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4"/>
    <p:sldMasterId id="2147483744" r:id="rId5"/>
  </p:sldMasterIdLst>
  <p:notesMasterIdLst>
    <p:notesMasterId r:id="rId46"/>
  </p:notesMasterIdLst>
  <p:sldIdLst>
    <p:sldId id="2147472336" r:id="rId6"/>
    <p:sldId id="2147472339" r:id="rId7"/>
    <p:sldId id="2044" r:id="rId8"/>
    <p:sldId id="2147472347" r:id="rId9"/>
    <p:sldId id="2078" r:id="rId10"/>
    <p:sldId id="2147472344" r:id="rId11"/>
    <p:sldId id="2147472345" r:id="rId12"/>
    <p:sldId id="838840326" r:id="rId13"/>
    <p:sldId id="2068" r:id="rId14"/>
    <p:sldId id="2067" r:id="rId15"/>
    <p:sldId id="2008" r:id="rId16"/>
    <p:sldId id="2076" r:id="rId17"/>
    <p:sldId id="2087" r:id="rId18"/>
    <p:sldId id="2152" r:id="rId19"/>
    <p:sldId id="2147472341" r:id="rId20"/>
    <p:sldId id="2147472237" r:id="rId21"/>
    <p:sldId id="2147472346" r:id="rId22"/>
    <p:sldId id="2147472238" r:id="rId23"/>
    <p:sldId id="2147472264" r:id="rId24"/>
    <p:sldId id="2204" r:id="rId25"/>
    <p:sldId id="2147472239" r:id="rId26"/>
    <p:sldId id="2147472343" r:id="rId27"/>
    <p:sldId id="2242" r:id="rId28"/>
    <p:sldId id="2147472228" r:id="rId29"/>
    <p:sldId id="2147472348" r:id="rId30"/>
    <p:sldId id="2147472349" r:id="rId31"/>
    <p:sldId id="2147472350" r:id="rId32"/>
    <p:sldId id="2147472266" r:id="rId33"/>
    <p:sldId id="2147472262" r:id="rId34"/>
    <p:sldId id="2247" r:id="rId35"/>
    <p:sldId id="2147472240" r:id="rId36"/>
    <p:sldId id="2147472267" r:id="rId37"/>
    <p:sldId id="2147472241" r:id="rId38"/>
    <p:sldId id="265" r:id="rId39"/>
    <p:sldId id="266" r:id="rId40"/>
    <p:sldId id="2147472334" r:id="rId41"/>
    <p:sldId id="260" r:id="rId42"/>
    <p:sldId id="2147472272" r:id="rId43"/>
    <p:sldId id="2139" r:id="rId44"/>
    <p:sldId id="2147472335" r:id="rId45"/>
  </p:sldIdLst>
  <p:sldSz cx="12192000" cy="6858000"/>
  <p:notesSz cx="7004050" cy="9290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64" userDrawn="1">
          <p15:clr>
            <a:srgbClr val="A4A3A4"/>
          </p15:clr>
        </p15:guide>
        <p15:guide id="2" pos="4992" userDrawn="1">
          <p15:clr>
            <a:srgbClr val="A4A3A4"/>
          </p15:clr>
        </p15:guide>
        <p15:guide id="3" pos="2688" userDrawn="1">
          <p15:clr>
            <a:srgbClr val="A4A3A4"/>
          </p15:clr>
        </p15:guide>
        <p15:guide id="4" orient="horz" pos="2184" userDrawn="1">
          <p15:clr>
            <a:srgbClr val="A4A3A4"/>
          </p15:clr>
        </p15:guide>
        <p15:guide id="5" pos="72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A64C091-F65D-E594-F982-F10B0ADE694B}" name="Theresa Green" initials="TG" userId="S::tgreen@connmaciel.com::1433ee11-c7ed-4fde-a87f-29fe7081010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439"/>
    <a:srgbClr val="F5DD90"/>
    <a:srgbClr val="000000"/>
    <a:srgbClr val="F28411"/>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72" autoAdjust="0"/>
    <p:restoredTop sz="81114" autoAdjust="0"/>
  </p:normalViewPr>
  <p:slideViewPr>
    <p:cSldViewPr snapToGrid="0">
      <p:cViewPr varScale="1">
        <p:scale>
          <a:sx n="51" d="100"/>
          <a:sy n="51" d="100"/>
        </p:scale>
        <p:origin x="1068" y="44"/>
      </p:cViewPr>
      <p:guideLst>
        <p:guide pos="3864"/>
        <p:guide pos="4992"/>
        <p:guide pos="2688"/>
        <p:guide orient="horz" pos="2184"/>
        <p:guide pos="7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F38479-8A8A-4B0D-B4A7-87FBB977E94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73A0BBA-328C-466E-9F72-AD82D74D0721}">
      <dgm:prSet phldrT="[Text]" custT="1"/>
      <dgm:spPr>
        <a:noFill/>
        <a:ln w="19050">
          <a:solidFill>
            <a:schemeClr val="accent5"/>
          </a:solidFill>
        </a:ln>
      </dgm:spPr>
      <dgm:t>
        <a:bodyPr/>
        <a:lstStyle/>
        <a:p>
          <a:r>
            <a:rPr lang="en-US" sz="1800" b="1" dirty="0">
              <a:solidFill>
                <a:schemeClr val="accent1"/>
              </a:solidFill>
            </a:rPr>
            <a:t>How to Achieve Successful Outcomes from OSHA Inspections</a:t>
          </a:r>
        </a:p>
      </dgm:t>
    </dgm:pt>
    <dgm:pt modelId="{E38DE8A3-2E12-432A-BE80-6C9624FD6DD3}" type="parTrans" cxnId="{37D0AD3B-E458-4FAD-9965-5D377EA256A8}">
      <dgm:prSet/>
      <dgm:spPr/>
      <dgm:t>
        <a:bodyPr/>
        <a:lstStyle/>
        <a:p>
          <a:endParaRPr lang="en-US" sz="1400"/>
        </a:p>
      </dgm:t>
    </dgm:pt>
    <dgm:pt modelId="{59B3DE7F-D241-4A16-B167-85A626C4B1F3}" type="sibTrans" cxnId="{37D0AD3B-E458-4FAD-9965-5D377EA256A8}">
      <dgm:prSet/>
      <dgm:spPr/>
      <dgm:t>
        <a:bodyPr/>
        <a:lstStyle/>
        <a:p>
          <a:endParaRPr lang="en-US" sz="1400"/>
        </a:p>
      </dgm:t>
    </dgm:pt>
    <dgm:pt modelId="{A03C85E5-8731-4C2F-818A-63E44EE654CF}">
      <dgm:prSet phldrT="[Text]" custT="1"/>
      <dgm:spPr>
        <a:noFill/>
        <a:ln w="19050">
          <a:solidFill>
            <a:schemeClr val="accent5"/>
          </a:solidFill>
        </a:ln>
      </dgm:spPr>
      <dgm:t>
        <a:bodyPr/>
        <a:lstStyle/>
        <a:p>
          <a:r>
            <a:rPr lang="en-US" sz="1800" b="1" dirty="0">
              <a:solidFill>
                <a:schemeClr val="accent1"/>
              </a:solidFill>
            </a:rPr>
            <a:t>Strategies to Prepare in Advance for an OSHA Inspection</a:t>
          </a:r>
        </a:p>
      </dgm:t>
    </dgm:pt>
    <dgm:pt modelId="{4E45D3D6-15E6-4093-BEF7-44E45CBDFFF4}" type="parTrans" cxnId="{3C38EE04-8949-4E5E-9690-E0A965469ABC}">
      <dgm:prSet/>
      <dgm:spPr/>
      <dgm:t>
        <a:bodyPr/>
        <a:lstStyle/>
        <a:p>
          <a:endParaRPr lang="en-US" sz="1400"/>
        </a:p>
      </dgm:t>
    </dgm:pt>
    <dgm:pt modelId="{11A4FB4B-B578-4416-B61E-FF260E75AC82}" type="sibTrans" cxnId="{3C38EE04-8949-4E5E-9690-E0A965469ABC}">
      <dgm:prSet/>
      <dgm:spPr/>
      <dgm:t>
        <a:bodyPr/>
        <a:lstStyle/>
        <a:p>
          <a:endParaRPr lang="en-US" sz="1400"/>
        </a:p>
      </dgm:t>
    </dgm:pt>
    <dgm:pt modelId="{3A2A4BCD-266B-490C-B2DB-7CF1DBDBCD7E}">
      <dgm:prSet phldrT="[Text]" custT="1"/>
      <dgm:spPr>
        <a:noFill/>
        <a:ln w="19050">
          <a:solidFill>
            <a:schemeClr val="accent5"/>
          </a:solidFill>
        </a:ln>
      </dgm:spPr>
      <dgm:t>
        <a:bodyPr/>
        <a:lstStyle/>
        <a:p>
          <a:r>
            <a:rPr lang="en-US" sz="1800" b="1" dirty="0">
              <a:solidFill>
                <a:schemeClr val="accent1"/>
              </a:solidFill>
            </a:rPr>
            <a:t>Employers’, Employees’, and OSHA’s Rights During an OSHA Inspection</a:t>
          </a:r>
        </a:p>
      </dgm:t>
    </dgm:pt>
    <dgm:pt modelId="{D5C06C61-FEFF-40F6-B851-4BFEEBFC0895}" type="parTrans" cxnId="{E2B2BCA8-77E8-4001-8E34-5FF0C7993A13}">
      <dgm:prSet/>
      <dgm:spPr/>
      <dgm:t>
        <a:bodyPr/>
        <a:lstStyle/>
        <a:p>
          <a:endParaRPr lang="en-US" sz="1400"/>
        </a:p>
      </dgm:t>
    </dgm:pt>
    <dgm:pt modelId="{38813CCF-90CD-4610-8363-2BAE23A9DCFB}" type="sibTrans" cxnId="{E2B2BCA8-77E8-4001-8E34-5FF0C7993A13}">
      <dgm:prSet/>
      <dgm:spPr/>
      <dgm:t>
        <a:bodyPr/>
        <a:lstStyle/>
        <a:p>
          <a:endParaRPr lang="en-US" sz="1400"/>
        </a:p>
      </dgm:t>
    </dgm:pt>
    <dgm:pt modelId="{3219650E-726C-4703-BE58-7E7F5327AFA4}">
      <dgm:prSet phldrT="[Text]" custT="1"/>
      <dgm:spPr>
        <a:noFill/>
        <a:ln w="19050">
          <a:solidFill>
            <a:schemeClr val="accent5"/>
          </a:solidFill>
        </a:ln>
      </dgm:spPr>
      <dgm:t>
        <a:bodyPr/>
        <a:lstStyle/>
        <a:p>
          <a:r>
            <a:rPr lang="en-US" sz="1800" b="1" dirty="0">
              <a:solidFill>
                <a:schemeClr val="accent1"/>
              </a:solidFill>
            </a:rPr>
            <a:t>Tips for Managing Each Stage of an OSHA Inspection</a:t>
          </a:r>
        </a:p>
      </dgm:t>
    </dgm:pt>
    <dgm:pt modelId="{7F60BBFB-BB42-4D64-8355-760FD3EE6505}" type="parTrans" cxnId="{AD075886-C06D-4BF9-BA52-B766A5CF5C0B}">
      <dgm:prSet/>
      <dgm:spPr/>
      <dgm:t>
        <a:bodyPr/>
        <a:lstStyle/>
        <a:p>
          <a:endParaRPr lang="en-US" sz="1400"/>
        </a:p>
      </dgm:t>
    </dgm:pt>
    <dgm:pt modelId="{CCCB6380-6E8C-401F-8BE5-50FBD7182780}" type="sibTrans" cxnId="{AD075886-C06D-4BF9-BA52-B766A5CF5C0B}">
      <dgm:prSet/>
      <dgm:spPr/>
      <dgm:t>
        <a:bodyPr/>
        <a:lstStyle/>
        <a:p>
          <a:endParaRPr lang="en-US" sz="1400"/>
        </a:p>
      </dgm:t>
    </dgm:pt>
    <dgm:pt modelId="{9212406C-2FD9-4F34-A478-406292A78236}">
      <dgm:prSet phldrT="[Text]" custT="1"/>
      <dgm:spPr>
        <a:noFill/>
        <a:ln w="19050">
          <a:solidFill>
            <a:schemeClr val="accent5"/>
          </a:solidFill>
        </a:ln>
      </dgm:spPr>
      <dgm:t>
        <a:bodyPr/>
        <a:lstStyle/>
        <a:p>
          <a:r>
            <a:rPr lang="en-US" sz="1800" b="1" dirty="0">
              <a:solidFill>
                <a:schemeClr val="accent1"/>
              </a:solidFill>
            </a:rPr>
            <a:t>What to Do If OSHA Brings a Third Party to Participate in the Inspection</a:t>
          </a:r>
        </a:p>
      </dgm:t>
    </dgm:pt>
    <dgm:pt modelId="{69A9FFDD-C2C5-4E01-A778-250B2EF36B54}" type="parTrans" cxnId="{3710DC4C-AF41-4698-918C-C4CA07513023}">
      <dgm:prSet/>
      <dgm:spPr/>
      <dgm:t>
        <a:bodyPr/>
        <a:lstStyle/>
        <a:p>
          <a:endParaRPr lang="en-US" sz="1400"/>
        </a:p>
      </dgm:t>
    </dgm:pt>
    <dgm:pt modelId="{8BD42695-FA87-4035-B647-1D05C38AACF5}" type="sibTrans" cxnId="{3710DC4C-AF41-4698-918C-C4CA07513023}">
      <dgm:prSet/>
      <dgm:spPr/>
      <dgm:t>
        <a:bodyPr/>
        <a:lstStyle/>
        <a:p>
          <a:endParaRPr lang="en-US" sz="1400"/>
        </a:p>
      </dgm:t>
    </dgm:pt>
    <dgm:pt modelId="{BB9D12FF-B521-4510-976A-36CD82BF7BA9}">
      <dgm:prSet custT="1"/>
      <dgm:spPr>
        <a:noFill/>
        <a:ln w="19050">
          <a:solidFill>
            <a:schemeClr val="accent5"/>
          </a:solidFill>
        </a:ln>
      </dgm:spPr>
      <dgm:t>
        <a:bodyPr/>
        <a:lstStyle/>
        <a:p>
          <a:r>
            <a:rPr lang="en-US" sz="1800" b="1" dirty="0">
              <a:solidFill>
                <a:schemeClr val="accent1"/>
              </a:solidFill>
            </a:rPr>
            <a:t>How to Build and Prepare Your Inspection Team</a:t>
          </a:r>
        </a:p>
      </dgm:t>
    </dgm:pt>
    <dgm:pt modelId="{0C849A1D-326D-42C7-9A8D-3EB7A6652885}" type="parTrans" cxnId="{528605AF-96FB-4D5B-8B55-1C92730A2E36}">
      <dgm:prSet/>
      <dgm:spPr/>
      <dgm:t>
        <a:bodyPr/>
        <a:lstStyle/>
        <a:p>
          <a:endParaRPr lang="en-US" sz="1400"/>
        </a:p>
      </dgm:t>
    </dgm:pt>
    <dgm:pt modelId="{2D4DC207-D251-40BF-BBB5-D477231AD0FC}" type="sibTrans" cxnId="{528605AF-96FB-4D5B-8B55-1C92730A2E36}">
      <dgm:prSet/>
      <dgm:spPr/>
      <dgm:t>
        <a:bodyPr/>
        <a:lstStyle/>
        <a:p>
          <a:endParaRPr lang="en-US" sz="1400"/>
        </a:p>
      </dgm:t>
    </dgm:pt>
    <dgm:pt modelId="{FFEE6EA6-C7ED-42C2-BE8D-F59BEC790410}" type="pres">
      <dgm:prSet presAssocID="{4DF38479-8A8A-4B0D-B4A7-87FBB977E949}" presName="diagram" presStyleCnt="0">
        <dgm:presLayoutVars>
          <dgm:dir/>
          <dgm:resizeHandles val="exact"/>
        </dgm:presLayoutVars>
      </dgm:prSet>
      <dgm:spPr/>
    </dgm:pt>
    <dgm:pt modelId="{96F692E8-1E2E-4EC2-8565-0ADA02ED61EF}" type="pres">
      <dgm:prSet presAssocID="{B73A0BBA-328C-466E-9F72-AD82D74D0721}" presName="node" presStyleLbl="node1" presStyleIdx="0" presStyleCnt="6">
        <dgm:presLayoutVars>
          <dgm:bulletEnabled val="1"/>
        </dgm:presLayoutVars>
      </dgm:prSet>
      <dgm:spPr>
        <a:prstGeom prst="roundRect">
          <a:avLst/>
        </a:prstGeom>
      </dgm:spPr>
    </dgm:pt>
    <dgm:pt modelId="{4922F08F-DC71-464E-9432-08640C9FDAB3}" type="pres">
      <dgm:prSet presAssocID="{59B3DE7F-D241-4A16-B167-85A626C4B1F3}" presName="sibTrans" presStyleCnt="0"/>
      <dgm:spPr/>
    </dgm:pt>
    <dgm:pt modelId="{BAB495E8-DC09-4C6F-B35B-2D42CFC6C7A3}" type="pres">
      <dgm:prSet presAssocID="{A03C85E5-8731-4C2F-818A-63E44EE654CF}" presName="node" presStyleLbl="node1" presStyleIdx="1" presStyleCnt="6">
        <dgm:presLayoutVars>
          <dgm:bulletEnabled val="1"/>
        </dgm:presLayoutVars>
      </dgm:prSet>
      <dgm:spPr>
        <a:prstGeom prst="roundRect">
          <a:avLst/>
        </a:prstGeom>
      </dgm:spPr>
    </dgm:pt>
    <dgm:pt modelId="{744352F8-144A-455C-B0FA-2D72DF528D42}" type="pres">
      <dgm:prSet presAssocID="{11A4FB4B-B578-4416-B61E-FF260E75AC82}" presName="sibTrans" presStyleCnt="0"/>
      <dgm:spPr/>
    </dgm:pt>
    <dgm:pt modelId="{28646C3D-A424-4E02-95B1-BDA0D4267BF4}" type="pres">
      <dgm:prSet presAssocID="{3A2A4BCD-266B-490C-B2DB-7CF1DBDBCD7E}" presName="node" presStyleLbl="node1" presStyleIdx="2" presStyleCnt="6">
        <dgm:presLayoutVars>
          <dgm:bulletEnabled val="1"/>
        </dgm:presLayoutVars>
      </dgm:prSet>
      <dgm:spPr>
        <a:prstGeom prst="roundRect">
          <a:avLst/>
        </a:prstGeom>
      </dgm:spPr>
    </dgm:pt>
    <dgm:pt modelId="{DEBBC3EC-A416-49E9-AABA-DA62BC657FD8}" type="pres">
      <dgm:prSet presAssocID="{38813CCF-90CD-4610-8363-2BAE23A9DCFB}" presName="sibTrans" presStyleCnt="0"/>
      <dgm:spPr/>
    </dgm:pt>
    <dgm:pt modelId="{EA31D799-2C81-4E35-B956-B1CCC79E4E91}" type="pres">
      <dgm:prSet presAssocID="{3219650E-726C-4703-BE58-7E7F5327AFA4}" presName="node" presStyleLbl="node1" presStyleIdx="3" presStyleCnt="6">
        <dgm:presLayoutVars>
          <dgm:bulletEnabled val="1"/>
        </dgm:presLayoutVars>
      </dgm:prSet>
      <dgm:spPr>
        <a:prstGeom prst="roundRect">
          <a:avLst/>
        </a:prstGeom>
      </dgm:spPr>
    </dgm:pt>
    <dgm:pt modelId="{62E3C106-E7B5-4933-85E1-1BE9F8F746A3}" type="pres">
      <dgm:prSet presAssocID="{CCCB6380-6E8C-401F-8BE5-50FBD7182780}" presName="sibTrans" presStyleCnt="0"/>
      <dgm:spPr/>
    </dgm:pt>
    <dgm:pt modelId="{9D45FE99-1E9E-44D2-B409-B1FCED1C2186}" type="pres">
      <dgm:prSet presAssocID="{9212406C-2FD9-4F34-A478-406292A78236}" presName="node" presStyleLbl="node1" presStyleIdx="4" presStyleCnt="6">
        <dgm:presLayoutVars>
          <dgm:bulletEnabled val="1"/>
        </dgm:presLayoutVars>
      </dgm:prSet>
      <dgm:spPr>
        <a:prstGeom prst="roundRect">
          <a:avLst/>
        </a:prstGeom>
      </dgm:spPr>
    </dgm:pt>
    <dgm:pt modelId="{20E06397-C7EF-418C-8931-85F66787C91E}" type="pres">
      <dgm:prSet presAssocID="{8BD42695-FA87-4035-B647-1D05C38AACF5}" presName="sibTrans" presStyleCnt="0"/>
      <dgm:spPr/>
    </dgm:pt>
    <dgm:pt modelId="{AE7ED989-2F4A-4263-840C-52E8E1C6DAAE}" type="pres">
      <dgm:prSet presAssocID="{BB9D12FF-B521-4510-976A-36CD82BF7BA9}" presName="node" presStyleLbl="node1" presStyleIdx="5" presStyleCnt="6">
        <dgm:presLayoutVars>
          <dgm:bulletEnabled val="1"/>
        </dgm:presLayoutVars>
      </dgm:prSet>
      <dgm:spPr>
        <a:prstGeom prst="roundRect">
          <a:avLst/>
        </a:prstGeom>
      </dgm:spPr>
    </dgm:pt>
  </dgm:ptLst>
  <dgm:cxnLst>
    <dgm:cxn modelId="{3C38EE04-8949-4E5E-9690-E0A965469ABC}" srcId="{4DF38479-8A8A-4B0D-B4A7-87FBB977E949}" destId="{A03C85E5-8731-4C2F-818A-63E44EE654CF}" srcOrd="1" destOrd="0" parTransId="{4E45D3D6-15E6-4093-BEF7-44E45CBDFFF4}" sibTransId="{11A4FB4B-B578-4416-B61E-FF260E75AC82}"/>
    <dgm:cxn modelId="{C6C22819-18C3-4E05-9FD1-EB16FA609903}" type="presOf" srcId="{9212406C-2FD9-4F34-A478-406292A78236}" destId="{9D45FE99-1E9E-44D2-B409-B1FCED1C2186}" srcOrd="0" destOrd="0" presId="urn:microsoft.com/office/officeart/2005/8/layout/default"/>
    <dgm:cxn modelId="{2088611A-52DA-42BC-9E51-C855548D7377}" type="presOf" srcId="{B73A0BBA-328C-466E-9F72-AD82D74D0721}" destId="{96F692E8-1E2E-4EC2-8565-0ADA02ED61EF}" srcOrd="0" destOrd="0" presId="urn:microsoft.com/office/officeart/2005/8/layout/default"/>
    <dgm:cxn modelId="{AB6CF223-272A-4EAF-93FB-23F13B8F8105}" type="presOf" srcId="{A03C85E5-8731-4C2F-818A-63E44EE654CF}" destId="{BAB495E8-DC09-4C6F-B35B-2D42CFC6C7A3}" srcOrd="0" destOrd="0" presId="urn:microsoft.com/office/officeart/2005/8/layout/default"/>
    <dgm:cxn modelId="{37D0AD3B-E458-4FAD-9965-5D377EA256A8}" srcId="{4DF38479-8A8A-4B0D-B4A7-87FBB977E949}" destId="{B73A0BBA-328C-466E-9F72-AD82D74D0721}" srcOrd="0" destOrd="0" parTransId="{E38DE8A3-2E12-432A-BE80-6C9624FD6DD3}" sibTransId="{59B3DE7F-D241-4A16-B167-85A626C4B1F3}"/>
    <dgm:cxn modelId="{0FAE3A63-DBF8-459A-AAF0-C1C1C0C9435E}" type="presOf" srcId="{3219650E-726C-4703-BE58-7E7F5327AFA4}" destId="{EA31D799-2C81-4E35-B956-B1CCC79E4E91}" srcOrd="0" destOrd="0" presId="urn:microsoft.com/office/officeart/2005/8/layout/default"/>
    <dgm:cxn modelId="{0DE42A6B-433D-4EEA-9DAB-762677F64BE9}" type="presOf" srcId="{3A2A4BCD-266B-490C-B2DB-7CF1DBDBCD7E}" destId="{28646C3D-A424-4E02-95B1-BDA0D4267BF4}" srcOrd="0" destOrd="0" presId="urn:microsoft.com/office/officeart/2005/8/layout/default"/>
    <dgm:cxn modelId="{3710DC4C-AF41-4698-918C-C4CA07513023}" srcId="{4DF38479-8A8A-4B0D-B4A7-87FBB977E949}" destId="{9212406C-2FD9-4F34-A478-406292A78236}" srcOrd="4" destOrd="0" parTransId="{69A9FFDD-C2C5-4E01-A778-250B2EF36B54}" sibTransId="{8BD42695-FA87-4035-B647-1D05C38AACF5}"/>
    <dgm:cxn modelId="{AD075886-C06D-4BF9-BA52-B766A5CF5C0B}" srcId="{4DF38479-8A8A-4B0D-B4A7-87FBB977E949}" destId="{3219650E-726C-4703-BE58-7E7F5327AFA4}" srcOrd="3" destOrd="0" parTransId="{7F60BBFB-BB42-4D64-8355-760FD3EE6505}" sibTransId="{CCCB6380-6E8C-401F-8BE5-50FBD7182780}"/>
    <dgm:cxn modelId="{E2B2BCA8-77E8-4001-8E34-5FF0C7993A13}" srcId="{4DF38479-8A8A-4B0D-B4A7-87FBB977E949}" destId="{3A2A4BCD-266B-490C-B2DB-7CF1DBDBCD7E}" srcOrd="2" destOrd="0" parTransId="{D5C06C61-FEFF-40F6-B851-4BFEEBFC0895}" sibTransId="{38813CCF-90CD-4610-8363-2BAE23A9DCFB}"/>
    <dgm:cxn modelId="{BCC468AC-9101-49EB-9586-A1674C0C54BC}" type="presOf" srcId="{4DF38479-8A8A-4B0D-B4A7-87FBB977E949}" destId="{FFEE6EA6-C7ED-42C2-BE8D-F59BEC790410}" srcOrd="0" destOrd="0" presId="urn:microsoft.com/office/officeart/2005/8/layout/default"/>
    <dgm:cxn modelId="{528605AF-96FB-4D5B-8B55-1C92730A2E36}" srcId="{4DF38479-8A8A-4B0D-B4A7-87FBB977E949}" destId="{BB9D12FF-B521-4510-976A-36CD82BF7BA9}" srcOrd="5" destOrd="0" parTransId="{0C849A1D-326D-42C7-9A8D-3EB7A6652885}" sibTransId="{2D4DC207-D251-40BF-BBB5-D477231AD0FC}"/>
    <dgm:cxn modelId="{F9F465DF-D742-4A54-8F83-2716E5870D36}" type="presOf" srcId="{BB9D12FF-B521-4510-976A-36CD82BF7BA9}" destId="{AE7ED989-2F4A-4263-840C-52E8E1C6DAAE}" srcOrd="0" destOrd="0" presId="urn:microsoft.com/office/officeart/2005/8/layout/default"/>
    <dgm:cxn modelId="{B7A95637-F21E-4D97-8C13-224A4AE1137C}" type="presParOf" srcId="{FFEE6EA6-C7ED-42C2-BE8D-F59BEC790410}" destId="{96F692E8-1E2E-4EC2-8565-0ADA02ED61EF}" srcOrd="0" destOrd="0" presId="urn:microsoft.com/office/officeart/2005/8/layout/default"/>
    <dgm:cxn modelId="{1BC21738-17E5-42D9-A939-6E5F8EA5714E}" type="presParOf" srcId="{FFEE6EA6-C7ED-42C2-BE8D-F59BEC790410}" destId="{4922F08F-DC71-464E-9432-08640C9FDAB3}" srcOrd="1" destOrd="0" presId="urn:microsoft.com/office/officeart/2005/8/layout/default"/>
    <dgm:cxn modelId="{91E17576-56B6-4E65-91C2-9CA12D36607C}" type="presParOf" srcId="{FFEE6EA6-C7ED-42C2-BE8D-F59BEC790410}" destId="{BAB495E8-DC09-4C6F-B35B-2D42CFC6C7A3}" srcOrd="2" destOrd="0" presId="urn:microsoft.com/office/officeart/2005/8/layout/default"/>
    <dgm:cxn modelId="{19F28CD5-62E8-4F6A-AA0A-23CAA35232E3}" type="presParOf" srcId="{FFEE6EA6-C7ED-42C2-BE8D-F59BEC790410}" destId="{744352F8-144A-455C-B0FA-2D72DF528D42}" srcOrd="3" destOrd="0" presId="urn:microsoft.com/office/officeart/2005/8/layout/default"/>
    <dgm:cxn modelId="{3D713E7B-0BD5-467B-A644-FBF413277167}" type="presParOf" srcId="{FFEE6EA6-C7ED-42C2-BE8D-F59BEC790410}" destId="{28646C3D-A424-4E02-95B1-BDA0D4267BF4}" srcOrd="4" destOrd="0" presId="urn:microsoft.com/office/officeart/2005/8/layout/default"/>
    <dgm:cxn modelId="{C2E5033E-B56F-48C1-BEBC-B7D2D86F2850}" type="presParOf" srcId="{FFEE6EA6-C7ED-42C2-BE8D-F59BEC790410}" destId="{DEBBC3EC-A416-49E9-AABA-DA62BC657FD8}" srcOrd="5" destOrd="0" presId="urn:microsoft.com/office/officeart/2005/8/layout/default"/>
    <dgm:cxn modelId="{F0213AC5-C976-4E75-8D3E-CE702672418F}" type="presParOf" srcId="{FFEE6EA6-C7ED-42C2-BE8D-F59BEC790410}" destId="{EA31D799-2C81-4E35-B956-B1CCC79E4E91}" srcOrd="6" destOrd="0" presId="urn:microsoft.com/office/officeart/2005/8/layout/default"/>
    <dgm:cxn modelId="{61A06875-3EBD-4741-9CB2-11C3A467D997}" type="presParOf" srcId="{FFEE6EA6-C7ED-42C2-BE8D-F59BEC790410}" destId="{62E3C106-E7B5-4933-85E1-1BE9F8F746A3}" srcOrd="7" destOrd="0" presId="urn:microsoft.com/office/officeart/2005/8/layout/default"/>
    <dgm:cxn modelId="{B013CC18-7F59-4890-AF13-1C47D2512203}" type="presParOf" srcId="{FFEE6EA6-C7ED-42C2-BE8D-F59BEC790410}" destId="{9D45FE99-1E9E-44D2-B409-B1FCED1C2186}" srcOrd="8" destOrd="0" presId="urn:microsoft.com/office/officeart/2005/8/layout/default"/>
    <dgm:cxn modelId="{421DFEC8-7063-4C87-B03E-083EE7336B4B}" type="presParOf" srcId="{FFEE6EA6-C7ED-42C2-BE8D-F59BEC790410}" destId="{20E06397-C7EF-418C-8931-85F66787C91E}" srcOrd="9" destOrd="0" presId="urn:microsoft.com/office/officeart/2005/8/layout/default"/>
    <dgm:cxn modelId="{2E2376D4-DA95-4EF7-8DC2-F5500596D5F7}" type="presParOf" srcId="{FFEE6EA6-C7ED-42C2-BE8D-F59BEC790410}" destId="{AE7ED989-2F4A-4263-840C-52E8E1C6DAAE}"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74D143-1832-4057-BC2C-BA704056C0A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047259F4-597A-4448-9BA4-B62836002115}">
      <dgm:prSet phldrT="[Text]" custT="1"/>
      <dgm:spPr/>
      <dgm:t>
        <a:bodyPr/>
        <a:lstStyle/>
        <a:p>
          <a:r>
            <a:rPr lang="en-US" sz="2800" baseline="0" dirty="0"/>
            <a:t>  Workplace Restraining Orders 	</a:t>
          </a:r>
        </a:p>
      </dgm:t>
    </dgm:pt>
    <dgm:pt modelId="{85E9126E-6067-4C4C-8690-922D11B9755C}" type="parTrans" cxnId="{67F7276D-0104-4661-B74E-DE0499B46D40}">
      <dgm:prSet/>
      <dgm:spPr/>
      <dgm:t>
        <a:bodyPr/>
        <a:lstStyle/>
        <a:p>
          <a:endParaRPr lang="en-US" sz="2800"/>
        </a:p>
      </dgm:t>
    </dgm:pt>
    <dgm:pt modelId="{4D06C168-2571-445E-80F2-8869AB47A255}" type="sibTrans" cxnId="{67F7276D-0104-4661-B74E-DE0499B46D40}">
      <dgm:prSet/>
      <dgm:spPr/>
      <dgm:t>
        <a:bodyPr/>
        <a:lstStyle/>
        <a:p>
          <a:endParaRPr lang="en-US" sz="2800"/>
        </a:p>
      </dgm:t>
    </dgm:pt>
    <dgm:pt modelId="{85A62376-427B-4483-A35D-A5A2C217C5B5}">
      <dgm:prSet custT="1"/>
      <dgm:spPr/>
      <dgm:t>
        <a:bodyPr/>
        <a:lstStyle/>
        <a:p>
          <a:r>
            <a:rPr lang="en-US" sz="2800" baseline="0" dirty="0"/>
            <a:t>  Indoor Heat Prevention Regulation</a:t>
          </a:r>
        </a:p>
      </dgm:t>
    </dgm:pt>
    <dgm:pt modelId="{9B05926B-84BD-41F9-A1CF-BECCF4B89B09}" type="parTrans" cxnId="{282C774A-DA48-401C-85E5-8B0B0D198C8A}">
      <dgm:prSet/>
      <dgm:spPr/>
      <dgm:t>
        <a:bodyPr/>
        <a:lstStyle/>
        <a:p>
          <a:endParaRPr lang="en-US" sz="2800"/>
        </a:p>
      </dgm:t>
    </dgm:pt>
    <dgm:pt modelId="{5DA97AA4-FF0C-43B0-922B-ABB5B29FD459}" type="sibTrans" cxnId="{282C774A-DA48-401C-85E5-8B0B0D198C8A}">
      <dgm:prSet/>
      <dgm:spPr/>
      <dgm:t>
        <a:bodyPr/>
        <a:lstStyle/>
        <a:p>
          <a:endParaRPr lang="en-US" sz="2800"/>
        </a:p>
      </dgm:t>
    </dgm:pt>
    <dgm:pt modelId="{76FFF30A-D9FB-4497-B220-82ADF5D26277}">
      <dgm:prSet custT="1"/>
      <dgm:spPr/>
      <dgm:t>
        <a:bodyPr/>
        <a:lstStyle/>
        <a:p>
          <a:r>
            <a:rPr lang="en-US" sz="2800" baseline="0" dirty="0"/>
            <a:t>  </a:t>
          </a:r>
          <a:r>
            <a:rPr lang="en-US" sz="2800" dirty="0"/>
            <a:t>SB 553</a:t>
          </a:r>
          <a:endParaRPr lang="en-US" sz="2800" baseline="0" dirty="0"/>
        </a:p>
      </dgm:t>
    </dgm:pt>
    <dgm:pt modelId="{BA507C48-BF63-41A2-A42D-8EE319382ED0}" type="parTrans" cxnId="{1E6F54E5-E460-4550-BE30-10744D8247CA}">
      <dgm:prSet/>
      <dgm:spPr/>
      <dgm:t>
        <a:bodyPr/>
        <a:lstStyle/>
        <a:p>
          <a:endParaRPr lang="en-US" sz="2800"/>
        </a:p>
      </dgm:t>
    </dgm:pt>
    <dgm:pt modelId="{27F67890-5F00-4066-AEBB-E50F834FEA99}" type="sibTrans" cxnId="{1E6F54E5-E460-4550-BE30-10744D8247CA}">
      <dgm:prSet/>
      <dgm:spPr/>
      <dgm:t>
        <a:bodyPr/>
        <a:lstStyle/>
        <a:p>
          <a:endParaRPr lang="en-US" sz="2800"/>
        </a:p>
      </dgm:t>
    </dgm:pt>
    <dgm:pt modelId="{C88A2D86-76B6-419E-A5B5-084D9F6D07F0}">
      <dgm:prSet custT="1"/>
      <dgm:spPr/>
      <dgm:t>
        <a:bodyPr/>
        <a:lstStyle/>
        <a:p>
          <a:r>
            <a:rPr lang="en-US" sz="2800" baseline="0" dirty="0"/>
            <a:t>Draft Cal/OSHA Workplace Violence Regulation </a:t>
          </a:r>
        </a:p>
      </dgm:t>
    </dgm:pt>
    <dgm:pt modelId="{07A1AE2B-A8A7-446D-9206-91CE011F05F9}" type="parTrans" cxnId="{A23A4C7C-AF57-4F7C-8310-2C42FD39D5D3}">
      <dgm:prSet/>
      <dgm:spPr/>
      <dgm:t>
        <a:bodyPr/>
        <a:lstStyle/>
        <a:p>
          <a:endParaRPr lang="en-US" sz="2800"/>
        </a:p>
      </dgm:t>
    </dgm:pt>
    <dgm:pt modelId="{6AE0BD71-24F3-442D-98CC-92A05EA8921F}" type="sibTrans" cxnId="{A23A4C7C-AF57-4F7C-8310-2C42FD39D5D3}">
      <dgm:prSet/>
      <dgm:spPr/>
      <dgm:t>
        <a:bodyPr/>
        <a:lstStyle/>
        <a:p>
          <a:endParaRPr lang="en-US" sz="2800"/>
        </a:p>
      </dgm:t>
    </dgm:pt>
    <dgm:pt modelId="{2D6F435B-AEFF-4936-8864-9D7019CB944B}">
      <dgm:prSet custT="1"/>
      <dgm:spPr/>
      <dgm:t>
        <a:bodyPr/>
        <a:lstStyle/>
        <a:p>
          <a:r>
            <a:rPr lang="en-US" sz="2800" baseline="0" dirty="0"/>
            <a:t>Fed/OSHA Worker Walkaround Rule</a:t>
          </a:r>
        </a:p>
      </dgm:t>
    </dgm:pt>
    <dgm:pt modelId="{DD218977-CB17-4DAF-9592-7304868A50A6}" type="parTrans" cxnId="{85473716-3EBA-4737-BFE0-BF1828A26298}">
      <dgm:prSet/>
      <dgm:spPr/>
      <dgm:t>
        <a:bodyPr/>
        <a:lstStyle/>
        <a:p>
          <a:endParaRPr lang="en-US" sz="2800"/>
        </a:p>
      </dgm:t>
    </dgm:pt>
    <dgm:pt modelId="{03B92D76-D7F1-4BC4-934D-7E7A0FB84155}" type="sibTrans" cxnId="{85473716-3EBA-4737-BFE0-BF1828A26298}">
      <dgm:prSet/>
      <dgm:spPr/>
      <dgm:t>
        <a:bodyPr/>
        <a:lstStyle/>
        <a:p>
          <a:endParaRPr lang="en-US" sz="2800"/>
        </a:p>
      </dgm:t>
    </dgm:pt>
    <dgm:pt modelId="{F3CDBF04-0FA7-44E7-8B5B-B31EDB735C5C}" type="pres">
      <dgm:prSet presAssocID="{A574D143-1832-4057-BC2C-BA704056C0AE}" presName="Name0" presStyleCnt="0">
        <dgm:presLayoutVars>
          <dgm:chMax val="7"/>
          <dgm:chPref val="7"/>
          <dgm:dir/>
        </dgm:presLayoutVars>
      </dgm:prSet>
      <dgm:spPr/>
    </dgm:pt>
    <dgm:pt modelId="{A6277FCE-7FF9-44A9-9D8D-81A2D8AA5439}" type="pres">
      <dgm:prSet presAssocID="{A574D143-1832-4057-BC2C-BA704056C0AE}" presName="Name1" presStyleCnt="0"/>
      <dgm:spPr/>
    </dgm:pt>
    <dgm:pt modelId="{1B563F61-4490-452A-8A26-528D9D3263E0}" type="pres">
      <dgm:prSet presAssocID="{A574D143-1832-4057-BC2C-BA704056C0AE}" presName="cycle" presStyleCnt="0"/>
      <dgm:spPr/>
    </dgm:pt>
    <dgm:pt modelId="{CE65900B-D43B-4E9F-87A6-0E239B5B319C}" type="pres">
      <dgm:prSet presAssocID="{A574D143-1832-4057-BC2C-BA704056C0AE}" presName="srcNode" presStyleLbl="node1" presStyleIdx="0" presStyleCnt="5"/>
      <dgm:spPr/>
    </dgm:pt>
    <dgm:pt modelId="{FEE41DEE-8FAD-4C9E-A786-031ADF5FE538}" type="pres">
      <dgm:prSet presAssocID="{A574D143-1832-4057-BC2C-BA704056C0AE}" presName="conn" presStyleLbl="parChTrans1D2" presStyleIdx="0" presStyleCnt="1"/>
      <dgm:spPr/>
    </dgm:pt>
    <dgm:pt modelId="{F899971A-B454-401F-8EF9-F2D81CFAEDC8}" type="pres">
      <dgm:prSet presAssocID="{A574D143-1832-4057-BC2C-BA704056C0AE}" presName="extraNode" presStyleLbl="node1" presStyleIdx="0" presStyleCnt="5"/>
      <dgm:spPr/>
    </dgm:pt>
    <dgm:pt modelId="{A6756942-CED4-4E30-AA7A-D28F968450E1}" type="pres">
      <dgm:prSet presAssocID="{A574D143-1832-4057-BC2C-BA704056C0AE}" presName="dstNode" presStyleLbl="node1" presStyleIdx="0" presStyleCnt="5"/>
      <dgm:spPr/>
    </dgm:pt>
    <dgm:pt modelId="{3AF3FC98-B75F-4096-AE1C-36085C7F277C}" type="pres">
      <dgm:prSet presAssocID="{76FFF30A-D9FB-4497-B220-82ADF5D26277}" presName="text_1" presStyleLbl="node1" presStyleIdx="0" presStyleCnt="5">
        <dgm:presLayoutVars>
          <dgm:bulletEnabled val="1"/>
        </dgm:presLayoutVars>
      </dgm:prSet>
      <dgm:spPr/>
    </dgm:pt>
    <dgm:pt modelId="{7B212B3A-742A-4483-8334-A0C502E5E160}" type="pres">
      <dgm:prSet presAssocID="{76FFF30A-D9FB-4497-B220-82ADF5D26277}" presName="accent_1" presStyleCnt="0"/>
      <dgm:spPr/>
    </dgm:pt>
    <dgm:pt modelId="{9A4CCAEA-A5D6-4D21-88CF-5169CB15E475}" type="pres">
      <dgm:prSet presAssocID="{76FFF30A-D9FB-4497-B220-82ADF5D26277}" presName="accentRepeatNode" presStyleLbl="solidFgAcc1" presStyleIdx="0" presStyleCnt="5"/>
      <dgm:spPr/>
    </dgm:pt>
    <dgm:pt modelId="{FD9C5754-B4EF-4FC4-A5FB-C5299FD3FA79}" type="pres">
      <dgm:prSet presAssocID="{047259F4-597A-4448-9BA4-B62836002115}" presName="text_2" presStyleLbl="node1" presStyleIdx="1" presStyleCnt="5">
        <dgm:presLayoutVars>
          <dgm:bulletEnabled val="1"/>
        </dgm:presLayoutVars>
      </dgm:prSet>
      <dgm:spPr/>
    </dgm:pt>
    <dgm:pt modelId="{9D752EF5-9BE5-4B45-A11A-C4693911C80B}" type="pres">
      <dgm:prSet presAssocID="{047259F4-597A-4448-9BA4-B62836002115}" presName="accent_2" presStyleCnt="0"/>
      <dgm:spPr/>
    </dgm:pt>
    <dgm:pt modelId="{43A3FF42-E508-4086-8285-7B8EDCBCC141}" type="pres">
      <dgm:prSet presAssocID="{047259F4-597A-4448-9BA4-B62836002115}" presName="accentRepeatNode" presStyleLbl="solidFgAcc1" presStyleIdx="1" presStyleCnt="5"/>
      <dgm:spPr/>
    </dgm:pt>
    <dgm:pt modelId="{9789C268-6F57-4831-953B-98881F4625AC}" type="pres">
      <dgm:prSet presAssocID="{85A62376-427B-4483-A35D-A5A2C217C5B5}" presName="text_3" presStyleLbl="node1" presStyleIdx="2" presStyleCnt="5">
        <dgm:presLayoutVars>
          <dgm:bulletEnabled val="1"/>
        </dgm:presLayoutVars>
      </dgm:prSet>
      <dgm:spPr/>
    </dgm:pt>
    <dgm:pt modelId="{DCC94218-0517-4F0C-9C62-9D0FA1F915F6}" type="pres">
      <dgm:prSet presAssocID="{85A62376-427B-4483-A35D-A5A2C217C5B5}" presName="accent_3" presStyleCnt="0"/>
      <dgm:spPr/>
    </dgm:pt>
    <dgm:pt modelId="{127FE98C-5852-4128-9233-D13D8C54A1A7}" type="pres">
      <dgm:prSet presAssocID="{85A62376-427B-4483-A35D-A5A2C217C5B5}" presName="accentRepeatNode" presStyleLbl="solidFgAcc1" presStyleIdx="2" presStyleCnt="5"/>
      <dgm:spPr/>
    </dgm:pt>
    <dgm:pt modelId="{9E1003CD-E69C-4944-9779-28CAC4310A26}" type="pres">
      <dgm:prSet presAssocID="{2D6F435B-AEFF-4936-8864-9D7019CB944B}" presName="text_4" presStyleLbl="node1" presStyleIdx="3" presStyleCnt="5">
        <dgm:presLayoutVars>
          <dgm:bulletEnabled val="1"/>
        </dgm:presLayoutVars>
      </dgm:prSet>
      <dgm:spPr/>
    </dgm:pt>
    <dgm:pt modelId="{8B5135C5-3B25-4C71-A224-1619B4B0CAF0}" type="pres">
      <dgm:prSet presAssocID="{2D6F435B-AEFF-4936-8864-9D7019CB944B}" presName="accent_4" presStyleCnt="0"/>
      <dgm:spPr/>
    </dgm:pt>
    <dgm:pt modelId="{6F83EA99-9866-4168-AA23-CD75BB5F91E3}" type="pres">
      <dgm:prSet presAssocID="{2D6F435B-AEFF-4936-8864-9D7019CB944B}" presName="accentRepeatNode" presStyleLbl="solidFgAcc1" presStyleIdx="3" presStyleCnt="5"/>
      <dgm:spPr/>
    </dgm:pt>
    <dgm:pt modelId="{3EDB4180-CD2A-44D8-A84C-3D414F41FC65}" type="pres">
      <dgm:prSet presAssocID="{C88A2D86-76B6-419E-A5B5-084D9F6D07F0}" presName="text_5" presStyleLbl="node1" presStyleIdx="4" presStyleCnt="5">
        <dgm:presLayoutVars>
          <dgm:bulletEnabled val="1"/>
        </dgm:presLayoutVars>
      </dgm:prSet>
      <dgm:spPr/>
    </dgm:pt>
    <dgm:pt modelId="{7F1318B7-D686-45AE-9562-311190F35B11}" type="pres">
      <dgm:prSet presAssocID="{C88A2D86-76B6-419E-A5B5-084D9F6D07F0}" presName="accent_5" presStyleCnt="0"/>
      <dgm:spPr/>
    </dgm:pt>
    <dgm:pt modelId="{B152A00A-8941-4623-A36A-5A87A62A0782}" type="pres">
      <dgm:prSet presAssocID="{C88A2D86-76B6-419E-A5B5-084D9F6D07F0}" presName="accentRepeatNode" presStyleLbl="solidFgAcc1" presStyleIdx="4" presStyleCnt="5"/>
      <dgm:spPr/>
    </dgm:pt>
  </dgm:ptLst>
  <dgm:cxnLst>
    <dgm:cxn modelId="{85473716-3EBA-4737-BFE0-BF1828A26298}" srcId="{A574D143-1832-4057-BC2C-BA704056C0AE}" destId="{2D6F435B-AEFF-4936-8864-9D7019CB944B}" srcOrd="3" destOrd="0" parTransId="{DD218977-CB17-4DAF-9592-7304868A50A6}" sibTransId="{03B92D76-D7F1-4BC4-934D-7E7A0FB84155}"/>
    <dgm:cxn modelId="{A595C61E-CE39-4ECA-A335-EAFC88B09DDD}" type="presOf" srcId="{2D6F435B-AEFF-4936-8864-9D7019CB944B}" destId="{9E1003CD-E69C-4944-9779-28CAC4310A26}" srcOrd="0" destOrd="0" presId="urn:microsoft.com/office/officeart/2008/layout/VerticalCurvedList"/>
    <dgm:cxn modelId="{91DD5423-04DB-48C7-88A1-FCC4034722D7}" type="presOf" srcId="{85A62376-427B-4483-A35D-A5A2C217C5B5}" destId="{9789C268-6F57-4831-953B-98881F4625AC}" srcOrd="0" destOrd="0" presId="urn:microsoft.com/office/officeart/2008/layout/VerticalCurvedList"/>
    <dgm:cxn modelId="{1CFE2039-43C5-43A3-AA06-EBB233FE4EF2}" type="presOf" srcId="{047259F4-597A-4448-9BA4-B62836002115}" destId="{FD9C5754-B4EF-4FC4-A5FB-C5299FD3FA79}" srcOrd="0" destOrd="0" presId="urn:microsoft.com/office/officeart/2008/layout/VerticalCurvedList"/>
    <dgm:cxn modelId="{D5FED948-5731-4D0E-9CDE-E5F70B66AA07}" type="presOf" srcId="{27F67890-5F00-4066-AEBB-E50F834FEA99}" destId="{FEE41DEE-8FAD-4C9E-A786-031ADF5FE538}" srcOrd="0" destOrd="0" presId="urn:microsoft.com/office/officeart/2008/layout/VerticalCurvedList"/>
    <dgm:cxn modelId="{282C774A-DA48-401C-85E5-8B0B0D198C8A}" srcId="{A574D143-1832-4057-BC2C-BA704056C0AE}" destId="{85A62376-427B-4483-A35D-A5A2C217C5B5}" srcOrd="2" destOrd="0" parTransId="{9B05926B-84BD-41F9-A1CF-BECCF4B89B09}" sibTransId="{5DA97AA4-FF0C-43B0-922B-ABB5B29FD459}"/>
    <dgm:cxn modelId="{67F7276D-0104-4661-B74E-DE0499B46D40}" srcId="{A574D143-1832-4057-BC2C-BA704056C0AE}" destId="{047259F4-597A-4448-9BA4-B62836002115}" srcOrd="1" destOrd="0" parTransId="{85E9126E-6067-4C4C-8690-922D11B9755C}" sibTransId="{4D06C168-2571-445E-80F2-8869AB47A255}"/>
    <dgm:cxn modelId="{1AE89375-4D2E-4678-9400-E68D193ABBD1}" type="presOf" srcId="{76FFF30A-D9FB-4497-B220-82ADF5D26277}" destId="{3AF3FC98-B75F-4096-AE1C-36085C7F277C}" srcOrd="0" destOrd="0" presId="urn:microsoft.com/office/officeart/2008/layout/VerticalCurvedList"/>
    <dgm:cxn modelId="{A23A4C7C-AF57-4F7C-8310-2C42FD39D5D3}" srcId="{A574D143-1832-4057-BC2C-BA704056C0AE}" destId="{C88A2D86-76B6-419E-A5B5-084D9F6D07F0}" srcOrd="4" destOrd="0" parTransId="{07A1AE2B-A8A7-446D-9206-91CE011F05F9}" sibTransId="{6AE0BD71-24F3-442D-98CC-92A05EA8921F}"/>
    <dgm:cxn modelId="{74E3C9AF-A0DF-47C5-B237-398D55BB439A}" type="presOf" srcId="{A574D143-1832-4057-BC2C-BA704056C0AE}" destId="{F3CDBF04-0FA7-44E7-8B5B-B31EDB735C5C}" srcOrd="0" destOrd="0" presId="urn:microsoft.com/office/officeart/2008/layout/VerticalCurvedList"/>
    <dgm:cxn modelId="{30289ABE-3B19-4FCF-AA13-4359E60A9D94}" type="presOf" srcId="{C88A2D86-76B6-419E-A5B5-084D9F6D07F0}" destId="{3EDB4180-CD2A-44D8-A84C-3D414F41FC65}" srcOrd="0" destOrd="0" presId="urn:microsoft.com/office/officeart/2008/layout/VerticalCurvedList"/>
    <dgm:cxn modelId="{1E6F54E5-E460-4550-BE30-10744D8247CA}" srcId="{A574D143-1832-4057-BC2C-BA704056C0AE}" destId="{76FFF30A-D9FB-4497-B220-82ADF5D26277}" srcOrd="0" destOrd="0" parTransId="{BA507C48-BF63-41A2-A42D-8EE319382ED0}" sibTransId="{27F67890-5F00-4066-AEBB-E50F834FEA99}"/>
    <dgm:cxn modelId="{D2207521-91EC-4D5C-8EFD-5DACA5427A1C}" type="presParOf" srcId="{F3CDBF04-0FA7-44E7-8B5B-B31EDB735C5C}" destId="{A6277FCE-7FF9-44A9-9D8D-81A2D8AA5439}" srcOrd="0" destOrd="0" presId="urn:microsoft.com/office/officeart/2008/layout/VerticalCurvedList"/>
    <dgm:cxn modelId="{FEC6C594-18DF-4B39-AE9A-DF5A1803A814}" type="presParOf" srcId="{A6277FCE-7FF9-44A9-9D8D-81A2D8AA5439}" destId="{1B563F61-4490-452A-8A26-528D9D3263E0}" srcOrd="0" destOrd="0" presId="urn:microsoft.com/office/officeart/2008/layout/VerticalCurvedList"/>
    <dgm:cxn modelId="{B09601FB-BE95-41A3-B31F-446DF8FA7C63}" type="presParOf" srcId="{1B563F61-4490-452A-8A26-528D9D3263E0}" destId="{CE65900B-D43B-4E9F-87A6-0E239B5B319C}" srcOrd="0" destOrd="0" presId="urn:microsoft.com/office/officeart/2008/layout/VerticalCurvedList"/>
    <dgm:cxn modelId="{33DA565A-3CC7-4F9D-ABE4-6D755B4B8893}" type="presParOf" srcId="{1B563F61-4490-452A-8A26-528D9D3263E0}" destId="{FEE41DEE-8FAD-4C9E-A786-031ADF5FE538}" srcOrd="1" destOrd="0" presId="urn:microsoft.com/office/officeart/2008/layout/VerticalCurvedList"/>
    <dgm:cxn modelId="{A4B2B7CD-CB7E-4158-9611-45E067EDC7A9}" type="presParOf" srcId="{1B563F61-4490-452A-8A26-528D9D3263E0}" destId="{F899971A-B454-401F-8EF9-F2D81CFAEDC8}" srcOrd="2" destOrd="0" presId="urn:microsoft.com/office/officeart/2008/layout/VerticalCurvedList"/>
    <dgm:cxn modelId="{9A43451C-E3A3-4F90-BC47-954E63DB9217}" type="presParOf" srcId="{1B563F61-4490-452A-8A26-528D9D3263E0}" destId="{A6756942-CED4-4E30-AA7A-D28F968450E1}" srcOrd="3" destOrd="0" presId="urn:microsoft.com/office/officeart/2008/layout/VerticalCurvedList"/>
    <dgm:cxn modelId="{6FFC5661-6D6F-49D1-AF48-F9D4C48FD46B}" type="presParOf" srcId="{A6277FCE-7FF9-44A9-9D8D-81A2D8AA5439}" destId="{3AF3FC98-B75F-4096-AE1C-36085C7F277C}" srcOrd="1" destOrd="0" presId="urn:microsoft.com/office/officeart/2008/layout/VerticalCurvedList"/>
    <dgm:cxn modelId="{7916CFB9-78C7-45A4-8005-EFFD4E3355B8}" type="presParOf" srcId="{A6277FCE-7FF9-44A9-9D8D-81A2D8AA5439}" destId="{7B212B3A-742A-4483-8334-A0C502E5E160}" srcOrd="2" destOrd="0" presId="urn:microsoft.com/office/officeart/2008/layout/VerticalCurvedList"/>
    <dgm:cxn modelId="{2E6C8274-48AF-4476-8868-D2985D0040B2}" type="presParOf" srcId="{7B212B3A-742A-4483-8334-A0C502E5E160}" destId="{9A4CCAEA-A5D6-4D21-88CF-5169CB15E475}" srcOrd="0" destOrd="0" presId="urn:microsoft.com/office/officeart/2008/layout/VerticalCurvedList"/>
    <dgm:cxn modelId="{0AB4D9CA-1235-45D3-80BA-70BCA9890007}" type="presParOf" srcId="{A6277FCE-7FF9-44A9-9D8D-81A2D8AA5439}" destId="{FD9C5754-B4EF-4FC4-A5FB-C5299FD3FA79}" srcOrd="3" destOrd="0" presId="urn:microsoft.com/office/officeart/2008/layout/VerticalCurvedList"/>
    <dgm:cxn modelId="{E7B2A204-FADE-40A6-AE78-B4DD59856D6A}" type="presParOf" srcId="{A6277FCE-7FF9-44A9-9D8D-81A2D8AA5439}" destId="{9D752EF5-9BE5-4B45-A11A-C4693911C80B}" srcOrd="4" destOrd="0" presId="urn:microsoft.com/office/officeart/2008/layout/VerticalCurvedList"/>
    <dgm:cxn modelId="{F95FA1A5-0AB1-4B7A-A49F-D7611B993DF6}" type="presParOf" srcId="{9D752EF5-9BE5-4B45-A11A-C4693911C80B}" destId="{43A3FF42-E508-4086-8285-7B8EDCBCC141}" srcOrd="0" destOrd="0" presId="urn:microsoft.com/office/officeart/2008/layout/VerticalCurvedList"/>
    <dgm:cxn modelId="{CF469145-A04C-4228-BBDB-8F5990480F1D}" type="presParOf" srcId="{A6277FCE-7FF9-44A9-9D8D-81A2D8AA5439}" destId="{9789C268-6F57-4831-953B-98881F4625AC}" srcOrd="5" destOrd="0" presId="urn:microsoft.com/office/officeart/2008/layout/VerticalCurvedList"/>
    <dgm:cxn modelId="{60F1C924-4DD8-4735-A108-9A1E0FA55F6D}" type="presParOf" srcId="{A6277FCE-7FF9-44A9-9D8D-81A2D8AA5439}" destId="{DCC94218-0517-4F0C-9C62-9D0FA1F915F6}" srcOrd="6" destOrd="0" presId="urn:microsoft.com/office/officeart/2008/layout/VerticalCurvedList"/>
    <dgm:cxn modelId="{ECFF5E1E-C56A-41DB-BF6B-5CAA77221B84}" type="presParOf" srcId="{DCC94218-0517-4F0C-9C62-9D0FA1F915F6}" destId="{127FE98C-5852-4128-9233-D13D8C54A1A7}" srcOrd="0" destOrd="0" presId="urn:microsoft.com/office/officeart/2008/layout/VerticalCurvedList"/>
    <dgm:cxn modelId="{0793D567-A6F9-4DBB-A90E-2BD3043E5B24}" type="presParOf" srcId="{A6277FCE-7FF9-44A9-9D8D-81A2D8AA5439}" destId="{9E1003CD-E69C-4944-9779-28CAC4310A26}" srcOrd="7" destOrd="0" presId="urn:microsoft.com/office/officeart/2008/layout/VerticalCurvedList"/>
    <dgm:cxn modelId="{61C02677-1EF5-4DF8-B265-FD6CB23A8549}" type="presParOf" srcId="{A6277FCE-7FF9-44A9-9D8D-81A2D8AA5439}" destId="{8B5135C5-3B25-4C71-A224-1619B4B0CAF0}" srcOrd="8" destOrd="0" presId="urn:microsoft.com/office/officeart/2008/layout/VerticalCurvedList"/>
    <dgm:cxn modelId="{084CBD0C-5DBA-4FBE-B0B6-DC3136F15D91}" type="presParOf" srcId="{8B5135C5-3B25-4C71-A224-1619B4B0CAF0}" destId="{6F83EA99-9866-4168-AA23-CD75BB5F91E3}" srcOrd="0" destOrd="0" presId="urn:microsoft.com/office/officeart/2008/layout/VerticalCurvedList"/>
    <dgm:cxn modelId="{0C4C2679-F402-45BF-85E6-D30FDFACA5D7}" type="presParOf" srcId="{A6277FCE-7FF9-44A9-9D8D-81A2D8AA5439}" destId="{3EDB4180-CD2A-44D8-A84C-3D414F41FC65}" srcOrd="9" destOrd="0" presId="urn:microsoft.com/office/officeart/2008/layout/VerticalCurvedList"/>
    <dgm:cxn modelId="{A2DC5182-5063-4EA3-AE89-D96845E8AFD5}" type="presParOf" srcId="{A6277FCE-7FF9-44A9-9D8D-81A2D8AA5439}" destId="{7F1318B7-D686-45AE-9562-311190F35B11}" srcOrd="10" destOrd="0" presId="urn:microsoft.com/office/officeart/2008/layout/VerticalCurvedList"/>
    <dgm:cxn modelId="{4B14E19A-6168-468D-9829-F5908BB015A2}" type="presParOf" srcId="{7F1318B7-D686-45AE-9562-311190F35B11}" destId="{B152A00A-8941-4623-A36A-5A87A62A078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43943E-7A08-430B-BF28-9764E2783674}" type="doc">
      <dgm:prSet loTypeId="urn:microsoft.com/office/officeart/2005/8/layout/arrow4" loCatId="relationship" qsTypeId="urn:microsoft.com/office/officeart/2005/8/quickstyle/simple1" qsCatId="simple" csTypeId="urn:microsoft.com/office/officeart/2005/8/colors/accent1_2" csCatId="accent1" phldr="1"/>
      <dgm:spPr/>
      <dgm:t>
        <a:bodyPr/>
        <a:lstStyle/>
        <a:p>
          <a:endParaRPr lang="en-US"/>
        </a:p>
      </dgm:t>
    </dgm:pt>
    <dgm:pt modelId="{2A89C889-0139-4240-804B-42D8F8B368BF}">
      <dgm:prSet phldrT="[Text]"/>
      <dgm:spPr/>
      <dgm:t>
        <a:bodyPr/>
        <a:lstStyle/>
        <a:p>
          <a:pPr>
            <a:lnSpc>
              <a:spcPts val="3100"/>
            </a:lnSpc>
          </a:pPr>
          <a:r>
            <a:rPr lang="en-US" b="1" dirty="0">
              <a:solidFill>
                <a:schemeClr val="accent6">
                  <a:lumMod val="90000"/>
                  <a:lumOff val="10000"/>
                </a:schemeClr>
              </a:solidFill>
            </a:rPr>
            <a:t>Would</a:t>
          </a:r>
          <a:r>
            <a:rPr lang="en-US" dirty="0">
              <a:solidFill>
                <a:schemeClr val="tx1">
                  <a:lumMod val="85000"/>
                  <a:lumOff val="15000"/>
                </a:schemeClr>
              </a:solidFill>
            </a:rPr>
            <a:t> require Employer or collective bargaining representative to provide the employee an opportunity to decline to be named before filing</a:t>
          </a:r>
        </a:p>
      </dgm:t>
    </dgm:pt>
    <dgm:pt modelId="{2D04B6F0-7FE8-4376-AE15-76019E050DB8}" type="parTrans" cxnId="{CC764D67-DBAE-4E6F-A3AD-B6EFAA5D9504}">
      <dgm:prSet/>
      <dgm:spPr/>
      <dgm:t>
        <a:bodyPr/>
        <a:lstStyle/>
        <a:p>
          <a:endParaRPr lang="en-US"/>
        </a:p>
      </dgm:t>
    </dgm:pt>
    <dgm:pt modelId="{48EDD9B5-4669-403C-A7FC-1CFBF5E1AB48}" type="sibTrans" cxnId="{CC764D67-DBAE-4E6F-A3AD-B6EFAA5D9504}">
      <dgm:prSet/>
      <dgm:spPr/>
      <dgm:t>
        <a:bodyPr/>
        <a:lstStyle/>
        <a:p>
          <a:endParaRPr lang="en-US"/>
        </a:p>
      </dgm:t>
    </dgm:pt>
    <dgm:pt modelId="{96CC9C2A-5AEF-4587-B054-696DA37A316D}">
      <dgm:prSet phldrT="[Text]"/>
      <dgm:spPr/>
      <dgm:t>
        <a:bodyPr/>
        <a:lstStyle/>
        <a:p>
          <a:pPr>
            <a:lnSpc>
              <a:spcPts val="3200"/>
            </a:lnSpc>
            <a:spcAft>
              <a:spcPts val="0"/>
            </a:spcAft>
          </a:pPr>
          <a:r>
            <a:rPr lang="en-US" b="1" dirty="0">
              <a:solidFill>
                <a:schemeClr val="accent6">
                  <a:lumMod val="90000"/>
                  <a:lumOff val="10000"/>
                </a:schemeClr>
              </a:solidFill>
            </a:rPr>
            <a:t>Would NOT </a:t>
          </a:r>
          <a:r>
            <a:rPr lang="en-US" dirty="0">
              <a:solidFill>
                <a:schemeClr val="tx1">
                  <a:lumMod val="85000"/>
                  <a:lumOff val="15000"/>
                </a:schemeClr>
              </a:solidFill>
            </a:rPr>
            <a:t>prohibit Employer or collective bargaining representative from seeking a Temporary Restraining Order on behalf of other employees at the workplace</a:t>
          </a:r>
        </a:p>
      </dgm:t>
    </dgm:pt>
    <dgm:pt modelId="{9DBE002A-9A4C-421C-9246-DDD805E263D5}" type="parTrans" cxnId="{03C6D060-B993-421F-A272-753CA630E478}">
      <dgm:prSet/>
      <dgm:spPr/>
      <dgm:t>
        <a:bodyPr/>
        <a:lstStyle/>
        <a:p>
          <a:endParaRPr lang="en-US"/>
        </a:p>
      </dgm:t>
    </dgm:pt>
    <dgm:pt modelId="{F02D6204-2F46-48A6-9409-0D10D99B2401}" type="sibTrans" cxnId="{03C6D060-B993-421F-A272-753CA630E478}">
      <dgm:prSet/>
      <dgm:spPr/>
      <dgm:t>
        <a:bodyPr/>
        <a:lstStyle/>
        <a:p>
          <a:endParaRPr lang="en-US"/>
        </a:p>
      </dgm:t>
    </dgm:pt>
    <dgm:pt modelId="{360104EA-4BC1-475D-BB9D-8E59EBDB2AE0}" type="pres">
      <dgm:prSet presAssocID="{7643943E-7A08-430B-BF28-9764E2783674}" presName="compositeShape" presStyleCnt="0">
        <dgm:presLayoutVars>
          <dgm:chMax val="2"/>
          <dgm:dir/>
          <dgm:resizeHandles val="exact"/>
        </dgm:presLayoutVars>
      </dgm:prSet>
      <dgm:spPr/>
    </dgm:pt>
    <dgm:pt modelId="{A1E2FE02-D912-4DAD-8006-7167CE614D57}" type="pres">
      <dgm:prSet presAssocID="{2A89C889-0139-4240-804B-42D8F8B368BF}" presName="upArrow" presStyleLbl="node1" presStyleIdx="0" presStyleCnt="2" custScaleX="65487" custLinFactNeighborX="-2235"/>
      <dgm:spPr>
        <a:solidFill>
          <a:schemeClr val="accent2"/>
        </a:solidFill>
      </dgm:spPr>
    </dgm:pt>
    <dgm:pt modelId="{395AAF26-1011-4234-8127-1E4EC46B4D83}" type="pres">
      <dgm:prSet presAssocID="{2A89C889-0139-4240-804B-42D8F8B368BF}" presName="upArrowText" presStyleLbl="revTx" presStyleIdx="0" presStyleCnt="2" custScaleX="124896" custLinFactNeighborX="-2586" custLinFactNeighborY="5265">
        <dgm:presLayoutVars>
          <dgm:chMax val="0"/>
          <dgm:bulletEnabled val="1"/>
        </dgm:presLayoutVars>
      </dgm:prSet>
      <dgm:spPr/>
    </dgm:pt>
    <dgm:pt modelId="{A7AE9331-15A8-45BD-A678-E3B4D8F88CC4}" type="pres">
      <dgm:prSet presAssocID="{96CC9C2A-5AEF-4587-B054-696DA37A316D}" presName="downArrow" presStyleLbl="node1" presStyleIdx="1" presStyleCnt="2" custScaleX="65487" custLinFactNeighborX="-1932"/>
      <dgm:spPr>
        <a:solidFill>
          <a:schemeClr val="accent6">
            <a:lumMod val="90000"/>
            <a:lumOff val="10000"/>
          </a:schemeClr>
        </a:solidFill>
      </dgm:spPr>
    </dgm:pt>
    <dgm:pt modelId="{01E12085-B736-4E7F-BD14-9D8EFF553C69}" type="pres">
      <dgm:prSet presAssocID="{96CC9C2A-5AEF-4587-B054-696DA37A316D}" presName="downArrowText" presStyleLbl="revTx" presStyleIdx="1" presStyleCnt="2" custScaleX="114804" custLinFactNeighborX="-1182">
        <dgm:presLayoutVars>
          <dgm:chMax val="0"/>
          <dgm:bulletEnabled val="1"/>
        </dgm:presLayoutVars>
      </dgm:prSet>
      <dgm:spPr/>
    </dgm:pt>
  </dgm:ptLst>
  <dgm:cxnLst>
    <dgm:cxn modelId="{03C6D060-B993-421F-A272-753CA630E478}" srcId="{7643943E-7A08-430B-BF28-9764E2783674}" destId="{96CC9C2A-5AEF-4587-B054-696DA37A316D}" srcOrd="1" destOrd="0" parTransId="{9DBE002A-9A4C-421C-9246-DDD805E263D5}" sibTransId="{F02D6204-2F46-48A6-9409-0D10D99B2401}"/>
    <dgm:cxn modelId="{CC764D67-DBAE-4E6F-A3AD-B6EFAA5D9504}" srcId="{7643943E-7A08-430B-BF28-9764E2783674}" destId="{2A89C889-0139-4240-804B-42D8F8B368BF}" srcOrd="0" destOrd="0" parTransId="{2D04B6F0-7FE8-4376-AE15-76019E050DB8}" sibTransId="{48EDD9B5-4669-403C-A7FC-1CFBF5E1AB48}"/>
    <dgm:cxn modelId="{BA40B179-3C4B-4698-92E3-F3D1AA8E643B}" type="presOf" srcId="{2A89C889-0139-4240-804B-42D8F8B368BF}" destId="{395AAF26-1011-4234-8127-1E4EC46B4D83}" srcOrd="0" destOrd="0" presId="urn:microsoft.com/office/officeart/2005/8/layout/arrow4"/>
    <dgm:cxn modelId="{E4BC807F-B0C4-46EB-B759-993D0208027E}" type="presOf" srcId="{96CC9C2A-5AEF-4587-B054-696DA37A316D}" destId="{01E12085-B736-4E7F-BD14-9D8EFF553C69}" srcOrd="0" destOrd="0" presId="urn:microsoft.com/office/officeart/2005/8/layout/arrow4"/>
    <dgm:cxn modelId="{21FD44C8-9321-4DF6-9483-A8865D019734}" type="presOf" srcId="{7643943E-7A08-430B-BF28-9764E2783674}" destId="{360104EA-4BC1-475D-BB9D-8E59EBDB2AE0}" srcOrd="0" destOrd="0" presId="urn:microsoft.com/office/officeart/2005/8/layout/arrow4"/>
    <dgm:cxn modelId="{8F2818B9-445C-4495-A012-2B99A4ECE4AC}" type="presParOf" srcId="{360104EA-4BC1-475D-BB9D-8E59EBDB2AE0}" destId="{A1E2FE02-D912-4DAD-8006-7167CE614D57}" srcOrd="0" destOrd="0" presId="urn:microsoft.com/office/officeart/2005/8/layout/arrow4"/>
    <dgm:cxn modelId="{EEF228EB-680B-406F-A71E-698D18E72C03}" type="presParOf" srcId="{360104EA-4BC1-475D-BB9D-8E59EBDB2AE0}" destId="{395AAF26-1011-4234-8127-1E4EC46B4D83}" srcOrd="1" destOrd="0" presId="urn:microsoft.com/office/officeart/2005/8/layout/arrow4"/>
    <dgm:cxn modelId="{42594E20-7C29-4B2C-AFE3-00BA82A47302}" type="presParOf" srcId="{360104EA-4BC1-475D-BB9D-8E59EBDB2AE0}" destId="{A7AE9331-15A8-45BD-A678-E3B4D8F88CC4}" srcOrd="2" destOrd="0" presId="urn:microsoft.com/office/officeart/2005/8/layout/arrow4"/>
    <dgm:cxn modelId="{61E620EA-5F2B-405F-8AC1-74759CCA7CCA}" type="presParOf" srcId="{360104EA-4BC1-475D-BB9D-8E59EBDB2AE0}" destId="{01E12085-B736-4E7F-BD14-9D8EFF553C69}" srcOrd="3" destOrd="0" presId="urn:microsoft.com/office/officeart/2005/8/layout/arrow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EF04E16-7BE3-4AC9-B87D-10B2C96BFB34}" type="doc">
      <dgm:prSet loTypeId="urn:microsoft.com/office/officeart/2016/7/layout/LinearBlockProcessNumbered" loCatId="process" qsTypeId="urn:microsoft.com/office/officeart/2005/8/quickstyle/simple2" qsCatId="simple" csTypeId="urn:microsoft.com/office/officeart/2005/8/colors/accent1_2" csCatId="accent1" phldr="1"/>
      <dgm:spPr/>
      <dgm:t>
        <a:bodyPr/>
        <a:lstStyle/>
        <a:p>
          <a:endParaRPr lang="en-US"/>
        </a:p>
      </dgm:t>
    </dgm:pt>
    <dgm:pt modelId="{3363842D-75E6-43EB-BE08-EEFFDCCF5305}">
      <dgm:prSet custT="1"/>
      <dgm:spPr/>
      <dgm:t>
        <a:bodyPr/>
        <a:lstStyle/>
        <a:p>
          <a:r>
            <a:rPr lang="en-US" sz="1400" b="1" dirty="0"/>
            <a:t>Cal/OSHA intends to adopt Fed/OSHA regulation, but no timeline for adoption</a:t>
          </a:r>
        </a:p>
      </dgm:t>
    </dgm:pt>
    <dgm:pt modelId="{F2CB09A7-8548-4714-9D22-1452DB3590E1}" type="parTrans" cxnId="{781F6D92-8F5B-4318-8277-8BD255F10E10}">
      <dgm:prSet/>
      <dgm:spPr/>
      <dgm:t>
        <a:bodyPr/>
        <a:lstStyle/>
        <a:p>
          <a:endParaRPr lang="en-US"/>
        </a:p>
      </dgm:t>
    </dgm:pt>
    <dgm:pt modelId="{3CA3D48E-09B2-403F-BE67-B5692B1A555F}" type="sibTrans" cxnId="{781F6D92-8F5B-4318-8277-8BD255F10E10}">
      <dgm:prSet phldrT="01" phldr="0"/>
      <dgm:spPr/>
      <dgm:t>
        <a:bodyPr/>
        <a:lstStyle/>
        <a:p>
          <a:r>
            <a:rPr lang="en-US" dirty="0"/>
            <a:t>01</a:t>
          </a:r>
        </a:p>
      </dgm:t>
    </dgm:pt>
    <dgm:pt modelId="{3E7BEA23-87E1-4FEC-BF40-3314257A3937}">
      <dgm:prSet/>
      <dgm:spPr/>
      <dgm:t>
        <a:bodyPr/>
        <a:lstStyle/>
        <a:p>
          <a:r>
            <a:rPr lang="en-US" b="1" dirty="0"/>
            <a:t>Will not be submitted for a Horcher adoption (verbatim) </a:t>
          </a:r>
        </a:p>
      </dgm:t>
    </dgm:pt>
    <dgm:pt modelId="{9AA8E093-FD62-459A-A662-651BFC7D556B}" type="parTrans" cxnId="{1AD71B6C-C45A-4636-B26E-98CBF70A8DD2}">
      <dgm:prSet/>
      <dgm:spPr/>
      <dgm:t>
        <a:bodyPr/>
        <a:lstStyle/>
        <a:p>
          <a:endParaRPr lang="en-US"/>
        </a:p>
      </dgm:t>
    </dgm:pt>
    <dgm:pt modelId="{FCA62E5A-71A8-4C55-BF15-08430BECF21E}" type="sibTrans" cxnId="{1AD71B6C-C45A-4636-B26E-98CBF70A8DD2}">
      <dgm:prSet phldrT="02" phldr="0"/>
      <dgm:spPr/>
      <dgm:t>
        <a:bodyPr/>
        <a:lstStyle/>
        <a:p>
          <a:r>
            <a:rPr lang="en-US" dirty="0"/>
            <a:t>02</a:t>
          </a:r>
        </a:p>
      </dgm:t>
    </dgm:pt>
    <dgm:pt modelId="{02D5ABA1-69F9-4F97-A458-5C6EE6A94351}">
      <dgm:prSet/>
      <dgm:spPr/>
      <dgm:t>
        <a:bodyPr/>
        <a:lstStyle/>
        <a:p>
          <a:r>
            <a:rPr lang="en-US" b="1" dirty="0"/>
            <a:t>Potential advisory talks</a:t>
          </a:r>
        </a:p>
      </dgm:t>
    </dgm:pt>
    <dgm:pt modelId="{633F6DE5-726F-410C-ADBD-DDEF3E0934A2}" type="parTrans" cxnId="{E8EBC1FB-71ED-4BF8-ABD6-54E97FFBFF40}">
      <dgm:prSet/>
      <dgm:spPr/>
      <dgm:t>
        <a:bodyPr/>
        <a:lstStyle/>
        <a:p>
          <a:endParaRPr lang="en-US"/>
        </a:p>
      </dgm:t>
    </dgm:pt>
    <dgm:pt modelId="{7EAB5840-8D80-4443-A8D9-3FA3752DBBB8}" type="sibTrans" cxnId="{E8EBC1FB-71ED-4BF8-ABD6-54E97FFBFF40}">
      <dgm:prSet phldrT="03" phldr="0"/>
      <dgm:spPr/>
      <dgm:t>
        <a:bodyPr/>
        <a:lstStyle/>
        <a:p>
          <a:r>
            <a:rPr lang="en-US" dirty="0"/>
            <a:t>03</a:t>
          </a:r>
        </a:p>
      </dgm:t>
    </dgm:pt>
    <dgm:pt modelId="{14F0727B-8A24-44A0-BB45-02AE442E5916}" type="pres">
      <dgm:prSet presAssocID="{6EF04E16-7BE3-4AC9-B87D-10B2C96BFB34}" presName="Name0" presStyleCnt="0">
        <dgm:presLayoutVars>
          <dgm:animLvl val="lvl"/>
          <dgm:resizeHandles val="exact"/>
        </dgm:presLayoutVars>
      </dgm:prSet>
      <dgm:spPr/>
    </dgm:pt>
    <dgm:pt modelId="{57C2981B-BBC5-4FC0-B13D-D042B61D99B1}" type="pres">
      <dgm:prSet presAssocID="{3363842D-75E6-43EB-BE08-EEFFDCCF5305}" presName="compositeNode" presStyleCnt="0">
        <dgm:presLayoutVars>
          <dgm:bulletEnabled val="1"/>
        </dgm:presLayoutVars>
      </dgm:prSet>
      <dgm:spPr/>
    </dgm:pt>
    <dgm:pt modelId="{A188DF23-B423-465A-9F1E-17BB761D48BB}" type="pres">
      <dgm:prSet presAssocID="{3363842D-75E6-43EB-BE08-EEFFDCCF5305}" presName="bgRect" presStyleLbl="alignNode1" presStyleIdx="0" presStyleCnt="3"/>
      <dgm:spPr/>
    </dgm:pt>
    <dgm:pt modelId="{872A938D-6459-463F-AE3B-CDE53A627342}" type="pres">
      <dgm:prSet presAssocID="{3CA3D48E-09B2-403F-BE67-B5692B1A555F}" presName="sibTransNodeRect" presStyleLbl="alignNode1" presStyleIdx="0" presStyleCnt="3">
        <dgm:presLayoutVars>
          <dgm:chMax val="0"/>
          <dgm:bulletEnabled val="1"/>
        </dgm:presLayoutVars>
      </dgm:prSet>
      <dgm:spPr/>
    </dgm:pt>
    <dgm:pt modelId="{EF7E7120-169A-4E04-ACD2-29C44A652389}" type="pres">
      <dgm:prSet presAssocID="{3363842D-75E6-43EB-BE08-EEFFDCCF5305}" presName="nodeRect" presStyleLbl="alignNode1" presStyleIdx="0" presStyleCnt="3">
        <dgm:presLayoutVars>
          <dgm:bulletEnabled val="1"/>
        </dgm:presLayoutVars>
      </dgm:prSet>
      <dgm:spPr/>
    </dgm:pt>
    <dgm:pt modelId="{344F936C-91AF-454B-96D1-DD66E0B29B27}" type="pres">
      <dgm:prSet presAssocID="{3CA3D48E-09B2-403F-BE67-B5692B1A555F}" presName="sibTrans" presStyleCnt="0"/>
      <dgm:spPr/>
    </dgm:pt>
    <dgm:pt modelId="{F889FB0F-1F1F-414B-8DF3-AEEB11D4E317}" type="pres">
      <dgm:prSet presAssocID="{3E7BEA23-87E1-4FEC-BF40-3314257A3937}" presName="compositeNode" presStyleCnt="0">
        <dgm:presLayoutVars>
          <dgm:bulletEnabled val="1"/>
        </dgm:presLayoutVars>
      </dgm:prSet>
      <dgm:spPr/>
    </dgm:pt>
    <dgm:pt modelId="{311B2796-A8C8-4AAC-81A1-E945282B0AB6}" type="pres">
      <dgm:prSet presAssocID="{3E7BEA23-87E1-4FEC-BF40-3314257A3937}" presName="bgRect" presStyleLbl="alignNode1" presStyleIdx="1" presStyleCnt="3"/>
      <dgm:spPr/>
    </dgm:pt>
    <dgm:pt modelId="{98782BF2-49F1-410D-856B-74C67A50C4ED}" type="pres">
      <dgm:prSet presAssocID="{FCA62E5A-71A8-4C55-BF15-08430BECF21E}" presName="sibTransNodeRect" presStyleLbl="alignNode1" presStyleIdx="1" presStyleCnt="3">
        <dgm:presLayoutVars>
          <dgm:chMax val="0"/>
          <dgm:bulletEnabled val="1"/>
        </dgm:presLayoutVars>
      </dgm:prSet>
      <dgm:spPr/>
    </dgm:pt>
    <dgm:pt modelId="{5450F7D4-5EAD-402D-A970-F726192B1652}" type="pres">
      <dgm:prSet presAssocID="{3E7BEA23-87E1-4FEC-BF40-3314257A3937}" presName="nodeRect" presStyleLbl="alignNode1" presStyleIdx="1" presStyleCnt="3">
        <dgm:presLayoutVars>
          <dgm:bulletEnabled val="1"/>
        </dgm:presLayoutVars>
      </dgm:prSet>
      <dgm:spPr/>
    </dgm:pt>
    <dgm:pt modelId="{8DF3B621-F569-43F8-86FC-A1E3CD086EF0}" type="pres">
      <dgm:prSet presAssocID="{FCA62E5A-71A8-4C55-BF15-08430BECF21E}" presName="sibTrans" presStyleCnt="0"/>
      <dgm:spPr/>
    </dgm:pt>
    <dgm:pt modelId="{B19EB170-69EB-4A79-A2B3-0C4112C13067}" type="pres">
      <dgm:prSet presAssocID="{02D5ABA1-69F9-4F97-A458-5C6EE6A94351}" presName="compositeNode" presStyleCnt="0">
        <dgm:presLayoutVars>
          <dgm:bulletEnabled val="1"/>
        </dgm:presLayoutVars>
      </dgm:prSet>
      <dgm:spPr/>
    </dgm:pt>
    <dgm:pt modelId="{B6FAC1B7-5CFE-4B42-9977-E7FD497155DE}" type="pres">
      <dgm:prSet presAssocID="{02D5ABA1-69F9-4F97-A458-5C6EE6A94351}" presName="bgRect" presStyleLbl="alignNode1" presStyleIdx="2" presStyleCnt="3"/>
      <dgm:spPr/>
    </dgm:pt>
    <dgm:pt modelId="{DCD50E09-4D2C-411A-9983-19199EFB6E0F}" type="pres">
      <dgm:prSet presAssocID="{7EAB5840-8D80-4443-A8D9-3FA3752DBBB8}" presName="sibTransNodeRect" presStyleLbl="alignNode1" presStyleIdx="2" presStyleCnt="3">
        <dgm:presLayoutVars>
          <dgm:chMax val="0"/>
          <dgm:bulletEnabled val="1"/>
        </dgm:presLayoutVars>
      </dgm:prSet>
      <dgm:spPr/>
    </dgm:pt>
    <dgm:pt modelId="{514120A3-621D-47E5-8005-2A891BBD5DA0}" type="pres">
      <dgm:prSet presAssocID="{02D5ABA1-69F9-4F97-A458-5C6EE6A94351}" presName="nodeRect" presStyleLbl="alignNode1" presStyleIdx="2" presStyleCnt="3">
        <dgm:presLayoutVars>
          <dgm:bulletEnabled val="1"/>
        </dgm:presLayoutVars>
      </dgm:prSet>
      <dgm:spPr/>
    </dgm:pt>
  </dgm:ptLst>
  <dgm:cxnLst>
    <dgm:cxn modelId="{C29D7417-796C-4F2A-B7B1-21C4A4874933}" type="presOf" srcId="{02D5ABA1-69F9-4F97-A458-5C6EE6A94351}" destId="{B6FAC1B7-5CFE-4B42-9977-E7FD497155DE}" srcOrd="0" destOrd="0" presId="urn:microsoft.com/office/officeart/2016/7/layout/LinearBlockProcessNumbered"/>
    <dgm:cxn modelId="{2469D935-0966-4970-837A-9187CDBC2399}" type="presOf" srcId="{7EAB5840-8D80-4443-A8D9-3FA3752DBBB8}" destId="{DCD50E09-4D2C-411A-9983-19199EFB6E0F}" srcOrd="0" destOrd="0" presId="urn:microsoft.com/office/officeart/2016/7/layout/LinearBlockProcessNumbered"/>
    <dgm:cxn modelId="{67FF9768-A094-4024-9A5E-1F50B737BE39}" type="presOf" srcId="{02D5ABA1-69F9-4F97-A458-5C6EE6A94351}" destId="{514120A3-621D-47E5-8005-2A891BBD5DA0}" srcOrd="1" destOrd="0" presId="urn:microsoft.com/office/officeart/2016/7/layout/LinearBlockProcessNumbered"/>
    <dgm:cxn modelId="{1AD71B6C-C45A-4636-B26E-98CBF70A8DD2}" srcId="{6EF04E16-7BE3-4AC9-B87D-10B2C96BFB34}" destId="{3E7BEA23-87E1-4FEC-BF40-3314257A3937}" srcOrd="1" destOrd="0" parTransId="{9AA8E093-FD62-459A-A662-651BFC7D556B}" sibTransId="{FCA62E5A-71A8-4C55-BF15-08430BECF21E}"/>
    <dgm:cxn modelId="{4CCE6654-6268-415D-AF71-E5548E3E9E05}" type="presOf" srcId="{3E7BEA23-87E1-4FEC-BF40-3314257A3937}" destId="{311B2796-A8C8-4AAC-81A1-E945282B0AB6}" srcOrd="0" destOrd="0" presId="urn:microsoft.com/office/officeart/2016/7/layout/LinearBlockProcessNumbered"/>
    <dgm:cxn modelId="{C668E677-5E7C-4AFE-973B-EEE8E2728253}" type="presOf" srcId="{3363842D-75E6-43EB-BE08-EEFFDCCF5305}" destId="{A188DF23-B423-465A-9F1E-17BB761D48BB}" srcOrd="0" destOrd="0" presId="urn:microsoft.com/office/officeart/2016/7/layout/LinearBlockProcessNumbered"/>
    <dgm:cxn modelId="{D43D2C58-9996-459C-A2FB-9AF674E41702}" type="presOf" srcId="{3E7BEA23-87E1-4FEC-BF40-3314257A3937}" destId="{5450F7D4-5EAD-402D-A970-F726192B1652}" srcOrd="1" destOrd="0" presId="urn:microsoft.com/office/officeart/2016/7/layout/LinearBlockProcessNumbered"/>
    <dgm:cxn modelId="{FFB3FE83-875B-41CB-BE50-28F5AC6B5071}" type="presOf" srcId="{3363842D-75E6-43EB-BE08-EEFFDCCF5305}" destId="{EF7E7120-169A-4E04-ACD2-29C44A652389}" srcOrd="1" destOrd="0" presId="urn:microsoft.com/office/officeart/2016/7/layout/LinearBlockProcessNumbered"/>
    <dgm:cxn modelId="{781F6D92-8F5B-4318-8277-8BD255F10E10}" srcId="{6EF04E16-7BE3-4AC9-B87D-10B2C96BFB34}" destId="{3363842D-75E6-43EB-BE08-EEFFDCCF5305}" srcOrd="0" destOrd="0" parTransId="{F2CB09A7-8548-4714-9D22-1452DB3590E1}" sibTransId="{3CA3D48E-09B2-403F-BE67-B5692B1A555F}"/>
    <dgm:cxn modelId="{69CA02BE-2245-4930-AF74-F5F66FEC7CDF}" type="presOf" srcId="{6EF04E16-7BE3-4AC9-B87D-10B2C96BFB34}" destId="{14F0727B-8A24-44A0-BB45-02AE442E5916}" srcOrd="0" destOrd="0" presId="urn:microsoft.com/office/officeart/2016/7/layout/LinearBlockProcessNumbered"/>
    <dgm:cxn modelId="{D8E5F5C4-0F17-4D9C-A774-A381436C10EC}" type="presOf" srcId="{3CA3D48E-09B2-403F-BE67-B5692B1A555F}" destId="{872A938D-6459-463F-AE3B-CDE53A627342}" srcOrd="0" destOrd="0" presId="urn:microsoft.com/office/officeart/2016/7/layout/LinearBlockProcessNumbered"/>
    <dgm:cxn modelId="{9B5B52F4-83FE-44B6-9DED-F4DBAB04314F}" type="presOf" srcId="{FCA62E5A-71A8-4C55-BF15-08430BECF21E}" destId="{98782BF2-49F1-410D-856B-74C67A50C4ED}" srcOrd="0" destOrd="0" presId="urn:microsoft.com/office/officeart/2016/7/layout/LinearBlockProcessNumbered"/>
    <dgm:cxn modelId="{E8EBC1FB-71ED-4BF8-ABD6-54E97FFBFF40}" srcId="{6EF04E16-7BE3-4AC9-B87D-10B2C96BFB34}" destId="{02D5ABA1-69F9-4F97-A458-5C6EE6A94351}" srcOrd="2" destOrd="0" parTransId="{633F6DE5-726F-410C-ADBD-DDEF3E0934A2}" sibTransId="{7EAB5840-8D80-4443-A8D9-3FA3752DBBB8}"/>
    <dgm:cxn modelId="{4558709D-E4A0-4A1C-8BBC-7C3BFBEF984B}" type="presParOf" srcId="{14F0727B-8A24-44A0-BB45-02AE442E5916}" destId="{57C2981B-BBC5-4FC0-B13D-D042B61D99B1}" srcOrd="0" destOrd="0" presId="urn:microsoft.com/office/officeart/2016/7/layout/LinearBlockProcessNumbered"/>
    <dgm:cxn modelId="{E4EC863A-3D83-4D6B-B90D-44FE2DFBCCF9}" type="presParOf" srcId="{57C2981B-BBC5-4FC0-B13D-D042B61D99B1}" destId="{A188DF23-B423-465A-9F1E-17BB761D48BB}" srcOrd="0" destOrd="0" presId="urn:microsoft.com/office/officeart/2016/7/layout/LinearBlockProcessNumbered"/>
    <dgm:cxn modelId="{A9C29AD9-22A2-427C-8E01-C6885AD33C7F}" type="presParOf" srcId="{57C2981B-BBC5-4FC0-B13D-D042B61D99B1}" destId="{872A938D-6459-463F-AE3B-CDE53A627342}" srcOrd="1" destOrd="0" presId="urn:microsoft.com/office/officeart/2016/7/layout/LinearBlockProcessNumbered"/>
    <dgm:cxn modelId="{AA82E703-5F62-489F-921D-C50988F8C7AC}" type="presParOf" srcId="{57C2981B-BBC5-4FC0-B13D-D042B61D99B1}" destId="{EF7E7120-169A-4E04-ACD2-29C44A652389}" srcOrd="2" destOrd="0" presId="urn:microsoft.com/office/officeart/2016/7/layout/LinearBlockProcessNumbered"/>
    <dgm:cxn modelId="{07BF656A-55F1-420F-BF08-44D0DABFB838}" type="presParOf" srcId="{14F0727B-8A24-44A0-BB45-02AE442E5916}" destId="{344F936C-91AF-454B-96D1-DD66E0B29B27}" srcOrd="1" destOrd="0" presId="urn:microsoft.com/office/officeart/2016/7/layout/LinearBlockProcessNumbered"/>
    <dgm:cxn modelId="{2EFACB94-0241-4461-98F7-16FAA7908F86}" type="presParOf" srcId="{14F0727B-8A24-44A0-BB45-02AE442E5916}" destId="{F889FB0F-1F1F-414B-8DF3-AEEB11D4E317}" srcOrd="2" destOrd="0" presId="urn:microsoft.com/office/officeart/2016/7/layout/LinearBlockProcessNumbered"/>
    <dgm:cxn modelId="{C6081CD1-9FBE-4DD7-8DC5-F15BFB9DC3AF}" type="presParOf" srcId="{F889FB0F-1F1F-414B-8DF3-AEEB11D4E317}" destId="{311B2796-A8C8-4AAC-81A1-E945282B0AB6}" srcOrd="0" destOrd="0" presId="urn:microsoft.com/office/officeart/2016/7/layout/LinearBlockProcessNumbered"/>
    <dgm:cxn modelId="{E806E35B-5274-482D-AF9C-EAF3877960B4}" type="presParOf" srcId="{F889FB0F-1F1F-414B-8DF3-AEEB11D4E317}" destId="{98782BF2-49F1-410D-856B-74C67A50C4ED}" srcOrd="1" destOrd="0" presId="urn:microsoft.com/office/officeart/2016/7/layout/LinearBlockProcessNumbered"/>
    <dgm:cxn modelId="{9240CC27-7113-4BD6-A7D2-EB2B81EBD2C4}" type="presParOf" srcId="{F889FB0F-1F1F-414B-8DF3-AEEB11D4E317}" destId="{5450F7D4-5EAD-402D-A970-F726192B1652}" srcOrd="2" destOrd="0" presId="urn:microsoft.com/office/officeart/2016/7/layout/LinearBlockProcessNumbered"/>
    <dgm:cxn modelId="{BAE78DFC-000B-4EEE-915F-017DF7A1027E}" type="presParOf" srcId="{14F0727B-8A24-44A0-BB45-02AE442E5916}" destId="{8DF3B621-F569-43F8-86FC-A1E3CD086EF0}" srcOrd="3" destOrd="0" presId="urn:microsoft.com/office/officeart/2016/7/layout/LinearBlockProcessNumbered"/>
    <dgm:cxn modelId="{40A0637D-D334-4C5C-ACA5-E7C47AB2E5DF}" type="presParOf" srcId="{14F0727B-8A24-44A0-BB45-02AE442E5916}" destId="{B19EB170-69EB-4A79-A2B3-0C4112C13067}" srcOrd="4" destOrd="0" presId="urn:microsoft.com/office/officeart/2016/7/layout/LinearBlockProcessNumbered"/>
    <dgm:cxn modelId="{8CF2D775-46D2-459C-9313-8E928D575F46}" type="presParOf" srcId="{B19EB170-69EB-4A79-A2B3-0C4112C13067}" destId="{B6FAC1B7-5CFE-4B42-9977-E7FD497155DE}" srcOrd="0" destOrd="0" presId="urn:microsoft.com/office/officeart/2016/7/layout/LinearBlockProcessNumbered"/>
    <dgm:cxn modelId="{52461B97-A36F-434F-8874-45DC07B98371}" type="presParOf" srcId="{B19EB170-69EB-4A79-A2B3-0C4112C13067}" destId="{DCD50E09-4D2C-411A-9983-19199EFB6E0F}" srcOrd="1" destOrd="0" presId="urn:microsoft.com/office/officeart/2016/7/layout/LinearBlockProcessNumbered"/>
    <dgm:cxn modelId="{2A974A2F-6A5F-49E9-ACB8-4119BE6B16E1}" type="presParOf" srcId="{B19EB170-69EB-4A79-A2B3-0C4112C13067}" destId="{514120A3-621D-47E5-8005-2A891BBD5DA0}"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692E8-1E2E-4EC2-8565-0ADA02ED61EF}">
      <dsp:nvSpPr>
        <dsp:cNvPr id="0" name=""/>
        <dsp:cNvSpPr/>
      </dsp:nvSpPr>
      <dsp:spPr>
        <a:xfrm>
          <a:off x="0" y="346521"/>
          <a:ext cx="2741874" cy="1645124"/>
        </a:xfrm>
        <a:prstGeom prst="roundRect">
          <a:avLst/>
        </a:prstGeom>
        <a:noFill/>
        <a:ln w="1905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accent1"/>
              </a:solidFill>
            </a:rPr>
            <a:t>How to Achieve Successful Outcomes from OSHA Inspections</a:t>
          </a:r>
        </a:p>
      </dsp:txBody>
      <dsp:txXfrm>
        <a:off x="80308" y="426829"/>
        <a:ext cx="2581258" cy="1484508"/>
      </dsp:txXfrm>
    </dsp:sp>
    <dsp:sp modelId="{BAB495E8-DC09-4C6F-B35B-2D42CFC6C7A3}">
      <dsp:nvSpPr>
        <dsp:cNvPr id="0" name=""/>
        <dsp:cNvSpPr/>
      </dsp:nvSpPr>
      <dsp:spPr>
        <a:xfrm>
          <a:off x="3016061" y="346521"/>
          <a:ext cx="2741874" cy="1645124"/>
        </a:xfrm>
        <a:prstGeom prst="roundRect">
          <a:avLst/>
        </a:prstGeom>
        <a:noFill/>
        <a:ln w="1905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accent1"/>
              </a:solidFill>
            </a:rPr>
            <a:t>Strategies to Prepare in Advance for an OSHA Inspection</a:t>
          </a:r>
        </a:p>
      </dsp:txBody>
      <dsp:txXfrm>
        <a:off x="3096369" y="426829"/>
        <a:ext cx="2581258" cy="1484508"/>
      </dsp:txXfrm>
    </dsp:sp>
    <dsp:sp modelId="{28646C3D-A424-4E02-95B1-BDA0D4267BF4}">
      <dsp:nvSpPr>
        <dsp:cNvPr id="0" name=""/>
        <dsp:cNvSpPr/>
      </dsp:nvSpPr>
      <dsp:spPr>
        <a:xfrm>
          <a:off x="6032123" y="346521"/>
          <a:ext cx="2741874" cy="1645124"/>
        </a:xfrm>
        <a:prstGeom prst="roundRect">
          <a:avLst/>
        </a:prstGeom>
        <a:noFill/>
        <a:ln w="1905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accent1"/>
              </a:solidFill>
            </a:rPr>
            <a:t>Employers’, Employees’, and OSHA’s Rights During an OSHA Inspection</a:t>
          </a:r>
        </a:p>
      </dsp:txBody>
      <dsp:txXfrm>
        <a:off x="6112431" y="426829"/>
        <a:ext cx="2581258" cy="1484508"/>
      </dsp:txXfrm>
    </dsp:sp>
    <dsp:sp modelId="{EA31D799-2C81-4E35-B956-B1CCC79E4E91}">
      <dsp:nvSpPr>
        <dsp:cNvPr id="0" name=""/>
        <dsp:cNvSpPr/>
      </dsp:nvSpPr>
      <dsp:spPr>
        <a:xfrm>
          <a:off x="0" y="2265833"/>
          <a:ext cx="2741874" cy="1645124"/>
        </a:xfrm>
        <a:prstGeom prst="roundRect">
          <a:avLst/>
        </a:prstGeom>
        <a:noFill/>
        <a:ln w="1905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accent1"/>
              </a:solidFill>
            </a:rPr>
            <a:t>Tips for Managing Each Stage of an OSHA Inspection</a:t>
          </a:r>
        </a:p>
      </dsp:txBody>
      <dsp:txXfrm>
        <a:off x="80308" y="2346141"/>
        <a:ext cx="2581258" cy="1484508"/>
      </dsp:txXfrm>
    </dsp:sp>
    <dsp:sp modelId="{9D45FE99-1E9E-44D2-B409-B1FCED1C2186}">
      <dsp:nvSpPr>
        <dsp:cNvPr id="0" name=""/>
        <dsp:cNvSpPr/>
      </dsp:nvSpPr>
      <dsp:spPr>
        <a:xfrm>
          <a:off x="3016061" y="2265833"/>
          <a:ext cx="2741874" cy="1645124"/>
        </a:xfrm>
        <a:prstGeom prst="roundRect">
          <a:avLst/>
        </a:prstGeom>
        <a:noFill/>
        <a:ln w="1905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accent1"/>
              </a:solidFill>
            </a:rPr>
            <a:t>What to Do If OSHA Brings a Third Party to Participate in the Inspection</a:t>
          </a:r>
        </a:p>
      </dsp:txBody>
      <dsp:txXfrm>
        <a:off x="3096369" y="2346141"/>
        <a:ext cx="2581258" cy="1484508"/>
      </dsp:txXfrm>
    </dsp:sp>
    <dsp:sp modelId="{AE7ED989-2F4A-4263-840C-52E8E1C6DAAE}">
      <dsp:nvSpPr>
        <dsp:cNvPr id="0" name=""/>
        <dsp:cNvSpPr/>
      </dsp:nvSpPr>
      <dsp:spPr>
        <a:xfrm>
          <a:off x="6032123" y="2265833"/>
          <a:ext cx="2741874" cy="1645124"/>
        </a:xfrm>
        <a:prstGeom prst="roundRect">
          <a:avLst/>
        </a:prstGeom>
        <a:noFill/>
        <a:ln w="1905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accent1"/>
              </a:solidFill>
            </a:rPr>
            <a:t>How to Build and Prepare Your Inspection Team</a:t>
          </a:r>
        </a:p>
      </dsp:txBody>
      <dsp:txXfrm>
        <a:off x="6112431" y="2346141"/>
        <a:ext cx="2581258" cy="14845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E41DEE-8FAD-4C9E-A786-031ADF5FE538}">
      <dsp:nvSpPr>
        <dsp:cNvPr id="0" name=""/>
        <dsp:cNvSpPr/>
      </dsp:nvSpPr>
      <dsp:spPr>
        <a:xfrm>
          <a:off x="-5513922" y="-844209"/>
          <a:ext cx="6565219" cy="6565219"/>
        </a:xfrm>
        <a:prstGeom prst="blockArc">
          <a:avLst>
            <a:gd name="adj1" fmla="val 18900000"/>
            <a:gd name="adj2" fmla="val 2700000"/>
            <a:gd name="adj3" fmla="val 32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AF3FC98-B75F-4096-AE1C-36085C7F277C}">
      <dsp:nvSpPr>
        <dsp:cNvPr id="0" name=""/>
        <dsp:cNvSpPr/>
      </dsp:nvSpPr>
      <dsp:spPr>
        <a:xfrm>
          <a:off x="459645" y="304702"/>
          <a:ext cx="10711830" cy="6097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402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baseline="0" dirty="0"/>
            <a:t>  </a:t>
          </a:r>
          <a:r>
            <a:rPr lang="en-US" sz="2800" kern="1200" dirty="0"/>
            <a:t>SB 553</a:t>
          </a:r>
          <a:endParaRPr lang="en-US" sz="2800" kern="1200" baseline="0" dirty="0"/>
        </a:p>
      </dsp:txBody>
      <dsp:txXfrm>
        <a:off x="459645" y="304702"/>
        <a:ext cx="10711830" cy="609795"/>
      </dsp:txXfrm>
    </dsp:sp>
    <dsp:sp modelId="{9A4CCAEA-A5D6-4D21-88CF-5169CB15E475}">
      <dsp:nvSpPr>
        <dsp:cNvPr id="0" name=""/>
        <dsp:cNvSpPr/>
      </dsp:nvSpPr>
      <dsp:spPr>
        <a:xfrm>
          <a:off x="78523" y="228478"/>
          <a:ext cx="762243" cy="76224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9C5754-B4EF-4FC4-A5FB-C5299FD3FA79}">
      <dsp:nvSpPr>
        <dsp:cNvPr id="0" name=""/>
        <dsp:cNvSpPr/>
      </dsp:nvSpPr>
      <dsp:spPr>
        <a:xfrm>
          <a:off x="896607" y="1219102"/>
          <a:ext cx="10274868" cy="6097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402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baseline="0" dirty="0"/>
            <a:t>  Workplace Restraining Orders 	</a:t>
          </a:r>
        </a:p>
      </dsp:txBody>
      <dsp:txXfrm>
        <a:off x="896607" y="1219102"/>
        <a:ext cx="10274868" cy="609795"/>
      </dsp:txXfrm>
    </dsp:sp>
    <dsp:sp modelId="{43A3FF42-E508-4086-8285-7B8EDCBCC141}">
      <dsp:nvSpPr>
        <dsp:cNvPr id="0" name=""/>
        <dsp:cNvSpPr/>
      </dsp:nvSpPr>
      <dsp:spPr>
        <a:xfrm>
          <a:off x="515485" y="1142878"/>
          <a:ext cx="762243" cy="76224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89C268-6F57-4831-953B-98881F4625AC}">
      <dsp:nvSpPr>
        <dsp:cNvPr id="0" name=""/>
        <dsp:cNvSpPr/>
      </dsp:nvSpPr>
      <dsp:spPr>
        <a:xfrm>
          <a:off x="1030719" y="2133502"/>
          <a:ext cx="10140756" cy="6097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402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baseline="0" dirty="0"/>
            <a:t>  Indoor Heat Prevention Regulation</a:t>
          </a:r>
        </a:p>
      </dsp:txBody>
      <dsp:txXfrm>
        <a:off x="1030719" y="2133502"/>
        <a:ext cx="10140756" cy="609795"/>
      </dsp:txXfrm>
    </dsp:sp>
    <dsp:sp modelId="{127FE98C-5852-4128-9233-D13D8C54A1A7}">
      <dsp:nvSpPr>
        <dsp:cNvPr id="0" name=""/>
        <dsp:cNvSpPr/>
      </dsp:nvSpPr>
      <dsp:spPr>
        <a:xfrm>
          <a:off x="649597" y="2057278"/>
          <a:ext cx="762243" cy="76224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1003CD-E69C-4944-9779-28CAC4310A26}">
      <dsp:nvSpPr>
        <dsp:cNvPr id="0" name=""/>
        <dsp:cNvSpPr/>
      </dsp:nvSpPr>
      <dsp:spPr>
        <a:xfrm>
          <a:off x="896607" y="3047902"/>
          <a:ext cx="10274868" cy="6097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402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baseline="0" dirty="0"/>
            <a:t>Fed/OSHA Worker Walkaround Rule</a:t>
          </a:r>
        </a:p>
      </dsp:txBody>
      <dsp:txXfrm>
        <a:off x="896607" y="3047902"/>
        <a:ext cx="10274868" cy="609795"/>
      </dsp:txXfrm>
    </dsp:sp>
    <dsp:sp modelId="{6F83EA99-9866-4168-AA23-CD75BB5F91E3}">
      <dsp:nvSpPr>
        <dsp:cNvPr id="0" name=""/>
        <dsp:cNvSpPr/>
      </dsp:nvSpPr>
      <dsp:spPr>
        <a:xfrm>
          <a:off x="515485" y="2971678"/>
          <a:ext cx="762243" cy="76224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DB4180-CD2A-44D8-A84C-3D414F41FC65}">
      <dsp:nvSpPr>
        <dsp:cNvPr id="0" name=""/>
        <dsp:cNvSpPr/>
      </dsp:nvSpPr>
      <dsp:spPr>
        <a:xfrm>
          <a:off x="459645" y="3962302"/>
          <a:ext cx="10711830" cy="6097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402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baseline="0" dirty="0"/>
            <a:t>Draft Cal/OSHA Workplace Violence Regulation </a:t>
          </a:r>
        </a:p>
      </dsp:txBody>
      <dsp:txXfrm>
        <a:off x="459645" y="3962302"/>
        <a:ext cx="10711830" cy="609795"/>
      </dsp:txXfrm>
    </dsp:sp>
    <dsp:sp modelId="{B152A00A-8941-4623-A36A-5A87A62A0782}">
      <dsp:nvSpPr>
        <dsp:cNvPr id="0" name=""/>
        <dsp:cNvSpPr/>
      </dsp:nvSpPr>
      <dsp:spPr>
        <a:xfrm>
          <a:off x="78523" y="3886078"/>
          <a:ext cx="762243" cy="76224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E2FE02-D912-4DAD-8006-7167CE614D57}">
      <dsp:nvSpPr>
        <dsp:cNvPr id="0" name=""/>
        <dsp:cNvSpPr/>
      </dsp:nvSpPr>
      <dsp:spPr>
        <a:xfrm>
          <a:off x="7825" y="0"/>
          <a:ext cx="1834052" cy="2351622"/>
        </a:xfrm>
        <a:prstGeom prst="upArrow">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5AAF26-1011-4234-8127-1E4EC46B4D83}">
      <dsp:nvSpPr>
        <dsp:cNvPr id="0" name=""/>
        <dsp:cNvSpPr/>
      </dsp:nvSpPr>
      <dsp:spPr>
        <a:xfrm>
          <a:off x="1757278" y="123812"/>
          <a:ext cx="5935799" cy="2351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0" rIns="184912" bIns="184912" numCol="1" spcCol="1270" anchor="ctr" anchorCtr="0">
          <a:noAutofit/>
        </a:bodyPr>
        <a:lstStyle/>
        <a:p>
          <a:pPr marL="0" lvl="0" indent="0" algn="l" defTabSz="1155700">
            <a:lnSpc>
              <a:spcPts val="3100"/>
            </a:lnSpc>
            <a:spcBef>
              <a:spcPct val="0"/>
            </a:spcBef>
            <a:spcAft>
              <a:spcPct val="35000"/>
            </a:spcAft>
            <a:buNone/>
          </a:pPr>
          <a:r>
            <a:rPr lang="en-US" sz="2600" b="1" kern="1200" dirty="0">
              <a:solidFill>
                <a:schemeClr val="accent6">
                  <a:lumMod val="90000"/>
                  <a:lumOff val="10000"/>
                </a:schemeClr>
              </a:solidFill>
            </a:rPr>
            <a:t>Would</a:t>
          </a:r>
          <a:r>
            <a:rPr lang="en-US" sz="2600" kern="1200" dirty="0">
              <a:solidFill>
                <a:schemeClr val="tx1">
                  <a:lumMod val="85000"/>
                  <a:lumOff val="15000"/>
                </a:schemeClr>
              </a:solidFill>
            </a:rPr>
            <a:t> require Employer or collective bargaining representative to provide the employee an opportunity to decline to be named before filing</a:t>
          </a:r>
        </a:p>
      </dsp:txBody>
      <dsp:txXfrm>
        <a:off x="1757278" y="123812"/>
        <a:ext cx="5935799" cy="2351622"/>
      </dsp:txXfrm>
    </dsp:sp>
    <dsp:sp modelId="{A7AE9331-15A8-45BD-A678-E3B4D8F88CC4}">
      <dsp:nvSpPr>
        <dsp:cNvPr id="0" name=""/>
        <dsp:cNvSpPr/>
      </dsp:nvSpPr>
      <dsp:spPr>
        <a:xfrm>
          <a:off x="856502" y="2547590"/>
          <a:ext cx="1834052" cy="2351622"/>
        </a:xfrm>
        <a:prstGeom prst="downArrow">
          <a:avLst/>
        </a:prstGeom>
        <a:solidFill>
          <a:schemeClr val="accent6">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E12085-B736-4E7F-BD14-9D8EFF553C69}">
      <dsp:nvSpPr>
        <dsp:cNvPr id="0" name=""/>
        <dsp:cNvSpPr/>
      </dsp:nvSpPr>
      <dsp:spPr>
        <a:xfrm>
          <a:off x="2904011" y="2547590"/>
          <a:ext cx="5456168" cy="2351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0" rIns="184912" bIns="184912" numCol="1" spcCol="1270" anchor="ctr" anchorCtr="0">
          <a:noAutofit/>
        </a:bodyPr>
        <a:lstStyle/>
        <a:p>
          <a:pPr marL="0" lvl="0" indent="0" algn="l" defTabSz="1155700">
            <a:lnSpc>
              <a:spcPts val="3200"/>
            </a:lnSpc>
            <a:spcBef>
              <a:spcPct val="0"/>
            </a:spcBef>
            <a:spcAft>
              <a:spcPts val="0"/>
            </a:spcAft>
            <a:buNone/>
          </a:pPr>
          <a:r>
            <a:rPr lang="en-US" sz="2600" b="1" kern="1200" dirty="0">
              <a:solidFill>
                <a:schemeClr val="accent6">
                  <a:lumMod val="90000"/>
                  <a:lumOff val="10000"/>
                </a:schemeClr>
              </a:solidFill>
            </a:rPr>
            <a:t>Would NOT </a:t>
          </a:r>
          <a:r>
            <a:rPr lang="en-US" sz="2600" kern="1200" dirty="0">
              <a:solidFill>
                <a:schemeClr val="tx1">
                  <a:lumMod val="85000"/>
                  <a:lumOff val="15000"/>
                </a:schemeClr>
              </a:solidFill>
            </a:rPr>
            <a:t>prohibit Employer or collective bargaining representative from seeking a Temporary Restraining Order on behalf of other employees at the workplace</a:t>
          </a:r>
        </a:p>
      </dsp:txBody>
      <dsp:txXfrm>
        <a:off x="2904011" y="2547590"/>
        <a:ext cx="5456168" cy="23516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88DF23-B423-465A-9F1E-17BB761D48BB}">
      <dsp:nvSpPr>
        <dsp:cNvPr id="0" name=""/>
        <dsp:cNvSpPr/>
      </dsp:nvSpPr>
      <dsp:spPr>
        <a:xfrm>
          <a:off x="428" y="1218101"/>
          <a:ext cx="1735931" cy="208311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71471" tIns="0" rIns="171471" bIns="330200" numCol="1" spcCol="1270" anchor="t" anchorCtr="0">
          <a:noAutofit/>
        </a:bodyPr>
        <a:lstStyle/>
        <a:p>
          <a:pPr marL="0" lvl="0" indent="0" algn="l" defTabSz="622300">
            <a:lnSpc>
              <a:spcPct val="90000"/>
            </a:lnSpc>
            <a:spcBef>
              <a:spcPct val="0"/>
            </a:spcBef>
            <a:spcAft>
              <a:spcPct val="35000"/>
            </a:spcAft>
            <a:buNone/>
          </a:pPr>
          <a:r>
            <a:rPr lang="en-US" sz="1400" b="1" kern="1200" dirty="0"/>
            <a:t>Cal/OSHA intends to adopt Fed/OSHA regulation, but no timeline for adoption</a:t>
          </a:r>
        </a:p>
      </dsp:txBody>
      <dsp:txXfrm>
        <a:off x="428" y="2051348"/>
        <a:ext cx="1735931" cy="1249870"/>
      </dsp:txXfrm>
    </dsp:sp>
    <dsp:sp modelId="{872A938D-6459-463F-AE3B-CDE53A627342}">
      <dsp:nvSpPr>
        <dsp:cNvPr id="0" name=""/>
        <dsp:cNvSpPr/>
      </dsp:nvSpPr>
      <dsp:spPr>
        <a:xfrm>
          <a:off x="428" y="1218101"/>
          <a:ext cx="1735931" cy="833247"/>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171471" tIns="165100" rIns="171471" bIns="165100" numCol="1" spcCol="1270" anchor="ctr" anchorCtr="0">
          <a:noAutofit/>
        </a:bodyPr>
        <a:lstStyle/>
        <a:p>
          <a:pPr marL="0" lvl="0" indent="0" algn="l" defTabSz="1600200">
            <a:lnSpc>
              <a:spcPct val="90000"/>
            </a:lnSpc>
            <a:spcBef>
              <a:spcPct val="0"/>
            </a:spcBef>
            <a:spcAft>
              <a:spcPct val="35000"/>
            </a:spcAft>
            <a:buNone/>
          </a:pPr>
          <a:r>
            <a:rPr lang="en-US" sz="3600" kern="1200" dirty="0"/>
            <a:t>01</a:t>
          </a:r>
        </a:p>
      </dsp:txBody>
      <dsp:txXfrm>
        <a:off x="428" y="1218101"/>
        <a:ext cx="1735931" cy="833247"/>
      </dsp:txXfrm>
    </dsp:sp>
    <dsp:sp modelId="{311B2796-A8C8-4AAC-81A1-E945282B0AB6}">
      <dsp:nvSpPr>
        <dsp:cNvPr id="0" name=""/>
        <dsp:cNvSpPr/>
      </dsp:nvSpPr>
      <dsp:spPr>
        <a:xfrm>
          <a:off x="1875234" y="1218101"/>
          <a:ext cx="1735931" cy="208311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71471" tIns="0" rIns="171471" bIns="330200" numCol="1" spcCol="1270" anchor="t" anchorCtr="0">
          <a:noAutofit/>
        </a:bodyPr>
        <a:lstStyle/>
        <a:p>
          <a:pPr marL="0" lvl="0" indent="0" algn="l" defTabSz="622300">
            <a:lnSpc>
              <a:spcPct val="90000"/>
            </a:lnSpc>
            <a:spcBef>
              <a:spcPct val="0"/>
            </a:spcBef>
            <a:spcAft>
              <a:spcPct val="35000"/>
            </a:spcAft>
            <a:buNone/>
          </a:pPr>
          <a:r>
            <a:rPr lang="en-US" sz="1400" b="1" kern="1200" dirty="0"/>
            <a:t>Will not be submitted for a Horcher adoption (verbatim) </a:t>
          </a:r>
        </a:p>
      </dsp:txBody>
      <dsp:txXfrm>
        <a:off x="1875234" y="2051348"/>
        <a:ext cx="1735931" cy="1249870"/>
      </dsp:txXfrm>
    </dsp:sp>
    <dsp:sp modelId="{98782BF2-49F1-410D-856B-74C67A50C4ED}">
      <dsp:nvSpPr>
        <dsp:cNvPr id="0" name=""/>
        <dsp:cNvSpPr/>
      </dsp:nvSpPr>
      <dsp:spPr>
        <a:xfrm>
          <a:off x="1875234" y="1218101"/>
          <a:ext cx="1735931" cy="833247"/>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171471" tIns="165100" rIns="171471" bIns="165100" numCol="1" spcCol="1270" anchor="ctr" anchorCtr="0">
          <a:noAutofit/>
        </a:bodyPr>
        <a:lstStyle/>
        <a:p>
          <a:pPr marL="0" lvl="0" indent="0" algn="l" defTabSz="1600200">
            <a:lnSpc>
              <a:spcPct val="90000"/>
            </a:lnSpc>
            <a:spcBef>
              <a:spcPct val="0"/>
            </a:spcBef>
            <a:spcAft>
              <a:spcPct val="35000"/>
            </a:spcAft>
            <a:buNone/>
          </a:pPr>
          <a:r>
            <a:rPr lang="en-US" sz="3600" kern="1200" dirty="0"/>
            <a:t>02</a:t>
          </a:r>
        </a:p>
      </dsp:txBody>
      <dsp:txXfrm>
        <a:off x="1875234" y="1218101"/>
        <a:ext cx="1735931" cy="833247"/>
      </dsp:txXfrm>
    </dsp:sp>
    <dsp:sp modelId="{B6FAC1B7-5CFE-4B42-9977-E7FD497155DE}">
      <dsp:nvSpPr>
        <dsp:cNvPr id="0" name=""/>
        <dsp:cNvSpPr/>
      </dsp:nvSpPr>
      <dsp:spPr>
        <a:xfrm>
          <a:off x="3750040" y="1218101"/>
          <a:ext cx="1735931" cy="208311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71471" tIns="0" rIns="171471" bIns="330200" numCol="1" spcCol="1270" anchor="t" anchorCtr="0">
          <a:noAutofit/>
        </a:bodyPr>
        <a:lstStyle/>
        <a:p>
          <a:pPr marL="0" lvl="0" indent="0" algn="l" defTabSz="622300">
            <a:lnSpc>
              <a:spcPct val="90000"/>
            </a:lnSpc>
            <a:spcBef>
              <a:spcPct val="0"/>
            </a:spcBef>
            <a:spcAft>
              <a:spcPct val="35000"/>
            </a:spcAft>
            <a:buNone/>
          </a:pPr>
          <a:r>
            <a:rPr lang="en-US" sz="1400" b="1" kern="1200" dirty="0"/>
            <a:t>Potential advisory talks</a:t>
          </a:r>
        </a:p>
      </dsp:txBody>
      <dsp:txXfrm>
        <a:off x="3750040" y="2051348"/>
        <a:ext cx="1735931" cy="1249870"/>
      </dsp:txXfrm>
    </dsp:sp>
    <dsp:sp modelId="{DCD50E09-4D2C-411A-9983-19199EFB6E0F}">
      <dsp:nvSpPr>
        <dsp:cNvPr id="0" name=""/>
        <dsp:cNvSpPr/>
      </dsp:nvSpPr>
      <dsp:spPr>
        <a:xfrm>
          <a:off x="3750040" y="1218101"/>
          <a:ext cx="1735931" cy="833247"/>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171471" tIns="165100" rIns="171471" bIns="165100" numCol="1" spcCol="1270" anchor="ctr" anchorCtr="0">
          <a:noAutofit/>
        </a:bodyPr>
        <a:lstStyle/>
        <a:p>
          <a:pPr marL="0" lvl="0" indent="0" algn="l" defTabSz="1600200">
            <a:lnSpc>
              <a:spcPct val="90000"/>
            </a:lnSpc>
            <a:spcBef>
              <a:spcPct val="0"/>
            </a:spcBef>
            <a:spcAft>
              <a:spcPct val="35000"/>
            </a:spcAft>
            <a:buNone/>
          </a:pPr>
          <a:r>
            <a:rPr lang="en-US" sz="3600" kern="1200" dirty="0"/>
            <a:t>03</a:t>
          </a:r>
        </a:p>
      </dsp:txBody>
      <dsp:txXfrm>
        <a:off x="3750040" y="1218101"/>
        <a:ext cx="1735931" cy="83324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6116"/>
          </a:xfrm>
          <a:prstGeom prst="rect">
            <a:avLst/>
          </a:prstGeom>
        </p:spPr>
        <p:txBody>
          <a:bodyPr vert="horz" lIns="93104" tIns="46552" rIns="93104" bIns="46552" rtlCol="0"/>
          <a:lstStyle>
            <a:lvl1pPr algn="l">
              <a:defRPr sz="1200"/>
            </a:lvl1pPr>
          </a:lstStyle>
          <a:p>
            <a:endParaRPr lang="en-US" dirty="0"/>
          </a:p>
        </p:txBody>
      </p:sp>
      <p:sp>
        <p:nvSpPr>
          <p:cNvPr id="3" name="Date Placeholder 2"/>
          <p:cNvSpPr>
            <a:spLocks noGrp="1"/>
          </p:cNvSpPr>
          <p:nvPr>
            <p:ph type="dt" idx="1"/>
          </p:nvPr>
        </p:nvSpPr>
        <p:spPr>
          <a:xfrm>
            <a:off x="3967341" y="0"/>
            <a:ext cx="3035088" cy="466116"/>
          </a:xfrm>
          <a:prstGeom prst="rect">
            <a:avLst/>
          </a:prstGeom>
        </p:spPr>
        <p:txBody>
          <a:bodyPr vert="horz" lIns="93104" tIns="46552" rIns="93104" bIns="46552" rtlCol="0"/>
          <a:lstStyle>
            <a:lvl1pPr algn="r">
              <a:defRPr sz="1200"/>
            </a:lvl1pPr>
          </a:lstStyle>
          <a:p>
            <a:fld id="{76D73053-E9DC-4086-BBC9-32F5F577E2D0}" type="datetimeFigureOut">
              <a:rPr lang="en-US" smtClean="0"/>
              <a:t>9/16/2024</a:t>
            </a:fld>
            <a:endParaRPr lang="en-US" dirty="0"/>
          </a:p>
        </p:txBody>
      </p:sp>
      <p:sp>
        <p:nvSpPr>
          <p:cNvPr id="4" name="Slide Image Placeholder 3"/>
          <p:cNvSpPr>
            <a:spLocks noGrp="1" noRot="1" noChangeAspect="1"/>
          </p:cNvSpPr>
          <p:nvPr>
            <p:ph type="sldImg" idx="2"/>
          </p:nvPr>
        </p:nvSpPr>
        <p:spPr>
          <a:xfrm>
            <a:off x="714375" y="1160463"/>
            <a:ext cx="5575300" cy="3136900"/>
          </a:xfrm>
          <a:prstGeom prst="rect">
            <a:avLst/>
          </a:prstGeom>
          <a:noFill/>
          <a:ln w="12700">
            <a:solidFill>
              <a:prstClr val="black"/>
            </a:solidFill>
          </a:ln>
        </p:spPr>
        <p:txBody>
          <a:bodyPr vert="horz" lIns="93104" tIns="46552" rIns="93104" bIns="46552" rtlCol="0" anchor="ctr"/>
          <a:lstStyle/>
          <a:p>
            <a:endParaRPr lang="en-US" dirty="0"/>
          </a:p>
        </p:txBody>
      </p:sp>
      <p:sp>
        <p:nvSpPr>
          <p:cNvPr id="5" name="Notes Placeholder 4"/>
          <p:cNvSpPr>
            <a:spLocks noGrp="1"/>
          </p:cNvSpPr>
          <p:nvPr>
            <p:ph type="body" sz="quarter" idx="3"/>
          </p:nvPr>
        </p:nvSpPr>
        <p:spPr>
          <a:xfrm>
            <a:off x="700405" y="4470837"/>
            <a:ext cx="5603240" cy="3657957"/>
          </a:xfrm>
          <a:prstGeom prst="rect">
            <a:avLst/>
          </a:prstGeom>
        </p:spPr>
        <p:txBody>
          <a:bodyPr vert="horz" lIns="93104" tIns="46552" rIns="93104" bIns="4655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3936"/>
            <a:ext cx="3035088" cy="466115"/>
          </a:xfrm>
          <a:prstGeom prst="rect">
            <a:avLst/>
          </a:prstGeom>
        </p:spPr>
        <p:txBody>
          <a:bodyPr vert="horz" lIns="93104" tIns="46552" rIns="93104" bIns="4655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67341" y="8823936"/>
            <a:ext cx="3035088" cy="466115"/>
          </a:xfrm>
          <a:prstGeom prst="rect">
            <a:avLst/>
          </a:prstGeom>
        </p:spPr>
        <p:txBody>
          <a:bodyPr vert="horz" lIns="93104" tIns="46552" rIns="93104" bIns="46552" rtlCol="0" anchor="b"/>
          <a:lstStyle>
            <a:lvl1pPr algn="r">
              <a:defRPr sz="1200"/>
            </a:lvl1pPr>
          </a:lstStyle>
          <a:p>
            <a:fld id="{106F2039-AE73-476F-95DB-11B814FBA14F}" type="slidenum">
              <a:rPr lang="en-US" smtClean="0"/>
              <a:t>‹#›</a:t>
            </a:fld>
            <a:endParaRPr lang="en-US" dirty="0"/>
          </a:p>
        </p:txBody>
      </p:sp>
    </p:spTree>
    <p:extLst>
      <p:ext uri="{BB962C8B-B14F-4D97-AF65-F5344CB8AC3E}">
        <p14:creationId xmlns:p14="http://schemas.microsoft.com/office/powerpoint/2010/main" val="616572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osha.gov/laws-regs/interlinking/standards/1903.9(d)"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6F2039-AE73-476F-95DB-11B814FBA14F}" type="slidenum">
              <a:rPr lang="en-US" smtClean="0"/>
              <a:t>1</a:t>
            </a:fld>
            <a:endParaRPr lang="en-US" dirty="0"/>
          </a:p>
        </p:txBody>
      </p:sp>
    </p:spTree>
    <p:extLst>
      <p:ext uri="{BB962C8B-B14F-4D97-AF65-F5344CB8AC3E}">
        <p14:creationId xmlns:p14="http://schemas.microsoft.com/office/powerpoint/2010/main" val="32402477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6F2039-AE73-476F-95DB-11B814FBA14F}" type="slidenum">
              <a:rPr lang="en-US" smtClean="0"/>
              <a:t>10</a:t>
            </a:fld>
            <a:endParaRPr lang="en-US" dirty="0"/>
          </a:p>
        </p:txBody>
      </p:sp>
    </p:spTree>
    <p:extLst>
      <p:ext uri="{BB962C8B-B14F-4D97-AF65-F5344CB8AC3E}">
        <p14:creationId xmlns:p14="http://schemas.microsoft.com/office/powerpoint/2010/main" val="2838833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6F2039-AE73-476F-95DB-11B814FBA14F}" type="slidenum">
              <a:rPr lang="en-US" smtClean="0"/>
              <a:t>11</a:t>
            </a:fld>
            <a:endParaRPr lang="en-US" dirty="0"/>
          </a:p>
        </p:txBody>
      </p:sp>
    </p:spTree>
    <p:extLst>
      <p:ext uri="{BB962C8B-B14F-4D97-AF65-F5344CB8AC3E}">
        <p14:creationId xmlns:p14="http://schemas.microsoft.com/office/powerpoint/2010/main" val="1992606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6F2039-AE73-476F-95DB-11B814FBA14F}" type="slidenum">
              <a:rPr lang="en-US" smtClean="0"/>
              <a:t>12</a:t>
            </a:fld>
            <a:endParaRPr lang="en-US" dirty="0"/>
          </a:p>
        </p:txBody>
      </p:sp>
    </p:spTree>
    <p:extLst>
      <p:ext uri="{BB962C8B-B14F-4D97-AF65-F5344CB8AC3E}">
        <p14:creationId xmlns:p14="http://schemas.microsoft.com/office/powerpoint/2010/main" val="1357853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6F2039-AE73-476F-95DB-11B814FBA14F}" type="slidenum">
              <a:rPr lang="en-US" smtClean="0"/>
              <a:t>13</a:t>
            </a:fld>
            <a:endParaRPr lang="en-US" dirty="0"/>
          </a:p>
        </p:txBody>
      </p:sp>
    </p:spTree>
    <p:extLst>
      <p:ext uri="{BB962C8B-B14F-4D97-AF65-F5344CB8AC3E}">
        <p14:creationId xmlns:p14="http://schemas.microsoft.com/office/powerpoint/2010/main" val="654183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purposes of reducing workplace violence hazards, engineering controls include, but are not limited to: electronic or mechanical access controls to employee occupied areas; weapon detectors (installed or handheld); enclosed workstations with shatter-resistant glass; deep service counters; spaces configured to optimize employee access to exits, escape routes, and alarms; separate rooms or areas for high risk persons; locks on doors; furniture affixed to the floor; opaque glass (protects privacy, but allows employees to see where potential risks are); improving lighting in dark areas, sight-aids, improving visibility, and removing sight barriers; video monitoring and recording; and personal and workplace alarms.</a:t>
            </a:r>
          </a:p>
          <a:p>
            <a:endParaRPr lang="en-US" dirty="0"/>
          </a:p>
          <a:p>
            <a:r>
              <a:rPr lang="en-US" dirty="0"/>
              <a:t>Work practice controls include, but are not limited to: appropriate staffing levels; provision of dedicated security personnel; an effective means to alert employees of the presence, location, and nature of a security threat; control of visitor entry; methods and procedures to prevent unauthorized firearms and weapons in the workplace; employee training on workplace violence prevention methods; and employee training on procedures to follow in the event of a workplace violence incident or emergency. </a:t>
            </a:r>
          </a:p>
          <a:p>
            <a:endParaRPr lang="en-US" dirty="0"/>
          </a:p>
          <a:p>
            <a:r>
              <a:rPr lang="en-US" dirty="0"/>
              <a:t>Workplace violence hazards shall include, but are not limited to: 1. Employees working alone or in locations isolated from other employees; 2. Areas with poor illumination or blocked visibility (e.g. blind spots) of surrounding areas; 3. Entries to places of employment where unauthorized access can occur; 4. Work locations, areas, or operations that lack effective escape routes; 5. Presence of money or valuable goods; 6. Frequent or regular contact with the public; 7. Working late at night or early morning; 8. Selling, distributing, or providing alcohol, marijuana, or pharmaceutical drugs</a:t>
            </a:r>
          </a:p>
        </p:txBody>
      </p:sp>
      <p:sp>
        <p:nvSpPr>
          <p:cNvPr id="4" name="Slide Number Placeholder 3"/>
          <p:cNvSpPr>
            <a:spLocks noGrp="1"/>
          </p:cNvSpPr>
          <p:nvPr>
            <p:ph type="sldNum" sz="quarter" idx="5"/>
          </p:nvPr>
        </p:nvSpPr>
        <p:spPr/>
        <p:txBody>
          <a:bodyPr/>
          <a:lstStyle/>
          <a:p>
            <a:fld id="{945C864F-F04D-47E2-8C1B-447CD9A835F6}" type="slidenum">
              <a:rPr lang="en-US" smtClean="0"/>
              <a:t>14</a:t>
            </a:fld>
            <a:endParaRPr lang="en-US" dirty="0"/>
          </a:p>
        </p:txBody>
      </p:sp>
    </p:spTree>
    <p:extLst>
      <p:ext uri="{BB962C8B-B14F-4D97-AF65-F5344CB8AC3E}">
        <p14:creationId xmlns:p14="http://schemas.microsoft.com/office/powerpoint/2010/main" val="3286984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6F2039-AE73-476F-95DB-11B814FBA14F}" type="slidenum">
              <a:rPr lang="en-US" smtClean="0"/>
              <a:t>15</a:t>
            </a:fld>
            <a:endParaRPr lang="en-US" dirty="0"/>
          </a:p>
        </p:txBody>
      </p:sp>
    </p:spTree>
    <p:extLst>
      <p:ext uri="{BB962C8B-B14F-4D97-AF65-F5344CB8AC3E}">
        <p14:creationId xmlns:p14="http://schemas.microsoft.com/office/powerpoint/2010/main" val="3316388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6F2039-AE73-476F-95DB-11B814FBA14F}" type="slidenum">
              <a:rPr lang="en-US" smtClean="0"/>
              <a:t>16</a:t>
            </a:fld>
            <a:endParaRPr lang="en-US" dirty="0"/>
          </a:p>
        </p:txBody>
      </p:sp>
    </p:spTree>
    <p:extLst>
      <p:ext uri="{BB962C8B-B14F-4D97-AF65-F5344CB8AC3E}">
        <p14:creationId xmlns:p14="http://schemas.microsoft.com/office/powerpoint/2010/main" val="2748167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6F2039-AE73-476F-95DB-11B814FBA14F}" type="slidenum">
              <a:rPr lang="en-US" smtClean="0"/>
              <a:t>17</a:t>
            </a:fld>
            <a:endParaRPr lang="en-US" dirty="0"/>
          </a:p>
        </p:txBody>
      </p:sp>
    </p:spTree>
    <p:extLst>
      <p:ext uri="{BB962C8B-B14F-4D97-AF65-F5344CB8AC3E}">
        <p14:creationId xmlns:p14="http://schemas.microsoft.com/office/powerpoint/2010/main" val="2428699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6F2039-AE73-476F-95DB-11B814FBA14F}" type="slidenum">
              <a:rPr lang="en-US" smtClean="0"/>
              <a:t>18</a:t>
            </a:fld>
            <a:endParaRPr lang="en-US" dirty="0"/>
          </a:p>
        </p:txBody>
      </p:sp>
    </p:spTree>
    <p:extLst>
      <p:ext uri="{BB962C8B-B14F-4D97-AF65-F5344CB8AC3E}">
        <p14:creationId xmlns:p14="http://schemas.microsoft.com/office/powerpoint/2010/main" val="38146186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6F2039-AE73-476F-95DB-11B814FBA14F}" type="slidenum">
              <a:rPr lang="en-US" smtClean="0"/>
              <a:t>19</a:t>
            </a:fld>
            <a:endParaRPr lang="en-US" dirty="0"/>
          </a:p>
        </p:txBody>
      </p:sp>
    </p:spTree>
    <p:extLst>
      <p:ext uri="{BB962C8B-B14F-4D97-AF65-F5344CB8AC3E}">
        <p14:creationId xmlns:p14="http://schemas.microsoft.com/office/powerpoint/2010/main" val="3719576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6F2039-AE73-476F-95DB-11B814FBA14F}" type="slidenum">
              <a:rPr lang="en-US" smtClean="0"/>
              <a:t>2</a:t>
            </a:fld>
            <a:endParaRPr lang="en-US" dirty="0"/>
          </a:p>
        </p:txBody>
      </p:sp>
    </p:spTree>
    <p:extLst>
      <p:ext uri="{BB962C8B-B14F-4D97-AF65-F5344CB8AC3E}">
        <p14:creationId xmlns:p14="http://schemas.microsoft.com/office/powerpoint/2010/main" val="3770857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1213" y="314325"/>
            <a:ext cx="8675688" cy="4879975"/>
          </a:xfrm>
        </p:spPr>
      </p:sp>
      <p:sp>
        <p:nvSpPr>
          <p:cNvPr id="3" name="Notes Placeholder 2"/>
          <p:cNvSpPr>
            <a:spLocks noGrp="1"/>
          </p:cNvSpPr>
          <p:nvPr>
            <p:ph type="body" idx="1"/>
          </p:nvPr>
        </p:nvSpPr>
        <p:spPr/>
        <p:txBody>
          <a:bodyPr/>
          <a:lstStyle/>
          <a:p>
            <a:endParaRPr lang="en-US" b="0" i="0" dirty="0">
              <a:solidFill>
                <a:srgbClr val="404040"/>
              </a:solidFill>
              <a:effectLst/>
              <a:latin typeface="Droid Sans"/>
            </a:endParaRPr>
          </a:p>
        </p:txBody>
      </p:sp>
    </p:spTree>
    <p:extLst>
      <p:ext uri="{BB962C8B-B14F-4D97-AF65-F5344CB8AC3E}">
        <p14:creationId xmlns:p14="http://schemas.microsoft.com/office/powerpoint/2010/main" val="8642491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1213" y="314325"/>
            <a:ext cx="8675688" cy="4879975"/>
          </a:xfrm>
        </p:spPr>
      </p:sp>
      <p:sp>
        <p:nvSpPr>
          <p:cNvPr id="3" name="Notes Placeholder 2"/>
          <p:cNvSpPr>
            <a:spLocks noGrp="1"/>
          </p:cNvSpPr>
          <p:nvPr>
            <p:ph type="body" idx="1"/>
          </p:nvPr>
        </p:nvSpPr>
        <p:spPr/>
        <p:txBody>
          <a:bodyPr/>
          <a:lstStyle/>
          <a:p>
            <a:endParaRPr lang="en-US" b="0" i="0" dirty="0">
              <a:solidFill>
                <a:srgbClr val="404040"/>
              </a:solidFill>
              <a:effectLst/>
              <a:latin typeface="Droid Sans"/>
            </a:endParaRPr>
          </a:p>
        </p:txBody>
      </p:sp>
    </p:spTree>
    <p:extLst>
      <p:ext uri="{BB962C8B-B14F-4D97-AF65-F5344CB8AC3E}">
        <p14:creationId xmlns:p14="http://schemas.microsoft.com/office/powerpoint/2010/main" val="18302656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6F2039-AE73-476F-95DB-11B814FBA14F}" type="slidenum">
              <a:rPr lang="en-US" smtClean="0"/>
              <a:t>22</a:t>
            </a:fld>
            <a:endParaRPr lang="en-US" dirty="0"/>
          </a:p>
        </p:txBody>
      </p:sp>
    </p:spTree>
    <p:extLst>
      <p:ext uri="{BB962C8B-B14F-4D97-AF65-F5344CB8AC3E}">
        <p14:creationId xmlns:p14="http://schemas.microsoft.com/office/powerpoint/2010/main" val="22086768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6F2039-AE73-476F-95DB-11B814FBA14F}" type="slidenum">
              <a:rPr lang="en-US" smtClean="0"/>
              <a:t>23</a:t>
            </a:fld>
            <a:endParaRPr lang="en-US" dirty="0"/>
          </a:p>
        </p:txBody>
      </p:sp>
    </p:spTree>
    <p:extLst>
      <p:ext uri="{BB962C8B-B14F-4D97-AF65-F5344CB8AC3E}">
        <p14:creationId xmlns:p14="http://schemas.microsoft.com/office/powerpoint/2010/main" val="258740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6F2039-AE73-476F-95DB-11B814FBA14F}" type="slidenum">
              <a:rPr lang="en-US" smtClean="0"/>
              <a:t>24</a:t>
            </a:fld>
            <a:endParaRPr lang="en-US" dirty="0"/>
          </a:p>
        </p:txBody>
      </p:sp>
    </p:spTree>
    <p:extLst>
      <p:ext uri="{BB962C8B-B14F-4D97-AF65-F5344CB8AC3E}">
        <p14:creationId xmlns:p14="http://schemas.microsoft.com/office/powerpoint/2010/main" val="3857281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6F2039-AE73-476F-95DB-11B814FBA14F}" type="slidenum">
              <a:rPr lang="en-US" smtClean="0"/>
              <a:t>25</a:t>
            </a:fld>
            <a:endParaRPr lang="en-US" dirty="0"/>
          </a:p>
        </p:txBody>
      </p:sp>
    </p:spTree>
    <p:extLst>
      <p:ext uri="{BB962C8B-B14F-4D97-AF65-F5344CB8AC3E}">
        <p14:creationId xmlns:p14="http://schemas.microsoft.com/office/powerpoint/2010/main" val="269282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6F2039-AE73-476F-95DB-11B814FBA14F}" type="slidenum">
              <a:rPr lang="en-US" smtClean="0"/>
              <a:t>26</a:t>
            </a:fld>
            <a:endParaRPr lang="en-US" dirty="0"/>
          </a:p>
        </p:txBody>
      </p:sp>
    </p:spTree>
    <p:extLst>
      <p:ext uri="{BB962C8B-B14F-4D97-AF65-F5344CB8AC3E}">
        <p14:creationId xmlns:p14="http://schemas.microsoft.com/office/powerpoint/2010/main" val="42389653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6F2039-AE73-476F-95DB-11B814FBA14F}" type="slidenum">
              <a:rPr lang="en-US" smtClean="0"/>
              <a:t>27</a:t>
            </a:fld>
            <a:endParaRPr lang="en-US" dirty="0"/>
          </a:p>
        </p:txBody>
      </p:sp>
    </p:spTree>
    <p:extLst>
      <p:ext uri="{BB962C8B-B14F-4D97-AF65-F5344CB8AC3E}">
        <p14:creationId xmlns:p14="http://schemas.microsoft.com/office/powerpoint/2010/main" val="7074957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6F2039-AE73-476F-95DB-11B814FBA14F}" type="slidenum">
              <a:rPr lang="en-US" smtClean="0"/>
              <a:t>28</a:t>
            </a:fld>
            <a:endParaRPr lang="en-US" dirty="0"/>
          </a:p>
        </p:txBody>
      </p:sp>
    </p:spTree>
    <p:extLst>
      <p:ext uri="{BB962C8B-B14F-4D97-AF65-F5344CB8AC3E}">
        <p14:creationId xmlns:p14="http://schemas.microsoft.com/office/powerpoint/2010/main" val="9022933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business groups standing alongside the Chamber in Tuesday's lawsuit include the National Retail Federation, the National Association of Manufacturers, the National Federation of Independent Business and Associated Builders and Contractors.</a:t>
            </a:r>
          </a:p>
          <a:p>
            <a:r>
              <a:rPr lang="en-US" dirty="0"/>
              <a:t>OSH Act provides limited right: “a representative of the employer and </a:t>
            </a:r>
            <a:r>
              <a:rPr lang="en-US" i="1" dirty="0"/>
              <a:t>a representative authorized by his employees </a:t>
            </a:r>
            <a:r>
              <a:rPr lang="en-US" dirty="0"/>
              <a:t>shall be given an opportunity to accompany the Secretary”</a:t>
            </a:r>
          </a:p>
          <a:p>
            <a:endParaRPr lang="en-US" dirty="0"/>
          </a:p>
        </p:txBody>
      </p:sp>
      <p:sp>
        <p:nvSpPr>
          <p:cNvPr id="4" name="Slide Number Placeholder 3"/>
          <p:cNvSpPr>
            <a:spLocks noGrp="1"/>
          </p:cNvSpPr>
          <p:nvPr>
            <p:ph type="sldNum" sz="quarter" idx="5"/>
          </p:nvPr>
        </p:nvSpPr>
        <p:spPr/>
        <p:txBody>
          <a:bodyPr/>
          <a:lstStyle/>
          <a:p>
            <a:fld id="{106F2039-AE73-476F-95DB-11B814FBA14F}" type="slidenum">
              <a:rPr lang="en-US" smtClean="0"/>
              <a:t>29</a:t>
            </a:fld>
            <a:endParaRPr lang="en-US" dirty="0"/>
          </a:p>
        </p:txBody>
      </p:sp>
    </p:spTree>
    <p:extLst>
      <p:ext uri="{BB962C8B-B14F-4D97-AF65-F5344CB8AC3E}">
        <p14:creationId xmlns:p14="http://schemas.microsoft.com/office/powerpoint/2010/main" val="1454216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6F2039-AE73-476F-95DB-11B814FBA14F}" type="slidenum">
              <a:rPr lang="en-US" smtClean="0"/>
              <a:t>3</a:t>
            </a:fld>
            <a:endParaRPr lang="en-US" dirty="0"/>
          </a:p>
        </p:txBody>
      </p:sp>
    </p:spTree>
    <p:extLst>
      <p:ext uri="{BB962C8B-B14F-4D97-AF65-F5344CB8AC3E}">
        <p14:creationId xmlns:p14="http://schemas.microsoft.com/office/powerpoint/2010/main" val="12524766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6F2039-AE73-476F-95DB-11B814FBA14F}" type="slidenum">
              <a:rPr lang="en-US" smtClean="0"/>
              <a:t>30</a:t>
            </a:fld>
            <a:endParaRPr lang="en-US" dirty="0"/>
          </a:p>
        </p:txBody>
      </p:sp>
    </p:spTree>
    <p:extLst>
      <p:ext uri="{BB962C8B-B14F-4D97-AF65-F5344CB8AC3E}">
        <p14:creationId xmlns:p14="http://schemas.microsoft.com/office/powerpoint/2010/main" val="24719734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6F2039-AE73-476F-95DB-11B814FBA14F}" type="slidenum">
              <a:rPr lang="en-US" smtClean="0"/>
              <a:t>31</a:t>
            </a:fld>
            <a:endParaRPr lang="en-US" dirty="0"/>
          </a:p>
        </p:txBody>
      </p:sp>
    </p:spTree>
    <p:extLst>
      <p:ext uri="{BB962C8B-B14F-4D97-AF65-F5344CB8AC3E}">
        <p14:creationId xmlns:p14="http://schemas.microsoft.com/office/powerpoint/2010/main" val="28801018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6F2039-AE73-476F-95DB-11B814FBA14F}" type="slidenum">
              <a:rPr lang="en-US" smtClean="0"/>
              <a:t>32</a:t>
            </a:fld>
            <a:endParaRPr lang="en-US" dirty="0"/>
          </a:p>
        </p:txBody>
      </p:sp>
    </p:spTree>
    <p:extLst>
      <p:ext uri="{BB962C8B-B14F-4D97-AF65-F5344CB8AC3E}">
        <p14:creationId xmlns:p14="http://schemas.microsoft.com/office/powerpoint/2010/main" val="41884037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732">
              <a:defRPr/>
            </a:pPr>
            <a:r>
              <a:rPr lang="en-US" dirty="0">
                <a:hlinkClick r:id="rId3"/>
              </a:rPr>
              <a:t>1903.9(d)</a:t>
            </a:r>
            <a:r>
              <a:rPr lang="en-US" dirty="0"/>
              <a:t> - Upon the request of an employer, any authorized representative of employees under §1903.8 in an area containing trade secrets shall be an employee in that area or an employee authorized by the employer to enter that area. Where there is no such representative or employee, the Compliance Safety and Health Officer shall consult with a reasonable number of employees who work in that area concerning matters of safety and health. </a:t>
            </a:r>
          </a:p>
          <a:p>
            <a:endParaRPr lang="en-US" dirty="0"/>
          </a:p>
        </p:txBody>
      </p:sp>
      <p:sp>
        <p:nvSpPr>
          <p:cNvPr id="4" name="Slide Number Placeholder 3"/>
          <p:cNvSpPr>
            <a:spLocks noGrp="1"/>
          </p:cNvSpPr>
          <p:nvPr>
            <p:ph type="sldNum" sz="quarter" idx="5"/>
          </p:nvPr>
        </p:nvSpPr>
        <p:spPr/>
        <p:txBody>
          <a:bodyPr/>
          <a:lstStyle/>
          <a:p>
            <a:fld id="{106F2039-AE73-476F-95DB-11B814FBA14F}" type="slidenum">
              <a:rPr lang="en-US" smtClean="0"/>
              <a:t>33</a:t>
            </a:fld>
            <a:endParaRPr lang="en-US" dirty="0"/>
          </a:p>
        </p:txBody>
      </p:sp>
    </p:spTree>
    <p:extLst>
      <p:ext uri="{BB962C8B-B14F-4D97-AF65-F5344CB8AC3E}">
        <p14:creationId xmlns:p14="http://schemas.microsoft.com/office/powerpoint/2010/main" val="33601969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0297">
              <a:defRPr/>
            </a:pPr>
            <a:fld id="{945C864F-F04D-47E2-8C1B-447CD9A835F6}" type="slidenum">
              <a:rPr lang="en-US">
                <a:solidFill>
                  <a:prstClr val="black"/>
                </a:solidFill>
                <a:latin typeface="Calibri" panose="020F0502020204030204"/>
              </a:rPr>
              <a:pPr defTabSz="930297">
                <a:defRPr/>
              </a:pPr>
              <a:t>34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577934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6F2039-AE73-476F-95DB-11B814FBA14F}" type="slidenum">
              <a:rPr lang="en-US" smtClean="0"/>
              <a:t>35</a:t>
            </a:fld>
            <a:endParaRPr lang="en-US" dirty="0"/>
          </a:p>
        </p:txBody>
      </p:sp>
    </p:spTree>
    <p:extLst>
      <p:ext uri="{BB962C8B-B14F-4D97-AF65-F5344CB8AC3E}">
        <p14:creationId xmlns:p14="http://schemas.microsoft.com/office/powerpoint/2010/main" val="17548676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6F2039-AE73-476F-95DB-11B814FBA14F}" type="slidenum">
              <a:rPr lang="en-US" smtClean="0"/>
              <a:t>36</a:t>
            </a:fld>
            <a:endParaRPr lang="en-US" dirty="0"/>
          </a:p>
        </p:txBody>
      </p:sp>
    </p:spTree>
    <p:extLst>
      <p:ext uri="{BB962C8B-B14F-4D97-AF65-F5344CB8AC3E}">
        <p14:creationId xmlns:p14="http://schemas.microsoft.com/office/powerpoint/2010/main" val="22901741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6F2039-AE73-476F-95DB-11B814FBA14F}" type="slidenum">
              <a:rPr lang="en-US" smtClean="0"/>
              <a:t>37</a:t>
            </a:fld>
            <a:endParaRPr lang="en-US" dirty="0"/>
          </a:p>
        </p:txBody>
      </p:sp>
    </p:spTree>
    <p:extLst>
      <p:ext uri="{BB962C8B-B14F-4D97-AF65-F5344CB8AC3E}">
        <p14:creationId xmlns:p14="http://schemas.microsoft.com/office/powerpoint/2010/main" val="37652782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6F2039-AE73-476F-95DB-11B814FBA14F}" type="slidenum">
              <a:rPr lang="en-US" smtClean="0"/>
              <a:t>38</a:t>
            </a:fld>
            <a:endParaRPr lang="en-US" dirty="0"/>
          </a:p>
        </p:txBody>
      </p:sp>
    </p:spTree>
    <p:extLst>
      <p:ext uri="{BB962C8B-B14F-4D97-AF65-F5344CB8AC3E}">
        <p14:creationId xmlns:p14="http://schemas.microsoft.com/office/powerpoint/2010/main" val="32100699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024412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6F2039-AE73-476F-95DB-11B814FBA14F}" type="slidenum">
              <a:rPr lang="en-US" smtClean="0"/>
              <a:t>4</a:t>
            </a:fld>
            <a:endParaRPr lang="en-US" dirty="0"/>
          </a:p>
        </p:txBody>
      </p:sp>
    </p:spTree>
    <p:extLst>
      <p:ext uri="{BB962C8B-B14F-4D97-AF65-F5344CB8AC3E}">
        <p14:creationId xmlns:p14="http://schemas.microsoft.com/office/powerpoint/2010/main" val="34838452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6F2039-AE73-476F-95DB-11B814FBA14F}" type="slidenum">
              <a:rPr lang="en-US" smtClean="0"/>
              <a:t>40</a:t>
            </a:fld>
            <a:endParaRPr lang="en-US" dirty="0"/>
          </a:p>
        </p:txBody>
      </p:sp>
    </p:spTree>
    <p:extLst>
      <p:ext uri="{BB962C8B-B14F-4D97-AF65-F5344CB8AC3E}">
        <p14:creationId xmlns:p14="http://schemas.microsoft.com/office/powerpoint/2010/main" val="4263882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6F2039-AE73-476F-95DB-11B814FBA14F}" type="slidenum">
              <a:rPr lang="en-US" smtClean="0"/>
              <a:t>5</a:t>
            </a:fld>
            <a:endParaRPr lang="en-US" dirty="0"/>
          </a:p>
        </p:txBody>
      </p:sp>
    </p:spTree>
    <p:extLst>
      <p:ext uri="{BB962C8B-B14F-4D97-AF65-F5344CB8AC3E}">
        <p14:creationId xmlns:p14="http://schemas.microsoft.com/office/powerpoint/2010/main" val="4286965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6F2039-AE73-476F-95DB-11B814FBA14F}" type="slidenum">
              <a:rPr lang="en-US" smtClean="0"/>
              <a:t>6</a:t>
            </a:fld>
            <a:endParaRPr lang="en-US" dirty="0"/>
          </a:p>
        </p:txBody>
      </p:sp>
    </p:spTree>
    <p:extLst>
      <p:ext uri="{BB962C8B-B14F-4D97-AF65-F5344CB8AC3E}">
        <p14:creationId xmlns:p14="http://schemas.microsoft.com/office/powerpoint/2010/main" val="579999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6F2039-AE73-476F-95DB-11B814FBA14F}" type="slidenum">
              <a:rPr lang="en-US" smtClean="0"/>
              <a:t>7</a:t>
            </a:fld>
            <a:endParaRPr lang="en-US" dirty="0"/>
          </a:p>
        </p:txBody>
      </p:sp>
    </p:spTree>
    <p:extLst>
      <p:ext uri="{BB962C8B-B14F-4D97-AF65-F5344CB8AC3E}">
        <p14:creationId xmlns:p14="http://schemas.microsoft.com/office/powerpoint/2010/main" val="3787616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6F2039-AE73-476F-95DB-11B814FBA14F}" type="slidenum">
              <a:rPr lang="en-US" smtClean="0"/>
              <a:t>8</a:t>
            </a:fld>
            <a:endParaRPr lang="en-US" dirty="0"/>
          </a:p>
        </p:txBody>
      </p:sp>
    </p:spTree>
    <p:extLst>
      <p:ext uri="{BB962C8B-B14F-4D97-AF65-F5344CB8AC3E}">
        <p14:creationId xmlns:p14="http://schemas.microsoft.com/office/powerpoint/2010/main" val="2170976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6F2039-AE73-476F-95DB-11B814FBA14F}" type="slidenum">
              <a:rPr lang="en-US" smtClean="0"/>
              <a:t>9</a:t>
            </a:fld>
            <a:endParaRPr lang="en-US" dirty="0"/>
          </a:p>
        </p:txBody>
      </p:sp>
    </p:spTree>
    <p:extLst>
      <p:ext uri="{BB962C8B-B14F-4D97-AF65-F5344CB8AC3E}">
        <p14:creationId xmlns:p14="http://schemas.microsoft.com/office/powerpoint/2010/main" val="39847579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7.svg"/><Relationship Id="rId3" Type="http://schemas.openxmlformats.org/officeDocument/2006/relationships/image" Target="../media/image6.svg"/><Relationship Id="rId7" Type="http://schemas.openxmlformats.org/officeDocument/2006/relationships/image" Target="../media/image24.svg"/><Relationship Id="rId12"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26.svg"/><Relationship Id="rId5" Type="http://schemas.openxmlformats.org/officeDocument/2006/relationships/image" Target="../media/image23.svg"/><Relationship Id="rId15" Type="http://schemas.openxmlformats.org/officeDocument/2006/relationships/image" Target="../media/image28.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25.svg"/><Relationship Id="rId14" Type="http://schemas.openxmlformats.org/officeDocument/2006/relationships/image" Target="../media/image2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32.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svg"/><Relationship Id="rId7" Type="http://schemas.openxmlformats.org/officeDocument/2006/relationships/diagramQuickStyle" Target="../diagrams/quickStyle1.xml"/><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3.png"/><Relationship Id="rId9" Type="http://schemas.microsoft.com/office/2007/relationships/diagramDrawing" Target="../diagrams/drawing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4.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SHA 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DB8D39-1F1E-1124-F534-4B6DC36E41D5}"/>
              </a:ext>
            </a:extLst>
          </p:cNvPr>
          <p:cNvSpPr txBox="1"/>
          <p:nvPr userDrawn="1"/>
        </p:nvSpPr>
        <p:spPr>
          <a:xfrm>
            <a:off x="455133" y="351963"/>
            <a:ext cx="9452541" cy="1107996"/>
          </a:xfrm>
          <a:prstGeom prst="rect">
            <a:avLst/>
          </a:prstGeom>
          <a:noFill/>
        </p:spPr>
        <p:txBody>
          <a:bodyPr wrap="square" rtlCol="0">
            <a:spAutoFit/>
          </a:bodyPr>
          <a:lstStyle/>
          <a:p>
            <a:r>
              <a:rPr lang="en-US" sz="4400" dirty="0">
                <a:solidFill>
                  <a:schemeClr val="tx2"/>
                </a:solidFill>
                <a:latin typeface="Impact" panose="020B0806030902050204" pitchFamily="34" charset="0"/>
              </a:rPr>
              <a:t>2024</a:t>
            </a:r>
            <a:r>
              <a:rPr lang="en-US" sz="4800" dirty="0">
                <a:solidFill>
                  <a:schemeClr val="tx2"/>
                </a:solidFill>
                <a:latin typeface="Impact" panose="020B0806030902050204" pitchFamily="34" charset="0"/>
              </a:rPr>
              <a:t> </a:t>
            </a:r>
            <a:r>
              <a:rPr lang="en-US" sz="6600" dirty="0">
                <a:solidFill>
                  <a:schemeClr val="tx2"/>
                </a:solidFill>
                <a:latin typeface="Impact" panose="020B0806030902050204" pitchFamily="34" charset="0"/>
              </a:rPr>
              <a:t>OSHA </a:t>
            </a:r>
            <a:r>
              <a:rPr lang="en-US" sz="6600" dirty="0">
                <a:solidFill>
                  <a:schemeClr val="accent5"/>
                </a:solidFill>
                <a:latin typeface="Impact" panose="020B0806030902050204" pitchFamily="34" charset="0"/>
              </a:rPr>
              <a:t>Webinar</a:t>
            </a:r>
            <a:r>
              <a:rPr lang="en-US" sz="6600" dirty="0">
                <a:solidFill>
                  <a:schemeClr val="tx2"/>
                </a:solidFill>
                <a:latin typeface="Impact" panose="020B0806030902050204" pitchFamily="34" charset="0"/>
              </a:rPr>
              <a:t> </a:t>
            </a:r>
            <a:r>
              <a:rPr lang="en-US" sz="4400" dirty="0">
                <a:solidFill>
                  <a:schemeClr val="tx2"/>
                </a:solidFill>
                <a:latin typeface="Impact" panose="020B0806030902050204" pitchFamily="34" charset="0"/>
              </a:rPr>
              <a:t>series</a:t>
            </a:r>
            <a:endParaRPr lang="en-US" sz="4800" dirty="0">
              <a:solidFill>
                <a:schemeClr val="tx2"/>
              </a:solidFill>
              <a:latin typeface="Impact" panose="020B0806030902050204" pitchFamily="34" charset="0"/>
            </a:endParaRPr>
          </a:p>
        </p:txBody>
      </p:sp>
      <p:sp>
        <p:nvSpPr>
          <p:cNvPr id="4" name="Rectangle 3">
            <a:extLst>
              <a:ext uri="{FF2B5EF4-FFF2-40B4-BE49-F238E27FC236}">
                <a16:creationId xmlns:a16="http://schemas.microsoft.com/office/drawing/2014/main" id="{1EB91854-F9E2-F320-0713-C1B92BB67BA1}"/>
              </a:ext>
            </a:extLst>
          </p:cNvPr>
          <p:cNvSpPr/>
          <p:nvPr userDrawn="1"/>
        </p:nvSpPr>
        <p:spPr>
          <a:xfrm>
            <a:off x="0" y="1833810"/>
            <a:ext cx="12192000" cy="311332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0CC4FD13-BDCF-441F-344B-2B05E84FBE03}"/>
              </a:ext>
            </a:extLst>
          </p:cNvPr>
          <p:cNvCxnSpPr>
            <a:cxnSpLocks/>
          </p:cNvCxnSpPr>
          <p:nvPr userDrawn="1"/>
        </p:nvCxnSpPr>
        <p:spPr>
          <a:xfrm>
            <a:off x="4466492" y="3895411"/>
            <a:ext cx="690489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01F6D8D-4BF4-8AB4-4A11-0C32EE6FE0A9}"/>
              </a:ext>
            </a:extLst>
          </p:cNvPr>
          <p:cNvSpPr>
            <a:spLocks noGrp="1"/>
          </p:cNvSpPr>
          <p:nvPr>
            <p:ph type="title"/>
          </p:nvPr>
        </p:nvSpPr>
        <p:spPr>
          <a:xfrm>
            <a:off x="4383631" y="2085069"/>
            <a:ext cx="6987754" cy="1676972"/>
          </a:xfrm>
        </p:spPr>
        <p:txBody>
          <a:bodyPr anchor="b">
            <a:normAutofit/>
          </a:bodyPr>
          <a:lstStyle>
            <a:lvl1pPr>
              <a:defRPr sz="4800" b="0">
                <a:solidFill>
                  <a:schemeClr val="bg1"/>
                </a:solidFill>
              </a:defRPr>
            </a:lvl1pPr>
          </a:lstStyle>
          <a:p>
            <a:r>
              <a:rPr lang="en-US" dirty="0"/>
              <a:t>Click to edit Master title style</a:t>
            </a:r>
          </a:p>
        </p:txBody>
      </p:sp>
      <p:sp>
        <p:nvSpPr>
          <p:cNvPr id="12" name="TextBox 11">
            <a:extLst>
              <a:ext uri="{FF2B5EF4-FFF2-40B4-BE49-F238E27FC236}">
                <a16:creationId xmlns:a16="http://schemas.microsoft.com/office/drawing/2014/main" id="{5DD847D2-A6FD-9691-476A-6DAB0B5EDE01}"/>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pic>
        <p:nvPicPr>
          <p:cNvPr id="5" name="Picture 4" descr="Blue text on a black background&#10;&#10;Description automatically generated">
            <a:extLst>
              <a:ext uri="{FF2B5EF4-FFF2-40B4-BE49-F238E27FC236}">
                <a16:creationId xmlns:a16="http://schemas.microsoft.com/office/drawing/2014/main" id="{7CDE084F-47C9-FE3C-111E-5B4B4D40E8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5890" y="351963"/>
            <a:ext cx="1739925" cy="1208469"/>
          </a:xfrm>
          <a:prstGeom prst="rect">
            <a:avLst/>
          </a:prstGeom>
        </p:spPr>
      </p:pic>
      <p:sp>
        <p:nvSpPr>
          <p:cNvPr id="8" name="Picture Placeholder 7">
            <a:extLst>
              <a:ext uri="{FF2B5EF4-FFF2-40B4-BE49-F238E27FC236}">
                <a16:creationId xmlns:a16="http://schemas.microsoft.com/office/drawing/2014/main" id="{E85AE2F4-C730-6AF3-C3AE-B51FA96F885C}"/>
              </a:ext>
            </a:extLst>
          </p:cNvPr>
          <p:cNvSpPr>
            <a:spLocks noGrp="1"/>
          </p:cNvSpPr>
          <p:nvPr>
            <p:ph type="pic" sz="quarter" idx="10"/>
          </p:nvPr>
        </p:nvSpPr>
        <p:spPr>
          <a:xfrm>
            <a:off x="0" y="1833563"/>
            <a:ext cx="4124325" cy="3113087"/>
          </a:xfrm>
        </p:spPr>
        <p:txBody>
          <a:bodyPr/>
          <a:lstStyle/>
          <a:p>
            <a:endParaRPr lang="en-US" dirty="0"/>
          </a:p>
        </p:txBody>
      </p:sp>
      <p:sp>
        <p:nvSpPr>
          <p:cNvPr id="9" name="Text Placeholder 8">
            <a:extLst>
              <a:ext uri="{FF2B5EF4-FFF2-40B4-BE49-F238E27FC236}">
                <a16:creationId xmlns:a16="http://schemas.microsoft.com/office/drawing/2014/main" id="{CFD28A57-33AA-BA2E-77E2-983C35B98C22}"/>
              </a:ext>
            </a:extLst>
          </p:cNvPr>
          <p:cNvSpPr>
            <a:spLocks noGrp="1"/>
          </p:cNvSpPr>
          <p:nvPr>
            <p:ph type="body" sz="quarter" idx="11" hasCustomPrompt="1"/>
          </p:nvPr>
        </p:nvSpPr>
        <p:spPr>
          <a:xfrm>
            <a:off x="4383631" y="4207642"/>
            <a:ext cx="3209925" cy="872864"/>
          </a:xfrm>
        </p:spPr>
        <p:txBody>
          <a:bodyPr/>
          <a:lstStyle>
            <a:lvl1pPr marL="0" indent="0">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0991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and Content">
    <p:spTree>
      <p:nvGrpSpPr>
        <p:cNvPr id="1" name=""/>
        <p:cNvGrpSpPr/>
        <p:nvPr/>
      </p:nvGrpSpPr>
      <p:grpSpPr>
        <a:xfrm>
          <a:off x="0" y="0"/>
          <a:ext cx="0" cy="0"/>
          <a:chOff x="0" y="0"/>
          <a:chExt cx="0" cy="0"/>
        </a:xfrm>
      </p:grpSpPr>
      <p:sp>
        <p:nvSpPr>
          <p:cNvPr id="12" name="Picture Placeholder 6">
            <a:extLst>
              <a:ext uri="{FF2B5EF4-FFF2-40B4-BE49-F238E27FC236}">
                <a16:creationId xmlns:a16="http://schemas.microsoft.com/office/drawing/2014/main" id="{37FEB00F-CEA9-AEFD-FE53-EDE80F6F4709}"/>
              </a:ext>
            </a:extLst>
          </p:cNvPr>
          <p:cNvSpPr>
            <a:spLocks noGrp="1"/>
          </p:cNvSpPr>
          <p:nvPr>
            <p:ph type="pic" sz="quarter" idx="13"/>
          </p:nvPr>
        </p:nvSpPr>
        <p:spPr>
          <a:xfrm>
            <a:off x="0" y="0"/>
            <a:ext cx="2868617" cy="6629135"/>
          </a:xfrm>
        </p:spPr>
        <p:txBody>
          <a:bodyPr/>
          <a:lstStyle/>
          <a:p>
            <a:r>
              <a:rPr lang="en-US" dirty="0"/>
              <a:t>Click icon to add picture</a:t>
            </a:r>
          </a:p>
        </p:txBody>
      </p:sp>
      <p:sp>
        <p:nvSpPr>
          <p:cNvPr id="2" name="Title 1">
            <a:extLst>
              <a:ext uri="{FF2B5EF4-FFF2-40B4-BE49-F238E27FC236}">
                <a16:creationId xmlns:a16="http://schemas.microsoft.com/office/drawing/2014/main" id="{5B4B81FE-BC64-09C7-7CFA-2EFD7BB59E39}"/>
              </a:ext>
            </a:extLst>
          </p:cNvPr>
          <p:cNvSpPr>
            <a:spLocks noGrp="1"/>
          </p:cNvSpPr>
          <p:nvPr>
            <p:ph type="title"/>
          </p:nvPr>
        </p:nvSpPr>
        <p:spPr>
          <a:xfrm>
            <a:off x="3249037" y="342900"/>
            <a:ext cx="6439711" cy="876300"/>
          </a:xfrm>
        </p:spPr>
        <p:txBody>
          <a:bodyPr anchor="b">
            <a:noAutofit/>
          </a:bodyPr>
          <a:lstStyle>
            <a:lvl1pPr>
              <a:defRPr sz="3600">
                <a:solidFill>
                  <a:schemeClr val="accent1"/>
                </a:solidFill>
              </a:defRPr>
            </a:lvl1pPr>
          </a:lstStyle>
          <a:p>
            <a:r>
              <a:rPr lang="en-US" dirty="0"/>
              <a:t>Click to edit Master title style</a:t>
            </a:r>
          </a:p>
        </p:txBody>
      </p:sp>
      <p:grpSp>
        <p:nvGrpSpPr>
          <p:cNvPr id="6" name="Group 5">
            <a:extLst>
              <a:ext uri="{FF2B5EF4-FFF2-40B4-BE49-F238E27FC236}">
                <a16:creationId xmlns:a16="http://schemas.microsoft.com/office/drawing/2014/main" id="{EAA0FF67-1E14-4659-2841-412AC8697760}"/>
              </a:ext>
            </a:extLst>
          </p:cNvPr>
          <p:cNvGrpSpPr>
            <a:grpSpLocks noChangeAspect="1"/>
          </p:cNvGrpSpPr>
          <p:nvPr userDrawn="1"/>
        </p:nvGrpSpPr>
        <p:grpSpPr>
          <a:xfrm>
            <a:off x="10246876" y="209105"/>
            <a:ext cx="1607770" cy="1157532"/>
            <a:chOff x="1345324" y="3720662"/>
            <a:chExt cx="1734207" cy="1240221"/>
          </a:xfrm>
          <a:solidFill>
            <a:schemeClr val="bg2"/>
          </a:solidFill>
        </p:grpSpPr>
        <p:sp>
          <p:nvSpPr>
            <p:cNvPr id="7" name="TextBox 6">
              <a:extLst>
                <a:ext uri="{FF2B5EF4-FFF2-40B4-BE49-F238E27FC236}">
                  <a16:creationId xmlns:a16="http://schemas.microsoft.com/office/drawing/2014/main" id="{B14B0F19-2F16-9B5F-B7B9-180D11AABFE9}"/>
                </a:ext>
              </a:extLst>
            </p:cNvPr>
            <p:cNvSpPr txBox="1"/>
            <p:nvPr userDrawn="1"/>
          </p:nvSpPr>
          <p:spPr>
            <a:xfrm>
              <a:off x="1345324" y="3720662"/>
              <a:ext cx="1734207" cy="1240221"/>
            </a:xfrm>
            <a:prstGeom prst="rect">
              <a:avLst/>
            </a:prstGeom>
            <a:grpFill/>
            <a:ln>
              <a:noFill/>
            </a:ln>
          </p:spPr>
          <p:txBody>
            <a:bodyPr wrap="square" rtlCol="0">
              <a:spAutoFit/>
            </a:bodyPr>
            <a:lstStyle/>
            <a:p>
              <a:endParaRPr lang="en-US" dirty="0"/>
            </a:p>
          </p:txBody>
        </p:sp>
        <p:pic>
          <p:nvPicPr>
            <p:cNvPr id="8" name="Picture 7">
              <a:extLst>
                <a:ext uri="{FF2B5EF4-FFF2-40B4-BE49-F238E27FC236}">
                  <a16:creationId xmlns:a16="http://schemas.microsoft.com/office/drawing/2014/main" id="{9212F324-1A08-9298-DCA3-02F357DFE2C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56048" y="3811154"/>
              <a:ext cx="1533780" cy="1059232"/>
            </a:xfrm>
            <a:prstGeom prst="rect">
              <a:avLst/>
            </a:prstGeom>
            <a:grpFill/>
            <a:ln>
              <a:noFill/>
            </a:ln>
          </p:spPr>
        </p:pic>
      </p:grpSp>
      <p:sp>
        <p:nvSpPr>
          <p:cNvPr id="9" name="TextBox 8">
            <a:extLst>
              <a:ext uri="{FF2B5EF4-FFF2-40B4-BE49-F238E27FC236}">
                <a16:creationId xmlns:a16="http://schemas.microsoft.com/office/drawing/2014/main" id="{D9F9A7F0-384C-2EC2-BB10-992269D6525F}"/>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sp>
        <p:nvSpPr>
          <p:cNvPr id="11" name="Content Placeholder 2">
            <a:extLst>
              <a:ext uri="{FF2B5EF4-FFF2-40B4-BE49-F238E27FC236}">
                <a16:creationId xmlns:a16="http://schemas.microsoft.com/office/drawing/2014/main" id="{F0AEEE9D-8762-6DA2-7D2F-45F7BB1D8EBE}"/>
              </a:ext>
            </a:extLst>
          </p:cNvPr>
          <p:cNvSpPr>
            <a:spLocks noGrp="1"/>
          </p:cNvSpPr>
          <p:nvPr>
            <p:ph idx="1"/>
          </p:nvPr>
        </p:nvSpPr>
        <p:spPr>
          <a:xfrm>
            <a:off x="3249038" y="1638300"/>
            <a:ext cx="8522445" cy="4724400"/>
          </a:xfrm>
        </p:spPr>
        <p:txBody>
          <a:bodyPr>
            <a:noAutofit/>
          </a:bodyPr>
          <a:lstStyle>
            <a:lvl1pPr marL="0" indent="0">
              <a:spcBef>
                <a:spcPts val="0"/>
              </a:spcBef>
              <a:buNone/>
              <a:defRPr sz="2000">
                <a:solidFill>
                  <a:schemeClr val="tx1">
                    <a:lumMod val="75000"/>
                    <a:lumOff val="25000"/>
                  </a:schemeClr>
                </a:solidFill>
              </a:defRPr>
            </a:lvl1pPr>
            <a:lvl2pPr marL="685800" indent="-228600">
              <a:buFont typeface="Arial" panose="020B0604020202020204" pitchFamily="34" charset="0"/>
              <a:buChar char="•"/>
              <a:defRPr sz="2000">
                <a:solidFill>
                  <a:schemeClr val="tx1">
                    <a:lumMod val="75000"/>
                    <a:lumOff val="25000"/>
                  </a:schemeClr>
                </a:solidFill>
              </a:defRPr>
            </a:lvl2pPr>
            <a:lvl3pPr>
              <a:defRPr sz="2000">
                <a:solidFill>
                  <a:schemeClr val="tx1">
                    <a:lumMod val="75000"/>
                    <a:lumOff val="25000"/>
                  </a:schemeClr>
                </a:solidFill>
              </a:defRPr>
            </a:lvl3pPr>
            <a:lvl4pPr marL="1600200" indent="-228600">
              <a:buFont typeface="Calibri" panose="020F0502020204030204" pitchFamily="34" charset="0"/>
              <a:buChar cha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7899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on the left">
    <p:spTree>
      <p:nvGrpSpPr>
        <p:cNvPr id="1" name=""/>
        <p:cNvGrpSpPr/>
        <p:nvPr/>
      </p:nvGrpSpPr>
      <p:grpSpPr>
        <a:xfrm>
          <a:off x="0" y="0"/>
          <a:ext cx="0" cy="0"/>
          <a:chOff x="0" y="0"/>
          <a:chExt cx="0" cy="0"/>
        </a:xfrm>
      </p:grpSpPr>
      <p:sp>
        <p:nvSpPr>
          <p:cNvPr id="12" name="Picture Placeholder 6">
            <a:extLst>
              <a:ext uri="{FF2B5EF4-FFF2-40B4-BE49-F238E27FC236}">
                <a16:creationId xmlns:a16="http://schemas.microsoft.com/office/drawing/2014/main" id="{37FEB00F-CEA9-AEFD-FE53-EDE80F6F4709}"/>
              </a:ext>
            </a:extLst>
          </p:cNvPr>
          <p:cNvSpPr>
            <a:spLocks noGrp="1"/>
          </p:cNvSpPr>
          <p:nvPr>
            <p:ph type="pic" sz="quarter" idx="13"/>
          </p:nvPr>
        </p:nvSpPr>
        <p:spPr>
          <a:xfrm>
            <a:off x="1" y="1638300"/>
            <a:ext cx="2988264" cy="4724400"/>
          </a:xfrm>
        </p:spPr>
        <p:txBody>
          <a:bodyPr/>
          <a:lstStyle/>
          <a:p>
            <a:r>
              <a:rPr lang="en-US" dirty="0"/>
              <a:t>Click icon to add picture</a:t>
            </a:r>
          </a:p>
        </p:txBody>
      </p:sp>
      <p:sp>
        <p:nvSpPr>
          <p:cNvPr id="2" name="Title 1">
            <a:extLst>
              <a:ext uri="{FF2B5EF4-FFF2-40B4-BE49-F238E27FC236}">
                <a16:creationId xmlns:a16="http://schemas.microsoft.com/office/drawing/2014/main" id="{5B4B81FE-BC64-09C7-7CFA-2EFD7BB59E39}"/>
              </a:ext>
            </a:extLst>
          </p:cNvPr>
          <p:cNvSpPr>
            <a:spLocks noGrp="1"/>
          </p:cNvSpPr>
          <p:nvPr>
            <p:ph type="title"/>
          </p:nvPr>
        </p:nvSpPr>
        <p:spPr>
          <a:xfrm>
            <a:off x="3153265" y="146128"/>
            <a:ext cx="8200535" cy="1073074"/>
          </a:xfrm>
        </p:spPr>
        <p:txBody>
          <a:bodyPr anchor="b">
            <a:noAutofit/>
          </a:bodyPr>
          <a:lstStyle>
            <a:lvl1pPr>
              <a:defRPr sz="3600"/>
            </a:lvl1pPr>
          </a:lstStyle>
          <a:p>
            <a:r>
              <a:rPr lang="en-US" dirty="0"/>
              <a:t>Click to edit Master title style</a:t>
            </a:r>
          </a:p>
        </p:txBody>
      </p:sp>
      <p:grpSp>
        <p:nvGrpSpPr>
          <p:cNvPr id="6" name="Group 5">
            <a:extLst>
              <a:ext uri="{FF2B5EF4-FFF2-40B4-BE49-F238E27FC236}">
                <a16:creationId xmlns:a16="http://schemas.microsoft.com/office/drawing/2014/main" id="{EAA0FF67-1E14-4659-2841-412AC8697760}"/>
              </a:ext>
            </a:extLst>
          </p:cNvPr>
          <p:cNvGrpSpPr>
            <a:grpSpLocks noChangeAspect="1"/>
          </p:cNvGrpSpPr>
          <p:nvPr userDrawn="1"/>
        </p:nvGrpSpPr>
        <p:grpSpPr>
          <a:xfrm>
            <a:off x="314528" y="209103"/>
            <a:ext cx="1607770" cy="1157532"/>
            <a:chOff x="1345324" y="3720662"/>
            <a:chExt cx="1734207" cy="1240221"/>
          </a:xfrm>
          <a:solidFill>
            <a:schemeClr val="bg2"/>
          </a:solidFill>
        </p:grpSpPr>
        <p:sp>
          <p:nvSpPr>
            <p:cNvPr id="7" name="TextBox 6">
              <a:extLst>
                <a:ext uri="{FF2B5EF4-FFF2-40B4-BE49-F238E27FC236}">
                  <a16:creationId xmlns:a16="http://schemas.microsoft.com/office/drawing/2014/main" id="{B14B0F19-2F16-9B5F-B7B9-180D11AABFE9}"/>
                </a:ext>
              </a:extLst>
            </p:cNvPr>
            <p:cNvSpPr txBox="1"/>
            <p:nvPr userDrawn="1"/>
          </p:nvSpPr>
          <p:spPr>
            <a:xfrm>
              <a:off x="1345324" y="3720662"/>
              <a:ext cx="1734207" cy="1240221"/>
            </a:xfrm>
            <a:prstGeom prst="rect">
              <a:avLst/>
            </a:prstGeom>
            <a:grpFill/>
            <a:ln>
              <a:noFill/>
            </a:ln>
          </p:spPr>
          <p:txBody>
            <a:bodyPr wrap="square" rtlCol="0">
              <a:spAutoFit/>
            </a:bodyPr>
            <a:lstStyle/>
            <a:p>
              <a:endParaRPr lang="en-US" dirty="0"/>
            </a:p>
          </p:txBody>
        </p:sp>
        <p:pic>
          <p:nvPicPr>
            <p:cNvPr id="8" name="Picture 7">
              <a:extLst>
                <a:ext uri="{FF2B5EF4-FFF2-40B4-BE49-F238E27FC236}">
                  <a16:creationId xmlns:a16="http://schemas.microsoft.com/office/drawing/2014/main" id="{9212F324-1A08-9298-DCA3-02F357DFE2C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56048" y="3811154"/>
              <a:ext cx="1533780" cy="1059232"/>
            </a:xfrm>
            <a:prstGeom prst="rect">
              <a:avLst/>
            </a:prstGeom>
            <a:grpFill/>
            <a:ln>
              <a:noFill/>
            </a:ln>
          </p:spPr>
        </p:pic>
      </p:grpSp>
      <p:sp>
        <p:nvSpPr>
          <p:cNvPr id="9" name="TextBox 8">
            <a:extLst>
              <a:ext uri="{FF2B5EF4-FFF2-40B4-BE49-F238E27FC236}">
                <a16:creationId xmlns:a16="http://schemas.microsoft.com/office/drawing/2014/main" id="{D9F9A7F0-384C-2EC2-BB10-992269D6525F}"/>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sp>
        <p:nvSpPr>
          <p:cNvPr id="11" name="Content Placeholder 2">
            <a:extLst>
              <a:ext uri="{FF2B5EF4-FFF2-40B4-BE49-F238E27FC236}">
                <a16:creationId xmlns:a16="http://schemas.microsoft.com/office/drawing/2014/main" id="{F0AEEE9D-8762-6DA2-7D2F-45F7BB1D8EBE}"/>
              </a:ext>
            </a:extLst>
          </p:cNvPr>
          <p:cNvSpPr>
            <a:spLocks noGrp="1"/>
          </p:cNvSpPr>
          <p:nvPr>
            <p:ph idx="1"/>
          </p:nvPr>
        </p:nvSpPr>
        <p:spPr>
          <a:xfrm>
            <a:off x="3153265" y="1638300"/>
            <a:ext cx="8619635" cy="4724400"/>
          </a:xfrm>
        </p:spPr>
        <p:txBody>
          <a:bodyPr numCol="1" spcCol="365760">
            <a:noAutofit/>
          </a:bodyPr>
          <a:lstStyle>
            <a:lvl1pPr marL="0" indent="0">
              <a:lnSpc>
                <a:spcPct val="100000"/>
              </a:lnSpc>
              <a:spcBef>
                <a:spcPts val="0"/>
              </a:spcBef>
              <a:buNone/>
              <a:defRPr sz="2000">
                <a:solidFill>
                  <a:schemeClr val="tx1">
                    <a:lumMod val="75000"/>
                    <a:lumOff val="25000"/>
                  </a:schemeClr>
                </a:solidFill>
              </a:defRPr>
            </a:lvl1pPr>
            <a:lvl2pPr marL="465138" indent="-223838">
              <a:lnSpc>
                <a:spcPct val="100000"/>
              </a:lnSpc>
              <a:buFont typeface="Arial" panose="020B0604020202020204" pitchFamily="34" charset="0"/>
              <a:buChar char="•"/>
              <a:tabLst/>
              <a:defRPr sz="2000">
                <a:solidFill>
                  <a:schemeClr val="tx1">
                    <a:lumMod val="75000"/>
                    <a:lumOff val="25000"/>
                  </a:schemeClr>
                </a:solidFill>
              </a:defRPr>
            </a:lvl2pPr>
            <a:lvl3pPr marL="687388" indent="-222250">
              <a:lnSpc>
                <a:spcPct val="100000"/>
              </a:lnSpc>
              <a:tabLst/>
              <a:defRPr sz="2000">
                <a:solidFill>
                  <a:schemeClr val="tx1">
                    <a:lumMod val="75000"/>
                    <a:lumOff val="25000"/>
                  </a:schemeClr>
                </a:solidFill>
              </a:defRPr>
            </a:lvl3pPr>
            <a:lvl4pPr marL="1143000" indent="-231775">
              <a:lnSpc>
                <a:spcPct val="100000"/>
              </a:lnSpc>
              <a:buFont typeface="Calibri" panose="020F0502020204030204" pitchFamily="34" charset="0"/>
              <a:buChar char="̶"/>
              <a:tabLst/>
              <a:defRPr sz="2000">
                <a:solidFill>
                  <a:schemeClr val="tx1">
                    <a:lumMod val="75000"/>
                    <a:lumOff val="25000"/>
                  </a:schemeClr>
                </a:solidFill>
              </a:defRPr>
            </a:lvl4pPr>
            <a:lvl5pPr marL="1376363" indent="-233363">
              <a:lnSpc>
                <a:spcPct val="100000"/>
              </a:lnSpc>
              <a:tabLst/>
              <a:defRPr sz="2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20103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on the RIgh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2535E48-B898-4AAE-E21C-E966AAE9DF08}"/>
              </a:ext>
            </a:extLst>
          </p:cNvPr>
          <p:cNvSpPr>
            <a:spLocks noGrp="1"/>
          </p:cNvSpPr>
          <p:nvPr>
            <p:ph type="pic" sz="quarter" idx="13"/>
          </p:nvPr>
        </p:nvSpPr>
        <p:spPr>
          <a:xfrm>
            <a:off x="8642968" y="1652934"/>
            <a:ext cx="3549032" cy="4701951"/>
          </a:xfrm>
        </p:spPr>
        <p:txBody>
          <a:bodyPr/>
          <a:lstStyle/>
          <a:p>
            <a:r>
              <a:rPr lang="en-US" dirty="0"/>
              <a:t>Click icon to add picture</a:t>
            </a:r>
          </a:p>
        </p:txBody>
      </p:sp>
      <p:sp>
        <p:nvSpPr>
          <p:cNvPr id="13" name="Content Placeholder 12">
            <a:extLst>
              <a:ext uri="{FF2B5EF4-FFF2-40B4-BE49-F238E27FC236}">
                <a16:creationId xmlns:a16="http://schemas.microsoft.com/office/drawing/2014/main" id="{3F0D4355-A989-E43B-2D24-0BD36E4A1C3A}"/>
              </a:ext>
            </a:extLst>
          </p:cNvPr>
          <p:cNvSpPr>
            <a:spLocks noGrp="1"/>
          </p:cNvSpPr>
          <p:nvPr>
            <p:ph sz="quarter" idx="14"/>
          </p:nvPr>
        </p:nvSpPr>
        <p:spPr>
          <a:xfrm>
            <a:off x="381001" y="1638301"/>
            <a:ext cx="8107363" cy="472440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a:extLst>
              <a:ext uri="{FF2B5EF4-FFF2-40B4-BE49-F238E27FC236}">
                <a16:creationId xmlns:a16="http://schemas.microsoft.com/office/drawing/2014/main" id="{14BE48E9-79E2-C27A-89AB-2F80E611798B}"/>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sp>
        <p:nvSpPr>
          <p:cNvPr id="19" name="Title 1">
            <a:extLst>
              <a:ext uri="{FF2B5EF4-FFF2-40B4-BE49-F238E27FC236}">
                <a16:creationId xmlns:a16="http://schemas.microsoft.com/office/drawing/2014/main" id="{1FABB130-32FE-3EBC-AD9B-5805B980E743}"/>
              </a:ext>
            </a:extLst>
          </p:cNvPr>
          <p:cNvSpPr>
            <a:spLocks noGrp="1"/>
          </p:cNvSpPr>
          <p:nvPr>
            <p:ph type="title"/>
          </p:nvPr>
        </p:nvSpPr>
        <p:spPr>
          <a:xfrm>
            <a:off x="381001" y="342901"/>
            <a:ext cx="10972800" cy="876300"/>
          </a:xfrm>
        </p:spPr>
        <p:txBody>
          <a:bodyPr>
            <a:normAutofit/>
          </a:bodyPr>
          <a:lstStyle>
            <a:lvl1pPr algn="l">
              <a:defRPr sz="3600" b="1" cap="none" baseline="0">
                <a:solidFill>
                  <a:schemeClr val="accent1"/>
                </a:solidFill>
              </a:defRPr>
            </a:lvl1pPr>
          </a:lstStyle>
          <a:p>
            <a:r>
              <a:rPr lang="en-US" dirty="0"/>
              <a:t>Click to edit Master title style</a:t>
            </a:r>
          </a:p>
        </p:txBody>
      </p:sp>
      <p:grpSp>
        <p:nvGrpSpPr>
          <p:cNvPr id="14" name="Group 13">
            <a:extLst>
              <a:ext uri="{FF2B5EF4-FFF2-40B4-BE49-F238E27FC236}">
                <a16:creationId xmlns:a16="http://schemas.microsoft.com/office/drawing/2014/main" id="{93BBDAE7-82C6-1A13-290D-A8ED3ED2AE2F}"/>
              </a:ext>
            </a:extLst>
          </p:cNvPr>
          <p:cNvGrpSpPr>
            <a:grpSpLocks noChangeAspect="1"/>
          </p:cNvGrpSpPr>
          <p:nvPr userDrawn="1"/>
        </p:nvGrpSpPr>
        <p:grpSpPr>
          <a:xfrm>
            <a:off x="10246876" y="209105"/>
            <a:ext cx="1607770" cy="1157532"/>
            <a:chOff x="1345324" y="3720662"/>
            <a:chExt cx="1734207" cy="1240221"/>
          </a:xfrm>
          <a:solidFill>
            <a:schemeClr val="bg2"/>
          </a:solidFill>
        </p:grpSpPr>
        <p:sp>
          <p:nvSpPr>
            <p:cNvPr id="15" name="TextBox 14">
              <a:extLst>
                <a:ext uri="{FF2B5EF4-FFF2-40B4-BE49-F238E27FC236}">
                  <a16:creationId xmlns:a16="http://schemas.microsoft.com/office/drawing/2014/main" id="{F54128C4-1D35-9B48-61FF-93F3A7D0425C}"/>
                </a:ext>
              </a:extLst>
            </p:cNvPr>
            <p:cNvSpPr txBox="1"/>
            <p:nvPr userDrawn="1"/>
          </p:nvSpPr>
          <p:spPr>
            <a:xfrm>
              <a:off x="1345324" y="3720662"/>
              <a:ext cx="1734207" cy="1240221"/>
            </a:xfrm>
            <a:prstGeom prst="rect">
              <a:avLst/>
            </a:prstGeom>
            <a:grpFill/>
            <a:ln>
              <a:noFill/>
            </a:ln>
          </p:spPr>
          <p:txBody>
            <a:bodyPr wrap="square" rtlCol="0">
              <a:spAutoFit/>
            </a:bodyPr>
            <a:lstStyle/>
            <a:p>
              <a:endParaRPr lang="en-US" dirty="0"/>
            </a:p>
          </p:txBody>
        </p:sp>
        <p:pic>
          <p:nvPicPr>
            <p:cNvPr id="16" name="Picture 15">
              <a:extLst>
                <a:ext uri="{FF2B5EF4-FFF2-40B4-BE49-F238E27FC236}">
                  <a16:creationId xmlns:a16="http://schemas.microsoft.com/office/drawing/2014/main" id="{420246EA-905B-32E2-9C69-5DBA0D18DB8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56048" y="3811154"/>
              <a:ext cx="1533780" cy="1059232"/>
            </a:xfrm>
            <a:prstGeom prst="rect">
              <a:avLst/>
            </a:prstGeom>
            <a:grpFill/>
            <a:ln>
              <a:noFill/>
            </a:ln>
          </p:spPr>
        </p:pic>
      </p:grpSp>
    </p:spTree>
    <p:extLst>
      <p:ext uri="{BB962C8B-B14F-4D97-AF65-F5344CB8AC3E}">
        <p14:creationId xmlns:p14="http://schemas.microsoft.com/office/powerpoint/2010/main" val="3690252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ft Block Title">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B452AEE-D8E7-616B-D12B-F45AC0AAA279}"/>
              </a:ext>
            </a:extLst>
          </p:cNvPr>
          <p:cNvSpPr/>
          <p:nvPr userDrawn="1"/>
        </p:nvSpPr>
        <p:spPr>
          <a:xfrm>
            <a:off x="0" y="0"/>
            <a:ext cx="2510118" cy="6629135"/>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D5C8D6BD-58AA-645A-B29D-1651ED47E2E0}"/>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pic>
        <p:nvPicPr>
          <p:cNvPr id="30" name="Graphic 29">
            <a:extLst>
              <a:ext uri="{FF2B5EF4-FFF2-40B4-BE49-F238E27FC236}">
                <a16:creationId xmlns:a16="http://schemas.microsoft.com/office/drawing/2014/main" id="{7D6228E0-03C8-58B4-67B8-1CCE56FE16C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7906" y="43260"/>
            <a:ext cx="2308331" cy="1723017"/>
          </a:xfrm>
          <a:prstGeom prst="rect">
            <a:avLst/>
          </a:prstGeom>
        </p:spPr>
      </p:pic>
      <p:sp>
        <p:nvSpPr>
          <p:cNvPr id="35" name="Title 1">
            <a:extLst>
              <a:ext uri="{FF2B5EF4-FFF2-40B4-BE49-F238E27FC236}">
                <a16:creationId xmlns:a16="http://schemas.microsoft.com/office/drawing/2014/main" id="{EF6B8796-99CF-1FE3-FA23-B29BD9315504}"/>
              </a:ext>
            </a:extLst>
          </p:cNvPr>
          <p:cNvSpPr>
            <a:spLocks noGrp="1"/>
          </p:cNvSpPr>
          <p:nvPr>
            <p:ph type="title"/>
          </p:nvPr>
        </p:nvSpPr>
        <p:spPr>
          <a:xfrm>
            <a:off x="217159" y="1932239"/>
            <a:ext cx="2139465" cy="1353979"/>
          </a:xfrm>
        </p:spPr>
        <p:txBody>
          <a:bodyPr anchor="b"/>
          <a:lstStyle>
            <a:lvl1pPr>
              <a:defRPr sz="3200">
                <a:solidFill>
                  <a:schemeClr val="bg1"/>
                </a:solidFill>
              </a:defRPr>
            </a:lvl1pPr>
          </a:lstStyle>
          <a:p>
            <a:endParaRPr lang="en-US" dirty="0"/>
          </a:p>
        </p:txBody>
      </p:sp>
      <p:sp>
        <p:nvSpPr>
          <p:cNvPr id="36" name="Text Placeholder 3">
            <a:extLst>
              <a:ext uri="{FF2B5EF4-FFF2-40B4-BE49-F238E27FC236}">
                <a16:creationId xmlns:a16="http://schemas.microsoft.com/office/drawing/2014/main" id="{29A6DD19-D542-552D-8E06-2F0EE7D12F33}"/>
              </a:ext>
            </a:extLst>
          </p:cNvPr>
          <p:cNvSpPr>
            <a:spLocks noGrp="1"/>
          </p:cNvSpPr>
          <p:nvPr>
            <p:ph type="body" sz="half" idx="2"/>
          </p:nvPr>
        </p:nvSpPr>
        <p:spPr>
          <a:xfrm>
            <a:off x="217159" y="3532439"/>
            <a:ext cx="2139465" cy="2469995"/>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endParaRPr lang="en-US" dirty="0"/>
          </a:p>
        </p:txBody>
      </p:sp>
      <p:sp>
        <p:nvSpPr>
          <p:cNvPr id="39" name="Content Placeholder 12">
            <a:extLst>
              <a:ext uri="{FF2B5EF4-FFF2-40B4-BE49-F238E27FC236}">
                <a16:creationId xmlns:a16="http://schemas.microsoft.com/office/drawing/2014/main" id="{47A4BB3D-6B71-2324-82B8-20D596832385}"/>
              </a:ext>
            </a:extLst>
          </p:cNvPr>
          <p:cNvSpPr>
            <a:spLocks noGrp="1"/>
          </p:cNvSpPr>
          <p:nvPr>
            <p:ph sz="quarter" idx="14"/>
          </p:nvPr>
        </p:nvSpPr>
        <p:spPr>
          <a:xfrm>
            <a:off x="2914185" y="342901"/>
            <a:ext cx="8961389" cy="601980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11075070"/>
      </p:ext>
    </p:extLst>
  </p:cSld>
  <p:clrMapOvr>
    <a:masterClrMapping/>
  </p:clrMapOvr>
  <p:extLst>
    <p:ext uri="{DCECCB84-F9BA-43D5-87BE-67443E8EF086}">
      <p15:sldGuideLst xmlns:p15="http://schemas.microsoft.com/office/powerpoint/2012/main">
        <p15:guide id="2" pos="528">
          <p15:clr>
            <a:srgbClr val="FBAE40"/>
          </p15:clr>
        </p15:guide>
        <p15:guide id="3" pos="7152">
          <p15:clr>
            <a:srgbClr val="FBAE40"/>
          </p15:clr>
        </p15:guide>
        <p15:guide id="6"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eft Block Title with Line">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B452AEE-D8E7-616B-D12B-F45AC0AAA279}"/>
              </a:ext>
            </a:extLst>
          </p:cNvPr>
          <p:cNvSpPr/>
          <p:nvPr userDrawn="1"/>
        </p:nvSpPr>
        <p:spPr>
          <a:xfrm>
            <a:off x="0" y="0"/>
            <a:ext cx="2510118" cy="6629135"/>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D5C8D6BD-58AA-645A-B29D-1651ED47E2E0}"/>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sp>
        <p:nvSpPr>
          <p:cNvPr id="35" name="Title 1">
            <a:extLst>
              <a:ext uri="{FF2B5EF4-FFF2-40B4-BE49-F238E27FC236}">
                <a16:creationId xmlns:a16="http://schemas.microsoft.com/office/drawing/2014/main" id="{EF6B8796-99CF-1FE3-FA23-B29BD9315504}"/>
              </a:ext>
            </a:extLst>
          </p:cNvPr>
          <p:cNvSpPr>
            <a:spLocks noGrp="1"/>
          </p:cNvSpPr>
          <p:nvPr>
            <p:ph type="title"/>
          </p:nvPr>
        </p:nvSpPr>
        <p:spPr>
          <a:xfrm>
            <a:off x="217159" y="1984277"/>
            <a:ext cx="2139465" cy="1353979"/>
          </a:xfrm>
        </p:spPr>
        <p:txBody>
          <a:bodyPr anchor="b"/>
          <a:lstStyle>
            <a:lvl1pPr>
              <a:defRPr sz="3200">
                <a:solidFill>
                  <a:schemeClr val="bg1"/>
                </a:solidFill>
              </a:defRPr>
            </a:lvl1pPr>
          </a:lstStyle>
          <a:p>
            <a:r>
              <a:rPr lang="en-US" dirty="0"/>
              <a:t>Click to edit Master title style</a:t>
            </a:r>
          </a:p>
        </p:txBody>
      </p:sp>
      <p:sp>
        <p:nvSpPr>
          <p:cNvPr id="36" name="Text Placeholder 3">
            <a:extLst>
              <a:ext uri="{FF2B5EF4-FFF2-40B4-BE49-F238E27FC236}">
                <a16:creationId xmlns:a16="http://schemas.microsoft.com/office/drawing/2014/main" id="{29A6DD19-D542-552D-8E06-2F0EE7D12F33}"/>
              </a:ext>
            </a:extLst>
          </p:cNvPr>
          <p:cNvSpPr>
            <a:spLocks noGrp="1"/>
          </p:cNvSpPr>
          <p:nvPr>
            <p:ph type="body" sz="half" idx="2"/>
          </p:nvPr>
        </p:nvSpPr>
        <p:spPr>
          <a:xfrm>
            <a:off x="217159" y="3532439"/>
            <a:ext cx="2139465" cy="2469995"/>
          </a:xfrm>
        </p:spPr>
        <p:txBody>
          <a:bodyPr>
            <a:noAutofit/>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38" name="Straight Connector 37">
            <a:extLst>
              <a:ext uri="{FF2B5EF4-FFF2-40B4-BE49-F238E27FC236}">
                <a16:creationId xmlns:a16="http://schemas.microsoft.com/office/drawing/2014/main" id="{BDCA4A26-DE24-2EBB-BEC7-926393B3FE76}"/>
              </a:ext>
            </a:extLst>
          </p:cNvPr>
          <p:cNvCxnSpPr/>
          <p:nvPr userDrawn="1"/>
        </p:nvCxnSpPr>
        <p:spPr>
          <a:xfrm>
            <a:off x="217159" y="3429000"/>
            <a:ext cx="2139465"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Content Placeholder 12">
            <a:extLst>
              <a:ext uri="{FF2B5EF4-FFF2-40B4-BE49-F238E27FC236}">
                <a16:creationId xmlns:a16="http://schemas.microsoft.com/office/drawing/2014/main" id="{9C7DDD60-BBDF-AB6A-2115-7DDBF6838E4D}"/>
              </a:ext>
            </a:extLst>
          </p:cNvPr>
          <p:cNvSpPr>
            <a:spLocks noGrp="1"/>
          </p:cNvSpPr>
          <p:nvPr>
            <p:ph sz="quarter" idx="14"/>
          </p:nvPr>
        </p:nvSpPr>
        <p:spPr>
          <a:xfrm>
            <a:off x="2914185" y="342901"/>
            <a:ext cx="8858715" cy="601980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Graphic 2">
            <a:extLst>
              <a:ext uri="{FF2B5EF4-FFF2-40B4-BE49-F238E27FC236}">
                <a16:creationId xmlns:a16="http://schemas.microsoft.com/office/drawing/2014/main" id="{D0D3CEE5-A6B8-D76E-CEE0-8E3CCE6498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7906" y="43260"/>
            <a:ext cx="2308331" cy="1723017"/>
          </a:xfrm>
          <a:prstGeom prst="rect">
            <a:avLst/>
          </a:prstGeom>
        </p:spPr>
      </p:pic>
    </p:spTree>
    <p:extLst>
      <p:ext uri="{BB962C8B-B14F-4D97-AF65-F5344CB8AC3E}">
        <p14:creationId xmlns:p14="http://schemas.microsoft.com/office/powerpoint/2010/main" val="2001852079"/>
      </p:ext>
    </p:extLst>
  </p:cSld>
  <p:clrMapOvr>
    <a:masterClrMapping/>
  </p:clrMapOvr>
  <p:extLst>
    <p:ext uri="{DCECCB84-F9BA-43D5-87BE-67443E8EF086}">
      <p15:sldGuideLst xmlns:p15="http://schemas.microsoft.com/office/powerpoint/2012/main">
        <p15:guide id="2" pos="528">
          <p15:clr>
            <a:srgbClr val="FBAE40"/>
          </p15:clr>
        </p15:guide>
        <p15:guide id="3" pos="7152">
          <p15:clr>
            <a:srgbClr val="FBAE40"/>
          </p15:clr>
        </p15:guide>
        <p15:guide id="6"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8F03B85-E75F-632E-F98F-CE3FB746C752}"/>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sp>
        <p:nvSpPr>
          <p:cNvPr id="12" name="Title 1">
            <a:extLst>
              <a:ext uri="{FF2B5EF4-FFF2-40B4-BE49-F238E27FC236}">
                <a16:creationId xmlns:a16="http://schemas.microsoft.com/office/drawing/2014/main" id="{D8DA4E10-2C62-DCE8-EF28-AC3D61E35EDC}"/>
              </a:ext>
            </a:extLst>
          </p:cNvPr>
          <p:cNvSpPr>
            <a:spLocks noGrp="1"/>
          </p:cNvSpPr>
          <p:nvPr>
            <p:ph type="title"/>
          </p:nvPr>
        </p:nvSpPr>
        <p:spPr>
          <a:xfrm>
            <a:off x="381000" y="342901"/>
            <a:ext cx="10972800" cy="876300"/>
          </a:xfrm>
        </p:spPr>
        <p:txBody>
          <a:bodyPr>
            <a:normAutofit/>
          </a:bodyPr>
          <a:lstStyle>
            <a:lvl1pPr algn="l">
              <a:defRPr sz="3600" b="1" cap="none" baseline="0">
                <a:solidFill>
                  <a:schemeClr val="accent1"/>
                </a:solidFill>
              </a:defRPr>
            </a:lvl1pPr>
          </a:lstStyle>
          <a:p>
            <a:r>
              <a:rPr lang="en-US" dirty="0"/>
              <a:t>Click to edit Master title style</a:t>
            </a:r>
          </a:p>
        </p:txBody>
      </p:sp>
      <p:grpSp>
        <p:nvGrpSpPr>
          <p:cNvPr id="13" name="Group 12">
            <a:extLst>
              <a:ext uri="{FF2B5EF4-FFF2-40B4-BE49-F238E27FC236}">
                <a16:creationId xmlns:a16="http://schemas.microsoft.com/office/drawing/2014/main" id="{809E4596-8BC9-0C32-5705-B3D0639E4D9C}"/>
              </a:ext>
            </a:extLst>
          </p:cNvPr>
          <p:cNvGrpSpPr>
            <a:grpSpLocks noChangeAspect="1"/>
          </p:cNvGrpSpPr>
          <p:nvPr userDrawn="1"/>
        </p:nvGrpSpPr>
        <p:grpSpPr>
          <a:xfrm>
            <a:off x="10246876" y="209105"/>
            <a:ext cx="1607770" cy="1157532"/>
            <a:chOff x="1345324" y="3720662"/>
            <a:chExt cx="1734207" cy="1240221"/>
          </a:xfrm>
          <a:solidFill>
            <a:schemeClr val="bg2"/>
          </a:solidFill>
        </p:grpSpPr>
        <p:sp>
          <p:nvSpPr>
            <p:cNvPr id="14" name="TextBox 13">
              <a:extLst>
                <a:ext uri="{FF2B5EF4-FFF2-40B4-BE49-F238E27FC236}">
                  <a16:creationId xmlns:a16="http://schemas.microsoft.com/office/drawing/2014/main" id="{CD8331F5-01F4-C544-45D0-A73B0BEB13CC}"/>
                </a:ext>
              </a:extLst>
            </p:cNvPr>
            <p:cNvSpPr txBox="1"/>
            <p:nvPr userDrawn="1"/>
          </p:nvSpPr>
          <p:spPr>
            <a:xfrm>
              <a:off x="1345324" y="3720662"/>
              <a:ext cx="1734207" cy="1240221"/>
            </a:xfrm>
            <a:prstGeom prst="rect">
              <a:avLst/>
            </a:prstGeom>
            <a:grpFill/>
            <a:ln>
              <a:noFill/>
            </a:ln>
          </p:spPr>
          <p:txBody>
            <a:bodyPr wrap="square" rtlCol="0">
              <a:spAutoFit/>
            </a:bodyPr>
            <a:lstStyle/>
            <a:p>
              <a:endParaRPr lang="en-US" dirty="0"/>
            </a:p>
          </p:txBody>
        </p:sp>
        <p:pic>
          <p:nvPicPr>
            <p:cNvPr id="15" name="Picture 14">
              <a:extLst>
                <a:ext uri="{FF2B5EF4-FFF2-40B4-BE49-F238E27FC236}">
                  <a16:creationId xmlns:a16="http://schemas.microsoft.com/office/drawing/2014/main" id="{0E0498F9-A7D5-2C52-0A92-4A62E0C323D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56048" y="3811154"/>
              <a:ext cx="1533780" cy="1059232"/>
            </a:xfrm>
            <a:prstGeom prst="rect">
              <a:avLst/>
            </a:prstGeom>
            <a:grpFill/>
            <a:ln>
              <a:noFill/>
            </a:ln>
          </p:spPr>
        </p:pic>
      </p:grpSp>
    </p:spTree>
    <p:extLst>
      <p:ext uri="{BB962C8B-B14F-4D97-AF65-F5344CB8AC3E}">
        <p14:creationId xmlns:p14="http://schemas.microsoft.com/office/powerpoint/2010/main" val="3026369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9D43F-A2F0-57F2-EE63-2548C8039951}"/>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1446574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under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4E141-A605-E5A4-4F34-EF9A7DDEB4C8}"/>
              </a:ext>
            </a:extLst>
          </p:cNvPr>
          <p:cNvSpPr>
            <a:spLocks noGrp="1"/>
          </p:cNvSpPr>
          <p:nvPr>
            <p:ph type="title"/>
          </p:nvPr>
        </p:nvSpPr>
        <p:spPr>
          <a:xfrm>
            <a:off x="381000" y="342900"/>
            <a:ext cx="9117563" cy="876300"/>
          </a:xfrm>
        </p:spPr>
        <p:txBody>
          <a:bodyPr anchor="b">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AEDAAB09-4BB6-FD78-C624-258BF66A2AC5}"/>
              </a:ext>
            </a:extLst>
          </p:cNvPr>
          <p:cNvSpPr>
            <a:spLocks noGrp="1"/>
          </p:cNvSpPr>
          <p:nvPr>
            <p:ph idx="1"/>
          </p:nvPr>
        </p:nvSpPr>
        <p:spPr>
          <a:xfrm>
            <a:off x="5180011" y="1640899"/>
            <a:ext cx="6591471" cy="47218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DF42055D-597E-895B-EF4E-406E2708E4DA}"/>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grpSp>
        <p:nvGrpSpPr>
          <p:cNvPr id="15" name="Group 14">
            <a:extLst>
              <a:ext uri="{FF2B5EF4-FFF2-40B4-BE49-F238E27FC236}">
                <a16:creationId xmlns:a16="http://schemas.microsoft.com/office/drawing/2014/main" id="{3632EECD-29C3-0444-3AE0-4A9BFB83687F}"/>
              </a:ext>
            </a:extLst>
          </p:cNvPr>
          <p:cNvGrpSpPr>
            <a:grpSpLocks noChangeAspect="1"/>
          </p:cNvGrpSpPr>
          <p:nvPr userDrawn="1"/>
        </p:nvGrpSpPr>
        <p:grpSpPr>
          <a:xfrm>
            <a:off x="10246876" y="209105"/>
            <a:ext cx="1607770" cy="1157532"/>
            <a:chOff x="1345324" y="3720662"/>
            <a:chExt cx="1734207" cy="1240221"/>
          </a:xfrm>
          <a:solidFill>
            <a:schemeClr val="bg2"/>
          </a:solidFill>
        </p:grpSpPr>
        <p:sp>
          <p:nvSpPr>
            <p:cNvPr id="16" name="TextBox 15">
              <a:extLst>
                <a:ext uri="{FF2B5EF4-FFF2-40B4-BE49-F238E27FC236}">
                  <a16:creationId xmlns:a16="http://schemas.microsoft.com/office/drawing/2014/main" id="{F0AAB595-C7B1-8152-A911-843CF5D43BE2}"/>
                </a:ext>
              </a:extLst>
            </p:cNvPr>
            <p:cNvSpPr txBox="1"/>
            <p:nvPr userDrawn="1"/>
          </p:nvSpPr>
          <p:spPr>
            <a:xfrm>
              <a:off x="1345324" y="3720662"/>
              <a:ext cx="1734207" cy="1240221"/>
            </a:xfrm>
            <a:prstGeom prst="rect">
              <a:avLst/>
            </a:prstGeom>
            <a:grpFill/>
            <a:ln>
              <a:noFill/>
            </a:ln>
          </p:spPr>
          <p:txBody>
            <a:bodyPr wrap="square" rtlCol="0">
              <a:spAutoFit/>
            </a:bodyPr>
            <a:lstStyle/>
            <a:p>
              <a:endParaRPr lang="en-US" dirty="0"/>
            </a:p>
          </p:txBody>
        </p:sp>
        <p:pic>
          <p:nvPicPr>
            <p:cNvPr id="17" name="Picture 16">
              <a:extLst>
                <a:ext uri="{FF2B5EF4-FFF2-40B4-BE49-F238E27FC236}">
                  <a16:creationId xmlns:a16="http://schemas.microsoft.com/office/drawing/2014/main" id="{9CD62412-61ED-AED9-30AF-B48434A82DB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56048" y="3811154"/>
              <a:ext cx="1533780" cy="1059232"/>
            </a:xfrm>
            <a:prstGeom prst="rect">
              <a:avLst/>
            </a:prstGeom>
            <a:grpFill/>
            <a:ln>
              <a:noFill/>
            </a:ln>
          </p:spPr>
        </p:pic>
      </p:grpSp>
      <p:sp>
        <p:nvSpPr>
          <p:cNvPr id="5" name="Content Placeholder 4">
            <a:extLst>
              <a:ext uri="{FF2B5EF4-FFF2-40B4-BE49-F238E27FC236}">
                <a16:creationId xmlns:a16="http://schemas.microsoft.com/office/drawing/2014/main" id="{ABB49E08-A7DD-D491-4091-E6061D482316}"/>
              </a:ext>
            </a:extLst>
          </p:cNvPr>
          <p:cNvSpPr>
            <a:spLocks noGrp="1"/>
          </p:cNvSpPr>
          <p:nvPr>
            <p:ph sz="quarter" idx="10"/>
          </p:nvPr>
        </p:nvSpPr>
        <p:spPr>
          <a:xfrm>
            <a:off x="381000" y="1641475"/>
            <a:ext cx="4484688" cy="4721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15172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ur Blocks of Text">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22796256-97C1-B9DB-1A15-8F1427900778}"/>
              </a:ext>
            </a:extLst>
          </p:cNvPr>
          <p:cNvSpPr>
            <a:spLocks noGrp="1"/>
          </p:cNvSpPr>
          <p:nvPr>
            <p:ph sz="quarter" idx="13"/>
          </p:nvPr>
        </p:nvSpPr>
        <p:spPr>
          <a:xfrm>
            <a:off x="381000" y="1655282"/>
            <a:ext cx="5650154" cy="22407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1">
            <a:extLst>
              <a:ext uri="{FF2B5EF4-FFF2-40B4-BE49-F238E27FC236}">
                <a16:creationId xmlns:a16="http://schemas.microsoft.com/office/drawing/2014/main" id="{36AC9957-F66B-B907-DCB2-4382DD786C10}"/>
              </a:ext>
            </a:extLst>
          </p:cNvPr>
          <p:cNvSpPr>
            <a:spLocks noGrp="1"/>
          </p:cNvSpPr>
          <p:nvPr>
            <p:ph sz="quarter" idx="14"/>
          </p:nvPr>
        </p:nvSpPr>
        <p:spPr>
          <a:xfrm>
            <a:off x="381000" y="4080464"/>
            <a:ext cx="5650154" cy="22809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a:extLst>
              <a:ext uri="{FF2B5EF4-FFF2-40B4-BE49-F238E27FC236}">
                <a16:creationId xmlns:a16="http://schemas.microsoft.com/office/drawing/2014/main" id="{66272E6C-EE23-6DE9-C780-1A39347572BB}"/>
              </a:ext>
            </a:extLst>
          </p:cNvPr>
          <p:cNvSpPr>
            <a:spLocks noGrp="1"/>
          </p:cNvSpPr>
          <p:nvPr>
            <p:ph sz="quarter" idx="15"/>
          </p:nvPr>
        </p:nvSpPr>
        <p:spPr>
          <a:xfrm>
            <a:off x="6178379" y="1655282"/>
            <a:ext cx="5594522" cy="22407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1">
            <a:extLst>
              <a:ext uri="{FF2B5EF4-FFF2-40B4-BE49-F238E27FC236}">
                <a16:creationId xmlns:a16="http://schemas.microsoft.com/office/drawing/2014/main" id="{70E79ED0-FB3D-08EE-3A1E-28CCE0C89F7C}"/>
              </a:ext>
            </a:extLst>
          </p:cNvPr>
          <p:cNvSpPr>
            <a:spLocks noGrp="1"/>
          </p:cNvSpPr>
          <p:nvPr>
            <p:ph sz="quarter" idx="16"/>
          </p:nvPr>
        </p:nvSpPr>
        <p:spPr>
          <a:xfrm>
            <a:off x="6178378" y="4085452"/>
            <a:ext cx="5593105" cy="22809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Box 19">
            <a:extLst>
              <a:ext uri="{FF2B5EF4-FFF2-40B4-BE49-F238E27FC236}">
                <a16:creationId xmlns:a16="http://schemas.microsoft.com/office/drawing/2014/main" id="{85F9C6A7-F075-9008-7716-CAF777D812DC}"/>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sp>
        <p:nvSpPr>
          <p:cNvPr id="21" name="Title 1">
            <a:extLst>
              <a:ext uri="{FF2B5EF4-FFF2-40B4-BE49-F238E27FC236}">
                <a16:creationId xmlns:a16="http://schemas.microsoft.com/office/drawing/2014/main" id="{6560CB6B-F4B0-7337-3A16-5D0B6735C9A1}"/>
              </a:ext>
            </a:extLst>
          </p:cNvPr>
          <p:cNvSpPr>
            <a:spLocks noGrp="1"/>
          </p:cNvSpPr>
          <p:nvPr>
            <p:ph type="title"/>
          </p:nvPr>
        </p:nvSpPr>
        <p:spPr>
          <a:xfrm>
            <a:off x="381000" y="342901"/>
            <a:ext cx="10972800" cy="876300"/>
          </a:xfrm>
        </p:spPr>
        <p:txBody>
          <a:bodyPr>
            <a:normAutofit/>
          </a:bodyPr>
          <a:lstStyle>
            <a:lvl1pPr algn="l">
              <a:defRPr sz="4000" b="1" cap="none" baseline="0">
                <a:solidFill>
                  <a:schemeClr val="accent1"/>
                </a:solidFill>
              </a:defRPr>
            </a:lvl1pPr>
          </a:lstStyle>
          <a:p>
            <a:r>
              <a:rPr lang="en-US" dirty="0"/>
              <a:t>Click to edit Master title style</a:t>
            </a:r>
          </a:p>
        </p:txBody>
      </p:sp>
      <p:grpSp>
        <p:nvGrpSpPr>
          <p:cNvPr id="11" name="Group 10">
            <a:extLst>
              <a:ext uri="{FF2B5EF4-FFF2-40B4-BE49-F238E27FC236}">
                <a16:creationId xmlns:a16="http://schemas.microsoft.com/office/drawing/2014/main" id="{86D51F8F-B919-502B-32A8-B84C68207195}"/>
              </a:ext>
            </a:extLst>
          </p:cNvPr>
          <p:cNvGrpSpPr>
            <a:grpSpLocks noChangeAspect="1"/>
          </p:cNvGrpSpPr>
          <p:nvPr userDrawn="1"/>
        </p:nvGrpSpPr>
        <p:grpSpPr>
          <a:xfrm>
            <a:off x="10246876" y="209105"/>
            <a:ext cx="1607770" cy="1157532"/>
            <a:chOff x="1345324" y="3720662"/>
            <a:chExt cx="1734207" cy="1240221"/>
          </a:xfrm>
          <a:solidFill>
            <a:schemeClr val="bg2"/>
          </a:solidFill>
        </p:grpSpPr>
        <p:sp>
          <p:nvSpPr>
            <p:cNvPr id="16" name="TextBox 15">
              <a:extLst>
                <a:ext uri="{FF2B5EF4-FFF2-40B4-BE49-F238E27FC236}">
                  <a16:creationId xmlns:a16="http://schemas.microsoft.com/office/drawing/2014/main" id="{AA0F694E-0C19-4051-0ED0-BF1992C621F4}"/>
                </a:ext>
              </a:extLst>
            </p:cNvPr>
            <p:cNvSpPr txBox="1"/>
            <p:nvPr userDrawn="1"/>
          </p:nvSpPr>
          <p:spPr>
            <a:xfrm>
              <a:off x="1345324" y="3720662"/>
              <a:ext cx="1734207" cy="1240221"/>
            </a:xfrm>
            <a:prstGeom prst="rect">
              <a:avLst/>
            </a:prstGeom>
            <a:grpFill/>
            <a:ln>
              <a:noFill/>
            </a:ln>
          </p:spPr>
          <p:txBody>
            <a:bodyPr wrap="square" rtlCol="0">
              <a:spAutoFit/>
            </a:bodyPr>
            <a:lstStyle/>
            <a:p>
              <a:endParaRPr lang="en-US" dirty="0"/>
            </a:p>
          </p:txBody>
        </p:sp>
        <p:pic>
          <p:nvPicPr>
            <p:cNvPr id="17" name="Picture 16">
              <a:extLst>
                <a:ext uri="{FF2B5EF4-FFF2-40B4-BE49-F238E27FC236}">
                  <a16:creationId xmlns:a16="http://schemas.microsoft.com/office/drawing/2014/main" id="{2D19DF3A-5FD1-11CF-E891-2EF74305D79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56048" y="3811154"/>
              <a:ext cx="1533780" cy="1059232"/>
            </a:xfrm>
            <a:prstGeom prst="rect">
              <a:avLst/>
            </a:prstGeom>
            <a:grpFill/>
            <a:ln>
              <a:noFill/>
            </a:ln>
          </p:spPr>
        </p:pic>
      </p:grpSp>
    </p:spTree>
    <p:extLst>
      <p:ext uri="{BB962C8B-B14F-4D97-AF65-F5344CB8AC3E}">
        <p14:creationId xmlns:p14="http://schemas.microsoft.com/office/powerpoint/2010/main" val="39154489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Horizontal Rows">
    <p:spTree>
      <p:nvGrpSpPr>
        <p:cNvPr id="1" name=""/>
        <p:cNvGrpSpPr/>
        <p:nvPr/>
      </p:nvGrpSpPr>
      <p:grpSpPr>
        <a:xfrm>
          <a:off x="0" y="0"/>
          <a:ext cx="0" cy="0"/>
          <a:chOff x="0" y="0"/>
          <a:chExt cx="0" cy="0"/>
        </a:xfrm>
      </p:grpSpPr>
      <p:sp>
        <p:nvSpPr>
          <p:cNvPr id="14" name="Content Placeholder 11">
            <a:extLst>
              <a:ext uri="{FF2B5EF4-FFF2-40B4-BE49-F238E27FC236}">
                <a16:creationId xmlns:a16="http://schemas.microsoft.com/office/drawing/2014/main" id="{C3C934A6-4EA9-D7B0-8AF6-1B660672C54B}"/>
              </a:ext>
            </a:extLst>
          </p:cNvPr>
          <p:cNvSpPr>
            <a:spLocks noGrp="1"/>
          </p:cNvSpPr>
          <p:nvPr>
            <p:ph sz="quarter" idx="15"/>
          </p:nvPr>
        </p:nvSpPr>
        <p:spPr>
          <a:xfrm>
            <a:off x="381000" y="4900519"/>
            <a:ext cx="11391900" cy="1450649"/>
          </a:xfrm>
        </p:spPr>
        <p:txBody>
          <a:bodyPr anchor="ctr"/>
          <a:lstStyle/>
          <a:p>
            <a:pPr lvl="0"/>
            <a:r>
              <a:rPr lang="en-US"/>
              <a:t>Click to edit Master text styles</a:t>
            </a:r>
          </a:p>
          <a:p>
            <a:pPr lvl="1"/>
            <a:r>
              <a:rPr lang="en-US"/>
              <a:t>Second level</a:t>
            </a:r>
          </a:p>
        </p:txBody>
      </p:sp>
      <p:sp>
        <p:nvSpPr>
          <p:cNvPr id="17" name="Title 1">
            <a:extLst>
              <a:ext uri="{FF2B5EF4-FFF2-40B4-BE49-F238E27FC236}">
                <a16:creationId xmlns:a16="http://schemas.microsoft.com/office/drawing/2014/main" id="{4A98F363-8F82-5A81-8C1E-2ACC4DF16D28}"/>
              </a:ext>
            </a:extLst>
          </p:cNvPr>
          <p:cNvSpPr>
            <a:spLocks noGrp="1"/>
          </p:cNvSpPr>
          <p:nvPr>
            <p:ph type="title"/>
          </p:nvPr>
        </p:nvSpPr>
        <p:spPr>
          <a:xfrm>
            <a:off x="381000" y="342901"/>
            <a:ext cx="9538252" cy="876300"/>
          </a:xfrm>
        </p:spPr>
        <p:txBody>
          <a:bodyPr>
            <a:normAutofit/>
          </a:bodyPr>
          <a:lstStyle>
            <a:lvl1pPr algn="l">
              <a:defRPr sz="4000" b="1" cap="none" baseline="0">
                <a:solidFill>
                  <a:schemeClr val="accent1"/>
                </a:solidFill>
              </a:defRPr>
            </a:lvl1pPr>
          </a:lstStyle>
          <a:p>
            <a:r>
              <a:rPr lang="en-US" dirty="0"/>
              <a:t>Click to edit Master title style</a:t>
            </a:r>
          </a:p>
        </p:txBody>
      </p:sp>
      <p:sp>
        <p:nvSpPr>
          <p:cNvPr id="18" name="TextBox 17">
            <a:extLst>
              <a:ext uri="{FF2B5EF4-FFF2-40B4-BE49-F238E27FC236}">
                <a16:creationId xmlns:a16="http://schemas.microsoft.com/office/drawing/2014/main" id="{E9CA4811-CF93-6CC3-4998-6D3A9B7511B1}"/>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sp>
        <p:nvSpPr>
          <p:cNvPr id="5" name="Content Placeholder 11">
            <a:extLst>
              <a:ext uri="{FF2B5EF4-FFF2-40B4-BE49-F238E27FC236}">
                <a16:creationId xmlns:a16="http://schemas.microsoft.com/office/drawing/2014/main" id="{253A014A-9FB0-64D4-4349-DEBBE05178E5}"/>
              </a:ext>
            </a:extLst>
          </p:cNvPr>
          <p:cNvSpPr>
            <a:spLocks noGrp="1"/>
          </p:cNvSpPr>
          <p:nvPr>
            <p:ph sz="quarter" idx="16"/>
          </p:nvPr>
        </p:nvSpPr>
        <p:spPr>
          <a:xfrm>
            <a:off x="381000" y="3268318"/>
            <a:ext cx="11391900" cy="1450649"/>
          </a:xfrm>
        </p:spPr>
        <p:txBody>
          <a:bodyPr anchor="ctr"/>
          <a:lstStyle/>
          <a:p>
            <a:pPr lvl="0"/>
            <a:r>
              <a:rPr lang="en-US"/>
              <a:t>Click to edit Master text styles</a:t>
            </a:r>
          </a:p>
          <a:p>
            <a:pPr lvl="1"/>
            <a:r>
              <a:rPr lang="en-US"/>
              <a:t>Second level</a:t>
            </a:r>
          </a:p>
        </p:txBody>
      </p:sp>
      <p:sp>
        <p:nvSpPr>
          <p:cNvPr id="6" name="Content Placeholder 11">
            <a:extLst>
              <a:ext uri="{FF2B5EF4-FFF2-40B4-BE49-F238E27FC236}">
                <a16:creationId xmlns:a16="http://schemas.microsoft.com/office/drawing/2014/main" id="{581CF479-951B-4CC1-8C13-774B4532A826}"/>
              </a:ext>
            </a:extLst>
          </p:cNvPr>
          <p:cNvSpPr>
            <a:spLocks noGrp="1"/>
          </p:cNvSpPr>
          <p:nvPr>
            <p:ph sz="quarter" idx="17"/>
          </p:nvPr>
        </p:nvSpPr>
        <p:spPr>
          <a:xfrm>
            <a:off x="381000" y="1638300"/>
            <a:ext cx="11391900" cy="1450649"/>
          </a:xfrm>
        </p:spPr>
        <p:txBody>
          <a:bodyPr anchor="ctr"/>
          <a:lstStyle/>
          <a:p>
            <a:pPr lvl="0"/>
            <a:r>
              <a:rPr lang="en-US"/>
              <a:t>Click to edit Master text styles</a:t>
            </a:r>
          </a:p>
          <a:p>
            <a:pPr lvl="1"/>
            <a:r>
              <a:rPr lang="en-US"/>
              <a:t>Second level</a:t>
            </a:r>
          </a:p>
        </p:txBody>
      </p:sp>
      <p:grpSp>
        <p:nvGrpSpPr>
          <p:cNvPr id="13" name="Group 12">
            <a:extLst>
              <a:ext uri="{FF2B5EF4-FFF2-40B4-BE49-F238E27FC236}">
                <a16:creationId xmlns:a16="http://schemas.microsoft.com/office/drawing/2014/main" id="{566054A6-67F8-88CB-97B9-4FC6ABB5972A}"/>
              </a:ext>
            </a:extLst>
          </p:cNvPr>
          <p:cNvGrpSpPr>
            <a:grpSpLocks noChangeAspect="1"/>
          </p:cNvGrpSpPr>
          <p:nvPr userDrawn="1"/>
        </p:nvGrpSpPr>
        <p:grpSpPr>
          <a:xfrm>
            <a:off x="10246876" y="209105"/>
            <a:ext cx="1607770" cy="1157532"/>
            <a:chOff x="1345324" y="3720662"/>
            <a:chExt cx="1734207" cy="1240221"/>
          </a:xfrm>
          <a:solidFill>
            <a:schemeClr val="bg2"/>
          </a:solidFill>
        </p:grpSpPr>
        <p:sp>
          <p:nvSpPr>
            <p:cNvPr id="15" name="TextBox 14">
              <a:extLst>
                <a:ext uri="{FF2B5EF4-FFF2-40B4-BE49-F238E27FC236}">
                  <a16:creationId xmlns:a16="http://schemas.microsoft.com/office/drawing/2014/main" id="{864426D3-AD14-C74C-2B62-F235E23990BD}"/>
                </a:ext>
              </a:extLst>
            </p:cNvPr>
            <p:cNvSpPr txBox="1"/>
            <p:nvPr userDrawn="1"/>
          </p:nvSpPr>
          <p:spPr>
            <a:xfrm>
              <a:off x="1345324" y="3720662"/>
              <a:ext cx="1734207" cy="1240221"/>
            </a:xfrm>
            <a:prstGeom prst="rect">
              <a:avLst/>
            </a:prstGeom>
            <a:grpFill/>
            <a:ln>
              <a:noFill/>
            </a:ln>
          </p:spPr>
          <p:txBody>
            <a:bodyPr wrap="square" rtlCol="0">
              <a:spAutoFit/>
            </a:bodyPr>
            <a:lstStyle/>
            <a:p>
              <a:endParaRPr lang="en-US" dirty="0"/>
            </a:p>
          </p:txBody>
        </p:sp>
        <p:pic>
          <p:nvPicPr>
            <p:cNvPr id="16" name="Picture 15">
              <a:extLst>
                <a:ext uri="{FF2B5EF4-FFF2-40B4-BE49-F238E27FC236}">
                  <a16:creationId xmlns:a16="http://schemas.microsoft.com/office/drawing/2014/main" id="{BB8CFC6C-B174-7D5B-132E-25422E09A06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56048" y="3811154"/>
              <a:ext cx="1533780" cy="1059232"/>
            </a:xfrm>
            <a:prstGeom prst="rect">
              <a:avLst/>
            </a:prstGeom>
            <a:grpFill/>
            <a:ln>
              <a:noFill/>
            </a:ln>
          </p:spPr>
        </p:pic>
      </p:grpSp>
    </p:spTree>
    <p:extLst>
      <p:ext uri="{BB962C8B-B14F-4D97-AF65-F5344CB8AC3E}">
        <p14:creationId xmlns:p14="http://schemas.microsoft.com/office/powerpoint/2010/main" val="3353173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al/OSHA 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DB8D39-1F1E-1124-F534-4B6DC36E41D5}"/>
              </a:ext>
            </a:extLst>
          </p:cNvPr>
          <p:cNvSpPr txBox="1"/>
          <p:nvPr userDrawn="1"/>
        </p:nvSpPr>
        <p:spPr>
          <a:xfrm>
            <a:off x="455133" y="351963"/>
            <a:ext cx="9452541" cy="1107996"/>
          </a:xfrm>
          <a:prstGeom prst="rect">
            <a:avLst/>
          </a:prstGeom>
          <a:noFill/>
        </p:spPr>
        <p:txBody>
          <a:bodyPr wrap="square" rtlCol="0">
            <a:spAutoFit/>
          </a:bodyPr>
          <a:lstStyle/>
          <a:p>
            <a:r>
              <a:rPr lang="en-US" sz="4400" dirty="0">
                <a:solidFill>
                  <a:schemeClr val="tx2"/>
                </a:solidFill>
                <a:latin typeface="Impact" panose="020B0806030902050204" pitchFamily="34" charset="0"/>
              </a:rPr>
              <a:t>2024</a:t>
            </a:r>
            <a:r>
              <a:rPr lang="en-US" sz="4800" dirty="0">
                <a:solidFill>
                  <a:schemeClr val="tx2"/>
                </a:solidFill>
                <a:latin typeface="Impact" panose="020B0806030902050204" pitchFamily="34" charset="0"/>
              </a:rPr>
              <a:t> </a:t>
            </a:r>
            <a:r>
              <a:rPr lang="en-US" sz="6600" dirty="0">
                <a:solidFill>
                  <a:schemeClr val="tx2"/>
                </a:solidFill>
                <a:latin typeface="Impact" panose="020B0806030902050204" pitchFamily="34" charset="0"/>
              </a:rPr>
              <a:t>Cal/OSHA </a:t>
            </a:r>
            <a:r>
              <a:rPr lang="en-US" sz="6600" dirty="0">
                <a:solidFill>
                  <a:schemeClr val="accent5"/>
                </a:solidFill>
                <a:latin typeface="Impact" panose="020B0806030902050204" pitchFamily="34" charset="0"/>
              </a:rPr>
              <a:t>Webinar</a:t>
            </a:r>
            <a:r>
              <a:rPr lang="en-US" sz="6600" dirty="0">
                <a:solidFill>
                  <a:schemeClr val="tx2"/>
                </a:solidFill>
                <a:latin typeface="Impact" panose="020B0806030902050204" pitchFamily="34" charset="0"/>
              </a:rPr>
              <a:t> </a:t>
            </a:r>
            <a:r>
              <a:rPr lang="en-US" sz="4400" dirty="0">
                <a:solidFill>
                  <a:schemeClr val="tx2"/>
                </a:solidFill>
                <a:latin typeface="Impact" panose="020B0806030902050204" pitchFamily="34" charset="0"/>
              </a:rPr>
              <a:t>series</a:t>
            </a:r>
            <a:endParaRPr lang="en-US" sz="4800" dirty="0">
              <a:solidFill>
                <a:schemeClr val="tx2"/>
              </a:solidFill>
              <a:latin typeface="Impact" panose="020B0806030902050204" pitchFamily="34" charset="0"/>
            </a:endParaRPr>
          </a:p>
        </p:txBody>
      </p:sp>
      <p:sp>
        <p:nvSpPr>
          <p:cNvPr id="4" name="Rectangle 3">
            <a:extLst>
              <a:ext uri="{FF2B5EF4-FFF2-40B4-BE49-F238E27FC236}">
                <a16:creationId xmlns:a16="http://schemas.microsoft.com/office/drawing/2014/main" id="{1EB91854-F9E2-F320-0713-C1B92BB67BA1}"/>
              </a:ext>
            </a:extLst>
          </p:cNvPr>
          <p:cNvSpPr/>
          <p:nvPr userDrawn="1"/>
        </p:nvSpPr>
        <p:spPr>
          <a:xfrm>
            <a:off x="0" y="1833810"/>
            <a:ext cx="12192000" cy="311332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Blue text on a black background&#10;&#10;Description automatically generated">
            <a:extLst>
              <a:ext uri="{FF2B5EF4-FFF2-40B4-BE49-F238E27FC236}">
                <a16:creationId xmlns:a16="http://schemas.microsoft.com/office/drawing/2014/main" id="{DBE60D3F-06AE-8776-B618-3638BD2080F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5890" y="351963"/>
            <a:ext cx="1739925" cy="1208469"/>
          </a:xfrm>
          <a:prstGeom prst="rect">
            <a:avLst/>
          </a:prstGeom>
        </p:spPr>
      </p:pic>
      <p:pic>
        <p:nvPicPr>
          <p:cNvPr id="9" name="Picture 8">
            <a:extLst>
              <a:ext uri="{FF2B5EF4-FFF2-40B4-BE49-F238E27FC236}">
                <a16:creationId xmlns:a16="http://schemas.microsoft.com/office/drawing/2014/main" id="{C5F703FA-4607-21FF-876C-502BC30DBEC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11" t="-20" r="51383" b="20"/>
          <a:stretch/>
        </p:blipFill>
        <p:spPr>
          <a:xfrm>
            <a:off x="-1" y="1833199"/>
            <a:ext cx="4095093" cy="3104026"/>
          </a:xfrm>
          <a:prstGeom prst="rect">
            <a:avLst/>
          </a:prstGeom>
        </p:spPr>
      </p:pic>
      <p:cxnSp>
        <p:nvCxnSpPr>
          <p:cNvPr id="10" name="Straight Connector 9">
            <a:extLst>
              <a:ext uri="{FF2B5EF4-FFF2-40B4-BE49-F238E27FC236}">
                <a16:creationId xmlns:a16="http://schemas.microsoft.com/office/drawing/2014/main" id="{0CC4FD13-BDCF-441F-344B-2B05E84FBE03}"/>
              </a:ext>
            </a:extLst>
          </p:cNvPr>
          <p:cNvCxnSpPr>
            <a:cxnSpLocks/>
          </p:cNvCxnSpPr>
          <p:nvPr userDrawn="1"/>
        </p:nvCxnSpPr>
        <p:spPr>
          <a:xfrm>
            <a:off x="4466492" y="3895411"/>
            <a:ext cx="690489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01F6D8D-4BF4-8AB4-4A11-0C32EE6FE0A9}"/>
              </a:ext>
            </a:extLst>
          </p:cNvPr>
          <p:cNvSpPr>
            <a:spLocks noGrp="1"/>
          </p:cNvSpPr>
          <p:nvPr>
            <p:ph type="title"/>
          </p:nvPr>
        </p:nvSpPr>
        <p:spPr>
          <a:xfrm>
            <a:off x="4383631" y="2085069"/>
            <a:ext cx="6987754" cy="1676972"/>
          </a:xfrm>
        </p:spPr>
        <p:txBody>
          <a:bodyPr anchor="b">
            <a:normAutofit/>
          </a:bodyPr>
          <a:lstStyle>
            <a:lvl1pPr>
              <a:defRPr sz="4800" b="0">
                <a:solidFill>
                  <a:schemeClr val="bg1"/>
                </a:solidFill>
              </a:defRPr>
            </a:lvl1pPr>
          </a:lstStyle>
          <a:p>
            <a:r>
              <a:rPr lang="en-US" dirty="0"/>
              <a:t>Click to edit Master title style</a:t>
            </a:r>
          </a:p>
        </p:txBody>
      </p:sp>
      <p:sp>
        <p:nvSpPr>
          <p:cNvPr id="12" name="TextBox 11">
            <a:extLst>
              <a:ext uri="{FF2B5EF4-FFF2-40B4-BE49-F238E27FC236}">
                <a16:creationId xmlns:a16="http://schemas.microsoft.com/office/drawing/2014/main" id="{5DD847D2-A6FD-9691-476A-6DAB0B5EDE01}"/>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sp>
        <p:nvSpPr>
          <p:cNvPr id="6" name="Text Placeholder 8">
            <a:extLst>
              <a:ext uri="{FF2B5EF4-FFF2-40B4-BE49-F238E27FC236}">
                <a16:creationId xmlns:a16="http://schemas.microsoft.com/office/drawing/2014/main" id="{606ACFD5-12D3-8EA0-FA54-533A3F0270B6}"/>
              </a:ext>
            </a:extLst>
          </p:cNvPr>
          <p:cNvSpPr>
            <a:spLocks noGrp="1"/>
          </p:cNvSpPr>
          <p:nvPr>
            <p:ph type="body" sz="quarter" idx="11" hasCustomPrompt="1"/>
          </p:nvPr>
        </p:nvSpPr>
        <p:spPr>
          <a:xfrm>
            <a:off x="4383631" y="4207642"/>
            <a:ext cx="3209925" cy="872864"/>
          </a:xfrm>
        </p:spPr>
        <p:txBody>
          <a:bodyPr/>
          <a:lstStyle>
            <a:lvl1pPr marL="0" indent="0">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04800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D228ED4D-FEBE-B016-B192-4CBDDC3D1571}"/>
              </a:ext>
            </a:extLst>
          </p:cNvPr>
          <p:cNvSpPr>
            <a:spLocks noGrp="1"/>
          </p:cNvSpPr>
          <p:nvPr>
            <p:ph type="pic" sz="quarter" idx="10"/>
          </p:nvPr>
        </p:nvSpPr>
        <p:spPr>
          <a:xfrm>
            <a:off x="0" y="0"/>
            <a:ext cx="12192000" cy="6858000"/>
          </a:xfrm>
        </p:spPr>
        <p:txBody>
          <a:bodyPr anchor="t"/>
          <a:lstStyle>
            <a:lvl1pPr marL="0" indent="0" algn="ctr">
              <a:buNone/>
              <a:defRPr/>
            </a:lvl1pPr>
          </a:lstStyle>
          <a:p>
            <a:endParaRPr lang="en-US" dirty="0"/>
          </a:p>
        </p:txBody>
      </p:sp>
      <p:sp>
        <p:nvSpPr>
          <p:cNvPr id="2" name="Title 1">
            <a:extLst>
              <a:ext uri="{FF2B5EF4-FFF2-40B4-BE49-F238E27FC236}">
                <a16:creationId xmlns:a16="http://schemas.microsoft.com/office/drawing/2014/main" id="{87B26E4B-6E73-B40B-D0F1-0FC87D2157AE}"/>
              </a:ext>
            </a:extLst>
          </p:cNvPr>
          <p:cNvSpPr>
            <a:spLocks noGrp="1"/>
          </p:cNvSpPr>
          <p:nvPr>
            <p:ph type="title"/>
          </p:nvPr>
        </p:nvSpPr>
        <p:spPr>
          <a:xfrm>
            <a:off x="1" y="2572920"/>
            <a:ext cx="12191999" cy="1712159"/>
          </a:xfrm>
          <a:solidFill>
            <a:schemeClr val="bg1">
              <a:alpha val="88000"/>
            </a:schemeClr>
          </a:solidFill>
        </p:spPr>
        <p:txBody>
          <a:bodyPr anchor="ctr"/>
          <a:lstStyle>
            <a:lvl1pPr algn="ctr">
              <a:defRPr sz="6000" cap="none" baseline="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767301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E40ED08-E84F-F931-A279-E9256CB4E5BF}"/>
              </a:ext>
            </a:extLst>
          </p:cNvPr>
          <p:cNvSpPr>
            <a:spLocks noGrp="1"/>
          </p:cNvSpPr>
          <p:nvPr>
            <p:ph type="pic" sz="quarter" idx="10" hasCustomPrompt="1"/>
          </p:nvPr>
        </p:nvSpPr>
        <p:spPr>
          <a:xfrm>
            <a:off x="0" y="0"/>
            <a:ext cx="12192000" cy="6858000"/>
          </a:xfrm>
        </p:spPr>
        <p:txBody>
          <a:bodyPr/>
          <a:lstStyle>
            <a:lvl1pPr marL="0" indent="0">
              <a:buNone/>
              <a:defRPr/>
            </a:lvl1pPr>
          </a:lstStyle>
          <a:p>
            <a:r>
              <a:rPr lang="en-US" dirty="0"/>
              <a:t>Click the Icon to Insert Picture</a:t>
            </a:r>
          </a:p>
        </p:txBody>
      </p:sp>
      <p:sp>
        <p:nvSpPr>
          <p:cNvPr id="2" name="Title 1">
            <a:extLst>
              <a:ext uri="{FF2B5EF4-FFF2-40B4-BE49-F238E27FC236}">
                <a16:creationId xmlns:a16="http://schemas.microsoft.com/office/drawing/2014/main" id="{87B26E4B-6E73-B40B-D0F1-0FC87D2157AE}"/>
              </a:ext>
            </a:extLst>
          </p:cNvPr>
          <p:cNvSpPr>
            <a:spLocks noGrp="1"/>
          </p:cNvSpPr>
          <p:nvPr>
            <p:ph type="title"/>
          </p:nvPr>
        </p:nvSpPr>
        <p:spPr>
          <a:xfrm>
            <a:off x="1" y="2572920"/>
            <a:ext cx="12191999" cy="1712159"/>
          </a:xfrm>
          <a:solidFill>
            <a:schemeClr val="bg1">
              <a:alpha val="88000"/>
            </a:schemeClr>
          </a:solidFill>
        </p:spPr>
        <p:txBody>
          <a:bodyPr anchor="ctr"/>
          <a:lstStyle>
            <a:lvl1pPr algn="ctr">
              <a:defRPr sz="6000" cap="none" baseline="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868370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SHA 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BCBA7D-0057-00AE-5C70-88EBAD3FBA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2" name="Title 1">
            <a:extLst>
              <a:ext uri="{FF2B5EF4-FFF2-40B4-BE49-F238E27FC236}">
                <a16:creationId xmlns:a16="http://schemas.microsoft.com/office/drawing/2014/main" id="{87B26E4B-6E73-B40B-D0F1-0FC87D2157AE}"/>
              </a:ext>
            </a:extLst>
          </p:cNvPr>
          <p:cNvSpPr>
            <a:spLocks noGrp="1"/>
          </p:cNvSpPr>
          <p:nvPr>
            <p:ph type="title"/>
          </p:nvPr>
        </p:nvSpPr>
        <p:spPr>
          <a:xfrm>
            <a:off x="1" y="2572920"/>
            <a:ext cx="12191999" cy="1712159"/>
          </a:xfrm>
          <a:solidFill>
            <a:schemeClr val="bg1">
              <a:alpha val="88000"/>
            </a:schemeClr>
          </a:solidFill>
        </p:spPr>
        <p:txBody>
          <a:bodyPr anchor="ctr"/>
          <a:lstStyle>
            <a:lvl1pPr algn="ctr">
              <a:defRPr sz="6000" cap="none" baseline="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8342136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act 2 Attorney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9E106-0420-72D7-38A4-EF021E55F862}"/>
              </a:ext>
            </a:extLst>
          </p:cNvPr>
          <p:cNvSpPr>
            <a:spLocks noGrp="1"/>
          </p:cNvSpPr>
          <p:nvPr>
            <p:ph type="title" hasCustomPrompt="1"/>
          </p:nvPr>
        </p:nvSpPr>
        <p:spPr>
          <a:xfrm>
            <a:off x="381000" y="357033"/>
            <a:ext cx="9660278" cy="854075"/>
          </a:xfrm>
        </p:spPr>
        <p:txBody>
          <a:bodyPr/>
          <a:lstStyle>
            <a:lvl1pPr algn="l">
              <a:defRPr/>
            </a:lvl1pPr>
          </a:lstStyle>
          <a:p>
            <a:r>
              <a:rPr lang="en-US" dirty="0"/>
              <a:t>Contact Us</a:t>
            </a:r>
          </a:p>
        </p:txBody>
      </p:sp>
      <p:sp>
        <p:nvSpPr>
          <p:cNvPr id="7" name="Picture Placeholder 6">
            <a:extLst>
              <a:ext uri="{FF2B5EF4-FFF2-40B4-BE49-F238E27FC236}">
                <a16:creationId xmlns:a16="http://schemas.microsoft.com/office/drawing/2014/main" id="{B42D3E2B-BB85-FDDA-DB5F-77108CA0B8DC}"/>
              </a:ext>
            </a:extLst>
          </p:cNvPr>
          <p:cNvSpPr>
            <a:spLocks noGrp="1"/>
          </p:cNvSpPr>
          <p:nvPr>
            <p:ph type="pic" sz="quarter" idx="13"/>
          </p:nvPr>
        </p:nvSpPr>
        <p:spPr>
          <a:xfrm>
            <a:off x="2118028" y="1693985"/>
            <a:ext cx="2468880" cy="2320728"/>
          </a:xfrm>
          <a:solidFill>
            <a:schemeClr val="bg1"/>
          </a:solidFill>
          <a:effectLst>
            <a:outerShdw blurRad="135841" dist="38100" dir="2700000" algn="tl" rotWithShape="0">
              <a:prstClr val="black">
                <a:alpha val="14103"/>
              </a:prstClr>
            </a:outerShdw>
          </a:effectLst>
        </p:spPr>
        <p:txBody>
          <a:bodyPr/>
          <a:lstStyle/>
          <a:p>
            <a:r>
              <a:rPr lang="en-US" dirty="0"/>
              <a:t>Click icon to add picture</a:t>
            </a:r>
          </a:p>
        </p:txBody>
      </p:sp>
      <p:sp>
        <p:nvSpPr>
          <p:cNvPr id="9" name="Picture Placeholder 8">
            <a:extLst>
              <a:ext uri="{FF2B5EF4-FFF2-40B4-BE49-F238E27FC236}">
                <a16:creationId xmlns:a16="http://schemas.microsoft.com/office/drawing/2014/main" id="{161B6FBD-78D2-E98F-0850-17D9EF1BAC9C}"/>
              </a:ext>
            </a:extLst>
          </p:cNvPr>
          <p:cNvSpPr>
            <a:spLocks noGrp="1"/>
          </p:cNvSpPr>
          <p:nvPr>
            <p:ph type="pic" sz="quarter" idx="14"/>
          </p:nvPr>
        </p:nvSpPr>
        <p:spPr>
          <a:xfrm>
            <a:off x="5996608" y="1693985"/>
            <a:ext cx="2465388" cy="2320925"/>
          </a:xfrm>
          <a:solidFill>
            <a:schemeClr val="bg1"/>
          </a:solidFill>
          <a:effectLst>
            <a:outerShdw blurRad="135841" dist="38100" dir="2700000" algn="tl" rotWithShape="0">
              <a:prstClr val="black">
                <a:alpha val="14103"/>
              </a:prstClr>
            </a:outerShdw>
          </a:effectLst>
        </p:spPr>
        <p:txBody>
          <a:bodyPr/>
          <a:lstStyle/>
          <a:p>
            <a:r>
              <a:rPr lang="en-US" dirty="0"/>
              <a:t>Click icon to add picture</a:t>
            </a:r>
          </a:p>
        </p:txBody>
      </p:sp>
      <p:sp>
        <p:nvSpPr>
          <p:cNvPr id="11" name="Text Placeholder 10">
            <a:extLst>
              <a:ext uri="{FF2B5EF4-FFF2-40B4-BE49-F238E27FC236}">
                <a16:creationId xmlns:a16="http://schemas.microsoft.com/office/drawing/2014/main" id="{3AB540CC-3EF9-E6B5-EE40-3C45B507808D}"/>
              </a:ext>
            </a:extLst>
          </p:cNvPr>
          <p:cNvSpPr>
            <a:spLocks noGrp="1"/>
          </p:cNvSpPr>
          <p:nvPr>
            <p:ph type="body" sz="quarter" idx="15"/>
          </p:nvPr>
        </p:nvSpPr>
        <p:spPr>
          <a:xfrm>
            <a:off x="1457232" y="4234069"/>
            <a:ext cx="3790473" cy="441149"/>
          </a:xfrm>
        </p:spPr>
        <p:txBody>
          <a:bodyPr>
            <a:noAutofit/>
          </a:bodyPr>
          <a:lstStyle>
            <a:lvl1pPr marL="0" indent="0" algn="ctr">
              <a:buNone/>
              <a:defRPr sz="2400" b="1">
                <a:solidFill>
                  <a:schemeClr val="accent5"/>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Master text styles</a:t>
            </a:r>
          </a:p>
        </p:txBody>
      </p:sp>
      <p:sp>
        <p:nvSpPr>
          <p:cNvPr id="8" name="TextBox 7">
            <a:extLst>
              <a:ext uri="{FF2B5EF4-FFF2-40B4-BE49-F238E27FC236}">
                <a16:creationId xmlns:a16="http://schemas.microsoft.com/office/drawing/2014/main" id="{7B673C21-50F6-7B3D-24EB-8281C1EDA4C7}"/>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sp>
        <p:nvSpPr>
          <p:cNvPr id="3" name="Text Placeholder 17">
            <a:extLst>
              <a:ext uri="{FF2B5EF4-FFF2-40B4-BE49-F238E27FC236}">
                <a16:creationId xmlns:a16="http://schemas.microsoft.com/office/drawing/2014/main" id="{5781FDE5-EC44-DCC9-52E3-5547418CE0EF}"/>
              </a:ext>
            </a:extLst>
          </p:cNvPr>
          <p:cNvSpPr>
            <a:spLocks noGrp="1"/>
          </p:cNvSpPr>
          <p:nvPr>
            <p:ph type="body" sz="quarter" idx="19"/>
          </p:nvPr>
        </p:nvSpPr>
        <p:spPr>
          <a:xfrm>
            <a:off x="1457232" y="4675219"/>
            <a:ext cx="3790473" cy="1886100"/>
          </a:xfrm>
        </p:spPr>
        <p:txBody>
          <a:bodyPr>
            <a:normAutofit/>
          </a:bodyPr>
          <a:lstStyle>
            <a:lvl1pPr marL="0" indent="0" algn="ctr">
              <a:buNone/>
              <a:defRPr sz="1800"/>
            </a:lvl1pPr>
            <a:lvl2pPr>
              <a:defRPr sz="2000"/>
            </a:lvl2pPr>
          </a:lstStyle>
          <a:p>
            <a:pPr lvl="0"/>
            <a:r>
              <a:rPr lang="en-US" dirty="0"/>
              <a:t>Click to edit Master text styles</a:t>
            </a:r>
          </a:p>
          <a:p>
            <a:pPr lvl="1"/>
            <a:r>
              <a:rPr lang="en-US" dirty="0"/>
              <a:t>Second level</a:t>
            </a:r>
          </a:p>
        </p:txBody>
      </p:sp>
      <p:sp>
        <p:nvSpPr>
          <p:cNvPr id="4" name="Text Placeholder 10">
            <a:extLst>
              <a:ext uri="{FF2B5EF4-FFF2-40B4-BE49-F238E27FC236}">
                <a16:creationId xmlns:a16="http://schemas.microsoft.com/office/drawing/2014/main" id="{417689C7-3514-7B4B-2464-9EFE38F24472}"/>
              </a:ext>
            </a:extLst>
          </p:cNvPr>
          <p:cNvSpPr>
            <a:spLocks noGrp="1"/>
          </p:cNvSpPr>
          <p:nvPr>
            <p:ph type="body" sz="quarter" idx="20"/>
          </p:nvPr>
        </p:nvSpPr>
        <p:spPr>
          <a:xfrm>
            <a:off x="5334066" y="4234069"/>
            <a:ext cx="3790473" cy="441149"/>
          </a:xfrm>
        </p:spPr>
        <p:txBody>
          <a:bodyPr>
            <a:noAutofit/>
          </a:bodyPr>
          <a:lstStyle>
            <a:lvl1pPr marL="0" indent="0" algn="ctr">
              <a:buNone/>
              <a:defRPr sz="2400" b="1">
                <a:solidFill>
                  <a:schemeClr val="accent5"/>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Master text styles</a:t>
            </a:r>
          </a:p>
        </p:txBody>
      </p:sp>
      <p:sp>
        <p:nvSpPr>
          <p:cNvPr id="5" name="Text Placeholder 17">
            <a:extLst>
              <a:ext uri="{FF2B5EF4-FFF2-40B4-BE49-F238E27FC236}">
                <a16:creationId xmlns:a16="http://schemas.microsoft.com/office/drawing/2014/main" id="{77F40C5B-7533-74B1-8A56-E3FD5B7FC786}"/>
              </a:ext>
            </a:extLst>
          </p:cNvPr>
          <p:cNvSpPr>
            <a:spLocks noGrp="1"/>
          </p:cNvSpPr>
          <p:nvPr>
            <p:ph type="body" sz="quarter" idx="21"/>
          </p:nvPr>
        </p:nvSpPr>
        <p:spPr>
          <a:xfrm>
            <a:off x="5334066" y="4675219"/>
            <a:ext cx="3790473" cy="1886100"/>
          </a:xfrm>
        </p:spPr>
        <p:txBody>
          <a:bodyPr>
            <a:normAutofit/>
          </a:bodyPr>
          <a:lstStyle>
            <a:lvl1pPr marL="0" indent="0" algn="ctr">
              <a:buNone/>
              <a:defRPr sz="1800"/>
            </a:lvl1pPr>
            <a:lvl2pPr>
              <a:defRPr sz="2000"/>
            </a:lvl2pPr>
          </a:lstStyle>
          <a:p>
            <a:pPr lvl="0"/>
            <a:r>
              <a:rPr lang="en-US" dirty="0"/>
              <a:t>Click to edit Master text styles</a:t>
            </a:r>
          </a:p>
          <a:p>
            <a:pPr lvl="1"/>
            <a:r>
              <a:rPr lang="en-US" dirty="0"/>
              <a:t>Second level</a:t>
            </a:r>
          </a:p>
        </p:txBody>
      </p:sp>
      <p:grpSp>
        <p:nvGrpSpPr>
          <p:cNvPr id="16" name="Group 15">
            <a:extLst>
              <a:ext uri="{FF2B5EF4-FFF2-40B4-BE49-F238E27FC236}">
                <a16:creationId xmlns:a16="http://schemas.microsoft.com/office/drawing/2014/main" id="{FD27B033-C196-50CF-5F81-CFC330FE89DE}"/>
              </a:ext>
            </a:extLst>
          </p:cNvPr>
          <p:cNvGrpSpPr>
            <a:grpSpLocks noChangeAspect="1"/>
          </p:cNvGrpSpPr>
          <p:nvPr userDrawn="1"/>
        </p:nvGrpSpPr>
        <p:grpSpPr>
          <a:xfrm>
            <a:off x="10246876" y="209105"/>
            <a:ext cx="1607770" cy="1157532"/>
            <a:chOff x="1345324" y="3720662"/>
            <a:chExt cx="1734207" cy="1240221"/>
          </a:xfrm>
          <a:solidFill>
            <a:schemeClr val="bg2"/>
          </a:solidFill>
        </p:grpSpPr>
        <p:sp>
          <p:nvSpPr>
            <p:cNvPr id="17" name="TextBox 16">
              <a:extLst>
                <a:ext uri="{FF2B5EF4-FFF2-40B4-BE49-F238E27FC236}">
                  <a16:creationId xmlns:a16="http://schemas.microsoft.com/office/drawing/2014/main" id="{3D0F5E42-A80B-20A8-8994-42A501880D4C}"/>
                </a:ext>
              </a:extLst>
            </p:cNvPr>
            <p:cNvSpPr txBox="1"/>
            <p:nvPr userDrawn="1"/>
          </p:nvSpPr>
          <p:spPr>
            <a:xfrm>
              <a:off x="1345324" y="3720662"/>
              <a:ext cx="1734207" cy="1240221"/>
            </a:xfrm>
            <a:prstGeom prst="rect">
              <a:avLst/>
            </a:prstGeom>
            <a:grpFill/>
            <a:ln>
              <a:noFill/>
            </a:ln>
          </p:spPr>
          <p:txBody>
            <a:bodyPr wrap="square" rtlCol="0">
              <a:spAutoFit/>
            </a:bodyPr>
            <a:lstStyle/>
            <a:p>
              <a:endParaRPr lang="en-US" dirty="0"/>
            </a:p>
          </p:txBody>
        </p:sp>
        <p:pic>
          <p:nvPicPr>
            <p:cNvPr id="18" name="Picture 17">
              <a:extLst>
                <a:ext uri="{FF2B5EF4-FFF2-40B4-BE49-F238E27FC236}">
                  <a16:creationId xmlns:a16="http://schemas.microsoft.com/office/drawing/2014/main" id="{EA1D54E7-F57B-4C8A-F3C3-C1795D9B5BA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56048" y="3811154"/>
              <a:ext cx="1533780" cy="1059232"/>
            </a:xfrm>
            <a:prstGeom prst="rect">
              <a:avLst/>
            </a:prstGeom>
            <a:grpFill/>
            <a:ln>
              <a:noFill/>
            </a:ln>
          </p:spPr>
        </p:pic>
      </p:grpSp>
    </p:spTree>
    <p:extLst>
      <p:ext uri="{BB962C8B-B14F-4D97-AF65-F5344CB8AC3E}">
        <p14:creationId xmlns:p14="http://schemas.microsoft.com/office/powerpoint/2010/main" val="28467716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act 3 Attorney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9E106-0420-72D7-38A4-EF021E55F862}"/>
              </a:ext>
            </a:extLst>
          </p:cNvPr>
          <p:cNvSpPr>
            <a:spLocks noGrp="1"/>
          </p:cNvSpPr>
          <p:nvPr>
            <p:ph type="title" hasCustomPrompt="1"/>
          </p:nvPr>
        </p:nvSpPr>
        <p:spPr>
          <a:xfrm>
            <a:off x="378941" y="357033"/>
            <a:ext cx="9745500" cy="854075"/>
          </a:xfrm>
        </p:spPr>
        <p:txBody>
          <a:bodyPr/>
          <a:lstStyle>
            <a:lvl1pPr>
              <a:defRPr/>
            </a:lvl1pPr>
          </a:lstStyle>
          <a:p>
            <a:r>
              <a:rPr lang="en-US" dirty="0"/>
              <a:t>Contact Us</a:t>
            </a:r>
          </a:p>
        </p:txBody>
      </p:sp>
      <p:sp>
        <p:nvSpPr>
          <p:cNvPr id="7" name="Picture Placeholder 6">
            <a:extLst>
              <a:ext uri="{FF2B5EF4-FFF2-40B4-BE49-F238E27FC236}">
                <a16:creationId xmlns:a16="http://schemas.microsoft.com/office/drawing/2014/main" id="{B42D3E2B-BB85-FDDA-DB5F-77108CA0B8DC}"/>
              </a:ext>
            </a:extLst>
          </p:cNvPr>
          <p:cNvSpPr>
            <a:spLocks noGrp="1"/>
          </p:cNvSpPr>
          <p:nvPr>
            <p:ph type="pic" sz="quarter" idx="13"/>
          </p:nvPr>
        </p:nvSpPr>
        <p:spPr>
          <a:xfrm>
            <a:off x="1050566" y="1685781"/>
            <a:ext cx="2468880" cy="2320728"/>
          </a:xfrm>
          <a:solidFill>
            <a:schemeClr val="bg1"/>
          </a:solidFill>
          <a:effectLst>
            <a:outerShdw blurRad="135841" dist="38100" dir="2700000" algn="tl" rotWithShape="0">
              <a:prstClr val="black">
                <a:alpha val="15000"/>
              </a:prstClr>
            </a:outerShdw>
          </a:effectLst>
        </p:spPr>
        <p:txBody>
          <a:bodyPr/>
          <a:lstStyle/>
          <a:p>
            <a:r>
              <a:rPr lang="en-US" dirty="0"/>
              <a:t>Click icon to add picture</a:t>
            </a:r>
          </a:p>
        </p:txBody>
      </p:sp>
      <p:sp>
        <p:nvSpPr>
          <p:cNvPr id="11" name="Text Placeholder 10">
            <a:extLst>
              <a:ext uri="{FF2B5EF4-FFF2-40B4-BE49-F238E27FC236}">
                <a16:creationId xmlns:a16="http://schemas.microsoft.com/office/drawing/2014/main" id="{3AB540CC-3EF9-E6B5-EE40-3C45B507808D}"/>
              </a:ext>
            </a:extLst>
          </p:cNvPr>
          <p:cNvSpPr>
            <a:spLocks noGrp="1"/>
          </p:cNvSpPr>
          <p:nvPr>
            <p:ph type="body" sz="quarter" idx="15"/>
          </p:nvPr>
        </p:nvSpPr>
        <p:spPr>
          <a:xfrm>
            <a:off x="504908" y="4205014"/>
            <a:ext cx="3560197" cy="443687"/>
          </a:xfrm>
        </p:spPr>
        <p:txBody>
          <a:bodyPr>
            <a:noAutofit/>
          </a:bodyPr>
          <a:lstStyle>
            <a:lvl1pPr marL="0" indent="0" algn="ctr">
              <a:buNone/>
              <a:defRPr sz="2400" b="1">
                <a:solidFill>
                  <a:schemeClr val="accent5"/>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Master text styles</a:t>
            </a:r>
          </a:p>
        </p:txBody>
      </p:sp>
      <p:sp>
        <p:nvSpPr>
          <p:cNvPr id="8" name="TextBox 7">
            <a:extLst>
              <a:ext uri="{FF2B5EF4-FFF2-40B4-BE49-F238E27FC236}">
                <a16:creationId xmlns:a16="http://schemas.microsoft.com/office/drawing/2014/main" id="{7B673C21-50F6-7B3D-24EB-8281C1EDA4C7}"/>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sp>
        <p:nvSpPr>
          <p:cNvPr id="3" name="Text Placeholder 17">
            <a:extLst>
              <a:ext uri="{FF2B5EF4-FFF2-40B4-BE49-F238E27FC236}">
                <a16:creationId xmlns:a16="http://schemas.microsoft.com/office/drawing/2014/main" id="{5781FDE5-EC44-DCC9-52E3-5547418CE0EF}"/>
              </a:ext>
            </a:extLst>
          </p:cNvPr>
          <p:cNvSpPr>
            <a:spLocks noGrp="1"/>
          </p:cNvSpPr>
          <p:nvPr>
            <p:ph type="body" sz="quarter" idx="19"/>
          </p:nvPr>
        </p:nvSpPr>
        <p:spPr>
          <a:xfrm>
            <a:off x="504908" y="4648703"/>
            <a:ext cx="3560197" cy="1806906"/>
          </a:xfrm>
        </p:spPr>
        <p:txBody>
          <a:bodyPr>
            <a:normAutofit/>
          </a:bodyPr>
          <a:lstStyle>
            <a:lvl1pPr marL="0" indent="0" algn="ctr">
              <a:buNone/>
              <a:defRPr sz="1800"/>
            </a:lvl1pPr>
            <a:lvl2pPr>
              <a:defRPr sz="2000"/>
            </a:lvl2pPr>
          </a:lstStyle>
          <a:p>
            <a:pPr lvl="0"/>
            <a:r>
              <a:rPr lang="en-US" dirty="0"/>
              <a:t>Click to edit Master text styles</a:t>
            </a:r>
          </a:p>
          <a:p>
            <a:pPr lvl="1"/>
            <a:r>
              <a:rPr lang="en-US" dirty="0"/>
              <a:t>Second level</a:t>
            </a:r>
          </a:p>
        </p:txBody>
      </p:sp>
      <p:sp>
        <p:nvSpPr>
          <p:cNvPr id="6" name="Picture Placeholder 6">
            <a:extLst>
              <a:ext uri="{FF2B5EF4-FFF2-40B4-BE49-F238E27FC236}">
                <a16:creationId xmlns:a16="http://schemas.microsoft.com/office/drawing/2014/main" id="{C86DE224-D186-9B8E-B89C-726F06BE2692}"/>
              </a:ext>
            </a:extLst>
          </p:cNvPr>
          <p:cNvSpPr>
            <a:spLocks noGrp="1"/>
          </p:cNvSpPr>
          <p:nvPr>
            <p:ph type="pic" sz="quarter" idx="20"/>
          </p:nvPr>
        </p:nvSpPr>
        <p:spPr>
          <a:xfrm>
            <a:off x="4897009" y="1685781"/>
            <a:ext cx="2468880" cy="2320728"/>
          </a:xfrm>
          <a:solidFill>
            <a:schemeClr val="bg1"/>
          </a:solidFill>
          <a:effectLst>
            <a:outerShdw blurRad="135841" dist="38100" dir="2700000" algn="tl" rotWithShape="0">
              <a:prstClr val="black">
                <a:alpha val="15000"/>
              </a:prstClr>
            </a:outerShdw>
          </a:effectLst>
        </p:spPr>
        <p:txBody>
          <a:bodyPr/>
          <a:lstStyle/>
          <a:p>
            <a:r>
              <a:rPr lang="en-US" dirty="0"/>
              <a:t>Click icon to add picture</a:t>
            </a:r>
          </a:p>
        </p:txBody>
      </p:sp>
      <p:sp>
        <p:nvSpPr>
          <p:cNvPr id="10" name="Text Placeholder 10">
            <a:extLst>
              <a:ext uri="{FF2B5EF4-FFF2-40B4-BE49-F238E27FC236}">
                <a16:creationId xmlns:a16="http://schemas.microsoft.com/office/drawing/2014/main" id="{C1E13931-09B3-F03C-7955-148DA60A10ED}"/>
              </a:ext>
            </a:extLst>
          </p:cNvPr>
          <p:cNvSpPr>
            <a:spLocks noGrp="1"/>
          </p:cNvSpPr>
          <p:nvPr>
            <p:ph type="body" sz="quarter" idx="21"/>
          </p:nvPr>
        </p:nvSpPr>
        <p:spPr>
          <a:xfrm>
            <a:off x="4351351" y="4205014"/>
            <a:ext cx="3560197" cy="443687"/>
          </a:xfrm>
        </p:spPr>
        <p:txBody>
          <a:bodyPr>
            <a:noAutofit/>
          </a:bodyPr>
          <a:lstStyle>
            <a:lvl1pPr marL="0" indent="0" algn="ctr">
              <a:buNone/>
              <a:defRPr sz="2400" b="1">
                <a:solidFill>
                  <a:schemeClr val="accent5"/>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Master text styles</a:t>
            </a:r>
          </a:p>
        </p:txBody>
      </p:sp>
      <p:sp>
        <p:nvSpPr>
          <p:cNvPr id="12" name="Text Placeholder 17">
            <a:extLst>
              <a:ext uri="{FF2B5EF4-FFF2-40B4-BE49-F238E27FC236}">
                <a16:creationId xmlns:a16="http://schemas.microsoft.com/office/drawing/2014/main" id="{DD86E569-AA89-3C59-A98D-0239B6C36774}"/>
              </a:ext>
            </a:extLst>
          </p:cNvPr>
          <p:cNvSpPr>
            <a:spLocks noGrp="1"/>
          </p:cNvSpPr>
          <p:nvPr>
            <p:ph type="body" sz="quarter" idx="22"/>
          </p:nvPr>
        </p:nvSpPr>
        <p:spPr>
          <a:xfrm>
            <a:off x="4351351" y="4648703"/>
            <a:ext cx="3560197" cy="1806906"/>
          </a:xfrm>
        </p:spPr>
        <p:txBody>
          <a:bodyPr>
            <a:normAutofit/>
          </a:bodyPr>
          <a:lstStyle>
            <a:lvl1pPr marL="0" indent="0" algn="ctr">
              <a:buNone/>
              <a:defRPr sz="1800"/>
            </a:lvl1pPr>
            <a:lvl2pPr>
              <a:defRPr sz="2000"/>
            </a:lvl2pPr>
          </a:lstStyle>
          <a:p>
            <a:pPr lvl="0"/>
            <a:r>
              <a:rPr lang="en-US" dirty="0"/>
              <a:t>Click to edit Master text styles</a:t>
            </a:r>
          </a:p>
          <a:p>
            <a:pPr lvl="1"/>
            <a:r>
              <a:rPr lang="en-US" dirty="0"/>
              <a:t>Second level</a:t>
            </a:r>
          </a:p>
        </p:txBody>
      </p:sp>
      <p:sp>
        <p:nvSpPr>
          <p:cNvPr id="13" name="Picture Placeholder 6">
            <a:extLst>
              <a:ext uri="{FF2B5EF4-FFF2-40B4-BE49-F238E27FC236}">
                <a16:creationId xmlns:a16="http://schemas.microsoft.com/office/drawing/2014/main" id="{87363827-1A23-70F6-B1FF-A98B5297A9A4}"/>
              </a:ext>
            </a:extLst>
          </p:cNvPr>
          <p:cNvSpPr>
            <a:spLocks noGrp="1"/>
          </p:cNvSpPr>
          <p:nvPr>
            <p:ph type="pic" sz="quarter" idx="23"/>
          </p:nvPr>
        </p:nvSpPr>
        <p:spPr>
          <a:xfrm>
            <a:off x="8743453" y="1685781"/>
            <a:ext cx="2468880" cy="2320728"/>
          </a:xfrm>
          <a:solidFill>
            <a:schemeClr val="bg1"/>
          </a:solidFill>
          <a:effectLst>
            <a:outerShdw blurRad="135841" dist="38100" dir="2700000" algn="tl" rotWithShape="0">
              <a:prstClr val="black">
                <a:alpha val="15000"/>
              </a:prstClr>
            </a:outerShdw>
          </a:effectLst>
        </p:spPr>
        <p:txBody>
          <a:bodyPr/>
          <a:lstStyle/>
          <a:p>
            <a:r>
              <a:rPr lang="en-US" dirty="0"/>
              <a:t>Click icon to add picture</a:t>
            </a:r>
          </a:p>
        </p:txBody>
      </p:sp>
      <p:sp>
        <p:nvSpPr>
          <p:cNvPr id="14" name="Text Placeholder 10">
            <a:extLst>
              <a:ext uri="{FF2B5EF4-FFF2-40B4-BE49-F238E27FC236}">
                <a16:creationId xmlns:a16="http://schemas.microsoft.com/office/drawing/2014/main" id="{8338CA37-A673-60F5-5A57-9123503E4491}"/>
              </a:ext>
            </a:extLst>
          </p:cNvPr>
          <p:cNvSpPr>
            <a:spLocks noGrp="1"/>
          </p:cNvSpPr>
          <p:nvPr>
            <p:ph type="body" sz="quarter" idx="24"/>
          </p:nvPr>
        </p:nvSpPr>
        <p:spPr>
          <a:xfrm>
            <a:off x="8197795" y="4205014"/>
            <a:ext cx="3560197" cy="443687"/>
          </a:xfrm>
        </p:spPr>
        <p:txBody>
          <a:bodyPr>
            <a:noAutofit/>
          </a:bodyPr>
          <a:lstStyle>
            <a:lvl1pPr marL="0" indent="0" algn="ctr">
              <a:buNone/>
              <a:defRPr sz="2400" b="1">
                <a:solidFill>
                  <a:schemeClr val="accent5"/>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Master text styles</a:t>
            </a:r>
          </a:p>
        </p:txBody>
      </p:sp>
      <p:sp>
        <p:nvSpPr>
          <p:cNvPr id="15" name="Text Placeholder 17">
            <a:extLst>
              <a:ext uri="{FF2B5EF4-FFF2-40B4-BE49-F238E27FC236}">
                <a16:creationId xmlns:a16="http://schemas.microsoft.com/office/drawing/2014/main" id="{24203AC3-4B18-0684-15CF-C265944CCF5B}"/>
              </a:ext>
            </a:extLst>
          </p:cNvPr>
          <p:cNvSpPr>
            <a:spLocks noGrp="1"/>
          </p:cNvSpPr>
          <p:nvPr>
            <p:ph type="body" sz="quarter" idx="25"/>
          </p:nvPr>
        </p:nvSpPr>
        <p:spPr>
          <a:xfrm>
            <a:off x="8197795" y="4648703"/>
            <a:ext cx="3560197" cy="1806906"/>
          </a:xfrm>
        </p:spPr>
        <p:txBody>
          <a:bodyPr>
            <a:normAutofit/>
          </a:bodyPr>
          <a:lstStyle>
            <a:lvl1pPr marL="0" indent="0" algn="ctr">
              <a:buNone/>
              <a:defRPr sz="1800"/>
            </a:lvl1pPr>
            <a:lvl2pPr>
              <a:defRPr sz="2000"/>
            </a:lvl2pPr>
          </a:lstStyle>
          <a:p>
            <a:pPr lvl="0"/>
            <a:r>
              <a:rPr lang="en-US" dirty="0"/>
              <a:t>Click to edit Master text styles</a:t>
            </a:r>
          </a:p>
          <a:p>
            <a:pPr lvl="1"/>
            <a:r>
              <a:rPr lang="en-US" dirty="0"/>
              <a:t>Second level</a:t>
            </a:r>
          </a:p>
        </p:txBody>
      </p:sp>
      <p:grpSp>
        <p:nvGrpSpPr>
          <p:cNvPr id="19" name="Group 18">
            <a:extLst>
              <a:ext uri="{FF2B5EF4-FFF2-40B4-BE49-F238E27FC236}">
                <a16:creationId xmlns:a16="http://schemas.microsoft.com/office/drawing/2014/main" id="{02BFB237-3563-D1EA-F900-27F4E302B772}"/>
              </a:ext>
            </a:extLst>
          </p:cNvPr>
          <p:cNvGrpSpPr>
            <a:grpSpLocks noChangeAspect="1"/>
          </p:cNvGrpSpPr>
          <p:nvPr userDrawn="1"/>
        </p:nvGrpSpPr>
        <p:grpSpPr>
          <a:xfrm>
            <a:off x="10246876" y="209105"/>
            <a:ext cx="1607770" cy="1157532"/>
            <a:chOff x="1345324" y="3720662"/>
            <a:chExt cx="1734207" cy="1240221"/>
          </a:xfrm>
          <a:solidFill>
            <a:schemeClr val="bg2"/>
          </a:solidFill>
        </p:grpSpPr>
        <p:sp>
          <p:nvSpPr>
            <p:cNvPr id="20" name="TextBox 19">
              <a:extLst>
                <a:ext uri="{FF2B5EF4-FFF2-40B4-BE49-F238E27FC236}">
                  <a16:creationId xmlns:a16="http://schemas.microsoft.com/office/drawing/2014/main" id="{D2580B31-A415-1C54-F4F5-5BE5ED0BBD12}"/>
                </a:ext>
              </a:extLst>
            </p:cNvPr>
            <p:cNvSpPr txBox="1"/>
            <p:nvPr userDrawn="1"/>
          </p:nvSpPr>
          <p:spPr>
            <a:xfrm>
              <a:off x="1345324" y="3720662"/>
              <a:ext cx="1734207" cy="1240221"/>
            </a:xfrm>
            <a:prstGeom prst="rect">
              <a:avLst/>
            </a:prstGeom>
            <a:grpFill/>
            <a:ln>
              <a:noFill/>
            </a:ln>
          </p:spPr>
          <p:txBody>
            <a:bodyPr wrap="square" rtlCol="0">
              <a:spAutoFit/>
            </a:bodyPr>
            <a:lstStyle/>
            <a:p>
              <a:endParaRPr lang="en-US" dirty="0"/>
            </a:p>
          </p:txBody>
        </p:sp>
        <p:pic>
          <p:nvPicPr>
            <p:cNvPr id="21" name="Picture 20">
              <a:extLst>
                <a:ext uri="{FF2B5EF4-FFF2-40B4-BE49-F238E27FC236}">
                  <a16:creationId xmlns:a16="http://schemas.microsoft.com/office/drawing/2014/main" id="{351587FB-78D0-038F-4B6C-E8E488D241C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56048" y="3811154"/>
              <a:ext cx="1533780" cy="1059232"/>
            </a:xfrm>
            <a:prstGeom prst="rect">
              <a:avLst/>
            </a:prstGeom>
            <a:grpFill/>
            <a:ln>
              <a:noFill/>
            </a:ln>
          </p:spPr>
        </p:pic>
      </p:grpSp>
    </p:spTree>
    <p:extLst>
      <p:ext uri="{BB962C8B-B14F-4D97-AF65-F5344CB8AC3E}">
        <p14:creationId xmlns:p14="http://schemas.microsoft.com/office/powerpoint/2010/main" val="23172100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act 4 Attorney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9E106-0420-72D7-38A4-EF021E55F862}"/>
              </a:ext>
            </a:extLst>
          </p:cNvPr>
          <p:cNvSpPr>
            <a:spLocks noGrp="1"/>
          </p:cNvSpPr>
          <p:nvPr>
            <p:ph type="title" hasCustomPrompt="1"/>
          </p:nvPr>
        </p:nvSpPr>
        <p:spPr>
          <a:xfrm>
            <a:off x="378941" y="357033"/>
            <a:ext cx="9662337" cy="854075"/>
          </a:xfrm>
        </p:spPr>
        <p:txBody>
          <a:bodyPr/>
          <a:lstStyle>
            <a:lvl1pPr>
              <a:defRPr/>
            </a:lvl1pPr>
          </a:lstStyle>
          <a:p>
            <a:r>
              <a:rPr lang="en-US" dirty="0"/>
              <a:t>Contact Us</a:t>
            </a:r>
          </a:p>
        </p:txBody>
      </p:sp>
      <p:sp>
        <p:nvSpPr>
          <p:cNvPr id="7" name="Picture Placeholder 6">
            <a:extLst>
              <a:ext uri="{FF2B5EF4-FFF2-40B4-BE49-F238E27FC236}">
                <a16:creationId xmlns:a16="http://schemas.microsoft.com/office/drawing/2014/main" id="{B42D3E2B-BB85-FDDA-DB5F-77108CA0B8DC}"/>
              </a:ext>
            </a:extLst>
          </p:cNvPr>
          <p:cNvSpPr>
            <a:spLocks noGrp="1"/>
          </p:cNvSpPr>
          <p:nvPr>
            <p:ph type="pic" sz="quarter" idx="13"/>
          </p:nvPr>
        </p:nvSpPr>
        <p:spPr>
          <a:xfrm>
            <a:off x="378942" y="1743685"/>
            <a:ext cx="2468880" cy="2320728"/>
          </a:xfrm>
          <a:solidFill>
            <a:schemeClr val="bg1"/>
          </a:solidFill>
          <a:effectLst>
            <a:outerShdw blurRad="135841" dist="38100" dir="2700000" algn="tl" rotWithShape="0">
              <a:prstClr val="black">
                <a:alpha val="15000"/>
              </a:prstClr>
            </a:outerShdw>
          </a:effectLst>
        </p:spPr>
        <p:txBody>
          <a:bodyPr/>
          <a:lstStyle/>
          <a:p>
            <a:r>
              <a:rPr lang="en-US" dirty="0"/>
              <a:t>Click icon to add picture</a:t>
            </a:r>
          </a:p>
        </p:txBody>
      </p:sp>
      <p:sp>
        <p:nvSpPr>
          <p:cNvPr id="11" name="Text Placeholder 10">
            <a:extLst>
              <a:ext uri="{FF2B5EF4-FFF2-40B4-BE49-F238E27FC236}">
                <a16:creationId xmlns:a16="http://schemas.microsoft.com/office/drawing/2014/main" id="{3AB540CC-3EF9-E6B5-EE40-3C45B507808D}"/>
              </a:ext>
            </a:extLst>
          </p:cNvPr>
          <p:cNvSpPr>
            <a:spLocks noGrp="1"/>
          </p:cNvSpPr>
          <p:nvPr>
            <p:ph type="body" sz="quarter" idx="15"/>
          </p:nvPr>
        </p:nvSpPr>
        <p:spPr>
          <a:xfrm>
            <a:off x="378941" y="4244782"/>
            <a:ext cx="2468881" cy="385213"/>
          </a:xfrm>
        </p:spPr>
        <p:txBody>
          <a:bodyPr/>
          <a:lstStyle>
            <a:lvl1pPr marL="0" indent="0" algn="ctr">
              <a:buNone/>
              <a:defRPr sz="2000" b="1">
                <a:solidFill>
                  <a:schemeClr val="accent5"/>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Master text styles</a:t>
            </a:r>
          </a:p>
        </p:txBody>
      </p:sp>
      <p:sp>
        <p:nvSpPr>
          <p:cNvPr id="8" name="TextBox 7">
            <a:extLst>
              <a:ext uri="{FF2B5EF4-FFF2-40B4-BE49-F238E27FC236}">
                <a16:creationId xmlns:a16="http://schemas.microsoft.com/office/drawing/2014/main" id="{7B673C21-50F6-7B3D-24EB-8281C1EDA4C7}"/>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sp>
        <p:nvSpPr>
          <p:cNvPr id="3" name="Text Placeholder 17">
            <a:extLst>
              <a:ext uri="{FF2B5EF4-FFF2-40B4-BE49-F238E27FC236}">
                <a16:creationId xmlns:a16="http://schemas.microsoft.com/office/drawing/2014/main" id="{5781FDE5-EC44-DCC9-52E3-5547418CE0EF}"/>
              </a:ext>
            </a:extLst>
          </p:cNvPr>
          <p:cNvSpPr>
            <a:spLocks noGrp="1"/>
          </p:cNvSpPr>
          <p:nvPr>
            <p:ph type="body" sz="quarter" idx="19"/>
          </p:nvPr>
        </p:nvSpPr>
        <p:spPr>
          <a:xfrm>
            <a:off x="378941" y="4580301"/>
            <a:ext cx="2468881" cy="1920666"/>
          </a:xfrm>
        </p:spPr>
        <p:txBody>
          <a:bodyPr>
            <a:normAutofit/>
          </a:bodyPr>
          <a:lstStyle>
            <a:lvl1pPr marL="0" indent="0" algn="ctr">
              <a:buNone/>
              <a:defRPr sz="1600"/>
            </a:lvl1pPr>
            <a:lvl2pPr>
              <a:defRPr sz="1800"/>
            </a:lvl2pPr>
          </a:lstStyle>
          <a:p>
            <a:pPr lvl="0"/>
            <a:r>
              <a:rPr lang="en-US" dirty="0"/>
              <a:t>Click to edit Master text styles</a:t>
            </a:r>
          </a:p>
          <a:p>
            <a:pPr lvl="1"/>
            <a:r>
              <a:rPr lang="en-US" dirty="0"/>
              <a:t>Second level</a:t>
            </a:r>
          </a:p>
        </p:txBody>
      </p:sp>
      <p:sp>
        <p:nvSpPr>
          <p:cNvPr id="4" name="Picture Placeholder 6">
            <a:extLst>
              <a:ext uri="{FF2B5EF4-FFF2-40B4-BE49-F238E27FC236}">
                <a16:creationId xmlns:a16="http://schemas.microsoft.com/office/drawing/2014/main" id="{C617C46A-4631-A5F6-E82C-EA028DA4AE55}"/>
              </a:ext>
            </a:extLst>
          </p:cNvPr>
          <p:cNvSpPr>
            <a:spLocks noGrp="1"/>
          </p:cNvSpPr>
          <p:nvPr>
            <p:ph type="pic" sz="quarter" idx="20"/>
          </p:nvPr>
        </p:nvSpPr>
        <p:spPr>
          <a:xfrm>
            <a:off x="3231473" y="1743685"/>
            <a:ext cx="2468880" cy="2320728"/>
          </a:xfrm>
          <a:solidFill>
            <a:schemeClr val="bg1"/>
          </a:solidFill>
          <a:effectLst>
            <a:outerShdw blurRad="135841" dist="38100" dir="2700000" algn="tl" rotWithShape="0">
              <a:prstClr val="black">
                <a:alpha val="15000"/>
              </a:prstClr>
            </a:outerShdw>
          </a:effectLst>
        </p:spPr>
        <p:txBody>
          <a:bodyPr/>
          <a:lstStyle/>
          <a:p>
            <a:r>
              <a:rPr lang="en-US" dirty="0"/>
              <a:t>Click icon to add picture</a:t>
            </a:r>
          </a:p>
        </p:txBody>
      </p:sp>
      <p:sp>
        <p:nvSpPr>
          <p:cNvPr id="5" name="Text Placeholder 10">
            <a:extLst>
              <a:ext uri="{FF2B5EF4-FFF2-40B4-BE49-F238E27FC236}">
                <a16:creationId xmlns:a16="http://schemas.microsoft.com/office/drawing/2014/main" id="{BEBB56C9-3011-EA9A-78D6-B4B8A79C1E23}"/>
              </a:ext>
            </a:extLst>
          </p:cNvPr>
          <p:cNvSpPr>
            <a:spLocks noGrp="1"/>
          </p:cNvSpPr>
          <p:nvPr>
            <p:ph type="body" sz="quarter" idx="21"/>
          </p:nvPr>
        </p:nvSpPr>
        <p:spPr>
          <a:xfrm>
            <a:off x="3231472" y="4244782"/>
            <a:ext cx="2468881" cy="385213"/>
          </a:xfrm>
        </p:spPr>
        <p:txBody>
          <a:bodyPr/>
          <a:lstStyle>
            <a:lvl1pPr marL="0" indent="0" algn="ctr">
              <a:buNone/>
              <a:defRPr sz="2000" b="1">
                <a:solidFill>
                  <a:schemeClr val="accent5"/>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Master text styles</a:t>
            </a:r>
          </a:p>
        </p:txBody>
      </p:sp>
      <p:sp>
        <p:nvSpPr>
          <p:cNvPr id="9" name="Text Placeholder 17">
            <a:extLst>
              <a:ext uri="{FF2B5EF4-FFF2-40B4-BE49-F238E27FC236}">
                <a16:creationId xmlns:a16="http://schemas.microsoft.com/office/drawing/2014/main" id="{0ECA16F2-D2FF-5EB6-4E7B-1F728FFEE12D}"/>
              </a:ext>
            </a:extLst>
          </p:cNvPr>
          <p:cNvSpPr>
            <a:spLocks noGrp="1"/>
          </p:cNvSpPr>
          <p:nvPr>
            <p:ph type="body" sz="quarter" idx="22"/>
          </p:nvPr>
        </p:nvSpPr>
        <p:spPr>
          <a:xfrm>
            <a:off x="3231472" y="4580301"/>
            <a:ext cx="2468881" cy="1920666"/>
          </a:xfrm>
        </p:spPr>
        <p:txBody>
          <a:bodyPr>
            <a:normAutofit/>
          </a:bodyPr>
          <a:lstStyle>
            <a:lvl1pPr marL="0" indent="0" algn="ctr">
              <a:buNone/>
              <a:defRPr sz="1600"/>
            </a:lvl1pPr>
            <a:lvl2pPr>
              <a:defRPr sz="1800"/>
            </a:lvl2pPr>
          </a:lstStyle>
          <a:p>
            <a:pPr lvl="0"/>
            <a:r>
              <a:rPr lang="en-US" dirty="0"/>
              <a:t>Click to edit Master text styles</a:t>
            </a:r>
          </a:p>
          <a:p>
            <a:pPr lvl="1"/>
            <a:r>
              <a:rPr lang="en-US" dirty="0"/>
              <a:t>Second level</a:t>
            </a:r>
          </a:p>
        </p:txBody>
      </p:sp>
      <p:sp>
        <p:nvSpPr>
          <p:cNvPr id="16" name="Picture Placeholder 6">
            <a:extLst>
              <a:ext uri="{FF2B5EF4-FFF2-40B4-BE49-F238E27FC236}">
                <a16:creationId xmlns:a16="http://schemas.microsoft.com/office/drawing/2014/main" id="{04035D7C-3131-CBF5-91F0-9CD8142C96F9}"/>
              </a:ext>
            </a:extLst>
          </p:cNvPr>
          <p:cNvSpPr>
            <a:spLocks noGrp="1"/>
          </p:cNvSpPr>
          <p:nvPr>
            <p:ph type="pic" sz="quarter" idx="23"/>
          </p:nvPr>
        </p:nvSpPr>
        <p:spPr>
          <a:xfrm>
            <a:off x="6084004" y="1743685"/>
            <a:ext cx="2468880" cy="2320728"/>
          </a:xfrm>
          <a:solidFill>
            <a:schemeClr val="bg1"/>
          </a:solidFill>
          <a:effectLst>
            <a:outerShdw blurRad="135841" dist="38100" dir="2700000" algn="tl" rotWithShape="0">
              <a:prstClr val="black">
                <a:alpha val="15000"/>
              </a:prstClr>
            </a:outerShdw>
          </a:effectLst>
        </p:spPr>
        <p:txBody>
          <a:bodyPr/>
          <a:lstStyle/>
          <a:p>
            <a:r>
              <a:rPr lang="en-US" dirty="0"/>
              <a:t>Click icon to add picture</a:t>
            </a:r>
          </a:p>
        </p:txBody>
      </p:sp>
      <p:sp>
        <p:nvSpPr>
          <p:cNvPr id="17" name="Text Placeholder 10">
            <a:extLst>
              <a:ext uri="{FF2B5EF4-FFF2-40B4-BE49-F238E27FC236}">
                <a16:creationId xmlns:a16="http://schemas.microsoft.com/office/drawing/2014/main" id="{7260366D-2AB6-A9D9-9F9F-A9909BD90F0C}"/>
              </a:ext>
            </a:extLst>
          </p:cNvPr>
          <p:cNvSpPr>
            <a:spLocks noGrp="1"/>
          </p:cNvSpPr>
          <p:nvPr>
            <p:ph type="body" sz="quarter" idx="24"/>
          </p:nvPr>
        </p:nvSpPr>
        <p:spPr>
          <a:xfrm>
            <a:off x="6084003" y="4244782"/>
            <a:ext cx="2468881" cy="385213"/>
          </a:xfrm>
        </p:spPr>
        <p:txBody>
          <a:bodyPr/>
          <a:lstStyle>
            <a:lvl1pPr marL="0" indent="0" algn="ctr">
              <a:buNone/>
              <a:defRPr sz="2000" b="1">
                <a:solidFill>
                  <a:schemeClr val="accent5"/>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Master text styles</a:t>
            </a:r>
          </a:p>
        </p:txBody>
      </p:sp>
      <p:sp>
        <p:nvSpPr>
          <p:cNvPr id="18" name="Text Placeholder 17">
            <a:extLst>
              <a:ext uri="{FF2B5EF4-FFF2-40B4-BE49-F238E27FC236}">
                <a16:creationId xmlns:a16="http://schemas.microsoft.com/office/drawing/2014/main" id="{99C9A119-A75D-54FB-1EF1-175CB11DCEE9}"/>
              </a:ext>
            </a:extLst>
          </p:cNvPr>
          <p:cNvSpPr>
            <a:spLocks noGrp="1"/>
          </p:cNvSpPr>
          <p:nvPr>
            <p:ph type="body" sz="quarter" idx="25"/>
          </p:nvPr>
        </p:nvSpPr>
        <p:spPr>
          <a:xfrm>
            <a:off x="6084003" y="4580301"/>
            <a:ext cx="2468881" cy="1920666"/>
          </a:xfrm>
        </p:spPr>
        <p:txBody>
          <a:bodyPr>
            <a:normAutofit/>
          </a:bodyPr>
          <a:lstStyle>
            <a:lvl1pPr marL="0" indent="0" algn="ctr">
              <a:buNone/>
              <a:defRPr sz="1600"/>
            </a:lvl1pPr>
            <a:lvl2pPr>
              <a:defRPr sz="1800"/>
            </a:lvl2pPr>
          </a:lstStyle>
          <a:p>
            <a:pPr lvl="0"/>
            <a:r>
              <a:rPr lang="en-US" dirty="0"/>
              <a:t>Click to edit Master text styles</a:t>
            </a:r>
          </a:p>
          <a:p>
            <a:pPr lvl="1"/>
            <a:r>
              <a:rPr lang="en-US" dirty="0"/>
              <a:t>Second level</a:t>
            </a:r>
          </a:p>
        </p:txBody>
      </p:sp>
      <p:sp>
        <p:nvSpPr>
          <p:cNvPr id="19" name="Picture Placeholder 6">
            <a:extLst>
              <a:ext uri="{FF2B5EF4-FFF2-40B4-BE49-F238E27FC236}">
                <a16:creationId xmlns:a16="http://schemas.microsoft.com/office/drawing/2014/main" id="{968AE240-1F0C-F6AD-2E92-936FB1A7824B}"/>
              </a:ext>
            </a:extLst>
          </p:cNvPr>
          <p:cNvSpPr>
            <a:spLocks noGrp="1"/>
          </p:cNvSpPr>
          <p:nvPr>
            <p:ph type="pic" sz="quarter" idx="26"/>
          </p:nvPr>
        </p:nvSpPr>
        <p:spPr>
          <a:xfrm>
            <a:off x="8936534" y="1743685"/>
            <a:ext cx="2468880" cy="2320728"/>
          </a:xfrm>
          <a:solidFill>
            <a:schemeClr val="bg1"/>
          </a:solidFill>
          <a:effectLst>
            <a:outerShdw blurRad="135841" dist="38100" dir="2700000" algn="tl" rotWithShape="0">
              <a:prstClr val="black">
                <a:alpha val="15000"/>
              </a:prstClr>
            </a:outerShdw>
          </a:effectLst>
        </p:spPr>
        <p:txBody>
          <a:bodyPr/>
          <a:lstStyle/>
          <a:p>
            <a:r>
              <a:rPr lang="en-US" dirty="0"/>
              <a:t>Click icon to add picture</a:t>
            </a:r>
          </a:p>
        </p:txBody>
      </p:sp>
      <p:sp>
        <p:nvSpPr>
          <p:cNvPr id="20" name="Text Placeholder 10">
            <a:extLst>
              <a:ext uri="{FF2B5EF4-FFF2-40B4-BE49-F238E27FC236}">
                <a16:creationId xmlns:a16="http://schemas.microsoft.com/office/drawing/2014/main" id="{AF3A19C3-B680-6F77-1649-0AE4527BA9AD}"/>
              </a:ext>
            </a:extLst>
          </p:cNvPr>
          <p:cNvSpPr>
            <a:spLocks noGrp="1"/>
          </p:cNvSpPr>
          <p:nvPr>
            <p:ph type="body" sz="quarter" idx="27"/>
          </p:nvPr>
        </p:nvSpPr>
        <p:spPr>
          <a:xfrm>
            <a:off x="8936533" y="4244782"/>
            <a:ext cx="2468881" cy="385213"/>
          </a:xfrm>
        </p:spPr>
        <p:txBody>
          <a:bodyPr/>
          <a:lstStyle>
            <a:lvl1pPr marL="0" indent="0" algn="ctr">
              <a:buNone/>
              <a:defRPr sz="2000" b="1">
                <a:solidFill>
                  <a:schemeClr val="accent5"/>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Master text styles</a:t>
            </a:r>
          </a:p>
        </p:txBody>
      </p:sp>
      <p:sp>
        <p:nvSpPr>
          <p:cNvPr id="21" name="Text Placeholder 17">
            <a:extLst>
              <a:ext uri="{FF2B5EF4-FFF2-40B4-BE49-F238E27FC236}">
                <a16:creationId xmlns:a16="http://schemas.microsoft.com/office/drawing/2014/main" id="{989DDBB7-9D0A-EB65-0FEE-EC8C088C3FD2}"/>
              </a:ext>
            </a:extLst>
          </p:cNvPr>
          <p:cNvSpPr>
            <a:spLocks noGrp="1"/>
          </p:cNvSpPr>
          <p:nvPr>
            <p:ph type="body" sz="quarter" idx="28"/>
          </p:nvPr>
        </p:nvSpPr>
        <p:spPr>
          <a:xfrm>
            <a:off x="8936533" y="4580301"/>
            <a:ext cx="2468881" cy="1920666"/>
          </a:xfrm>
        </p:spPr>
        <p:txBody>
          <a:bodyPr>
            <a:normAutofit/>
          </a:bodyPr>
          <a:lstStyle>
            <a:lvl1pPr marL="0" indent="0" algn="ctr">
              <a:buNone/>
              <a:defRPr sz="1600"/>
            </a:lvl1pPr>
            <a:lvl2pPr>
              <a:defRPr sz="1800"/>
            </a:lvl2pPr>
          </a:lstStyle>
          <a:p>
            <a:pPr lvl="0"/>
            <a:r>
              <a:rPr lang="en-US" dirty="0"/>
              <a:t>Click to edit Master text styles</a:t>
            </a:r>
          </a:p>
          <a:p>
            <a:pPr lvl="1"/>
            <a:r>
              <a:rPr lang="en-US" dirty="0"/>
              <a:t>Second level</a:t>
            </a:r>
          </a:p>
        </p:txBody>
      </p:sp>
      <p:grpSp>
        <p:nvGrpSpPr>
          <p:cNvPr id="13" name="Group 12">
            <a:extLst>
              <a:ext uri="{FF2B5EF4-FFF2-40B4-BE49-F238E27FC236}">
                <a16:creationId xmlns:a16="http://schemas.microsoft.com/office/drawing/2014/main" id="{DBAB88C4-E8F4-83DC-86ED-4BCC24E301C6}"/>
              </a:ext>
            </a:extLst>
          </p:cNvPr>
          <p:cNvGrpSpPr>
            <a:grpSpLocks noChangeAspect="1"/>
          </p:cNvGrpSpPr>
          <p:nvPr userDrawn="1"/>
        </p:nvGrpSpPr>
        <p:grpSpPr>
          <a:xfrm>
            <a:off x="10246876" y="209105"/>
            <a:ext cx="1607770" cy="1157532"/>
            <a:chOff x="1345324" y="3720662"/>
            <a:chExt cx="1734207" cy="1240221"/>
          </a:xfrm>
          <a:solidFill>
            <a:schemeClr val="bg2"/>
          </a:solidFill>
        </p:grpSpPr>
        <p:sp>
          <p:nvSpPr>
            <p:cNvPr id="14" name="TextBox 13">
              <a:extLst>
                <a:ext uri="{FF2B5EF4-FFF2-40B4-BE49-F238E27FC236}">
                  <a16:creationId xmlns:a16="http://schemas.microsoft.com/office/drawing/2014/main" id="{6C214231-53DC-688C-BEEB-F70C75E09389}"/>
                </a:ext>
              </a:extLst>
            </p:cNvPr>
            <p:cNvSpPr txBox="1"/>
            <p:nvPr userDrawn="1"/>
          </p:nvSpPr>
          <p:spPr>
            <a:xfrm>
              <a:off x="1345324" y="3720662"/>
              <a:ext cx="1734207" cy="1240221"/>
            </a:xfrm>
            <a:prstGeom prst="rect">
              <a:avLst/>
            </a:prstGeom>
            <a:grpFill/>
            <a:ln>
              <a:noFill/>
            </a:ln>
          </p:spPr>
          <p:txBody>
            <a:bodyPr wrap="square" rtlCol="0">
              <a:spAutoFit/>
            </a:bodyPr>
            <a:lstStyle/>
            <a:p>
              <a:endParaRPr lang="en-US" dirty="0"/>
            </a:p>
          </p:txBody>
        </p:sp>
        <p:pic>
          <p:nvPicPr>
            <p:cNvPr id="15" name="Picture 14">
              <a:extLst>
                <a:ext uri="{FF2B5EF4-FFF2-40B4-BE49-F238E27FC236}">
                  <a16:creationId xmlns:a16="http://schemas.microsoft.com/office/drawing/2014/main" id="{9837FBF1-A764-8204-0EC3-30D3E3DED22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56048" y="3811154"/>
              <a:ext cx="1533780" cy="1059232"/>
            </a:xfrm>
            <a:prstGeom prst="rect">
              <a:avLst/>
            </a:prstGeom>
            <a:grpFill/>
            <a:ln>
              <a:noFill/>
            </a:ln>
          </p:spPr>
        </p:pic>
      </p:grpSp>
    </p:spTree>
    <p:extLst>
      <p:ext uri="{BB962C8B-B14F-4D97-AF65-F5344CB8AC3E}">
        <p14:creationId xmlns:p14="http://schemas.microsoft.com/office/powerpoint/2010/main" val="26407315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estions">
    <p:bg>
      <p:bgPr>
        <a:gradFill>
          <a:gsLst>
            <a:gs pos="28000">
              <a:schemeClr val="bg1"/>
            </a:gs>
            <a:gs pos="100000">
              <a:srgbClr val="D8EAFD"/>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42525-E44B-AED7-AB9F-438263D69D78}"/>
              </a:ext>
            </a:extLst>
          </p:cNvPr>
          <p:cNvSpPr>
            <a:spLocks noGrp="1"/>
          </p:cNvSpPr>
          <p:nvPr>
            <p:ph type="title" hasCustomPrompt="1"/>
          </p:nvPr>
        </p:nvSpPr>
        <p:spPr/>
        <p:txBody>
          <a:bodyPr/>
          <a:lstStyle>
            <a:lvl1pPr>
              <a:defRPr/>
            </a:lvl1pPr>
          </a:lstStyle>
          <a:p>
            <a:r>
              <a:rPr lang="en-US" dirty="0"/>
              <a:t>Questions?</a:t>
            </a:r>
          </a:p>
        </p:txBody>
      </p:sp>
      <p:sp>
        <p:nvSpPr>
          <p:cNvPr id="8" name="TextBox 7">
            <a:extLst>
              <a:ext uri="{FF2B5EF4-FFF2-40B4-BE49-F238E27FC236}">
                <a16:creationId xmlns:a16="http://schemas.microsoft.com/office/drawing/2014/main" id="{7E5FF4F6-59E8-E6E4-78C0-39CE90A9C1DC}"/>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grpSp>
        <p:nvGrpSpPr>
          <p:cNvPr id="18" name="Group 17">
            <a:extLst>
              <a:ext uri="{FF2B5EF4-FFF2-40B4-BE49-F238E27FC236}">
                <a16:creationId xmlns:a16="http://schemas.microsoft.com/office/drawing/2014/main" id="{82C03A46-0084-FF91-CA8C-AC548C6C7F4B}"/>
              </a:ext>
            </a:extLst>
          </p:cNvPr>
          <p:cNvGrpSpPr/>
          <p:nvPr userDrawn="1"/>
        </p:nvGrpSpPr>
        <p:grpSpPr>
          <a:xfrm>
            <a:off x="2159775" y="1219201"/>
            <a:ext cx="7419975" cy="5174756"/>
            <a:chOff x="1607325" y="1028700"/>
            <a:chExt cx="7419975" cy="5174756"/>
          </a:xfrm>
        </p:grpSpPr>
        <p:pic>
          <p:nvPicPr>
            <p:cNvPr id="19" name="Graphic 18" descr="Speech with solid fill">
              <a:extLst>
                <a:ext uri="{FF2B5EF4-FFF2-40B4-BE49-F238E27FC236}">
                  <a16:creationId xmlns:a16="http://schemas.microsoft.com/office/drawing/2014/main" id="{95651067-BBD4-210E-CB5C-4AA7A469B9E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2519323" y="3029229"/>
              <a:ext cx="3174227" cy="3174227"/>
            </a:xfrm>
            <a:prstGeom prst="rect">
              <a:avLst/>
            </a:prstGeom>
          </p:spPr>
        </p:pic>
        <p:pic>
          <p:nvPicPr>
            <p:cNvPr id="20" name="Graphic 19" descr="Speech with solid fill">
              <a:extLst>
                <a:ext uri="{FF2B5EF4-FFF2-40B4-BE49-F238E27FC236}">
                  <a16:creationId xmlns:a16="http://schemas.microsoft.com/office/drawing/2014/main" id="{06A1A490-B413-3971-5CE5-6B2E0A1716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6303150" y="1028700"/>
              <a:ext cx="2724150" cy="2724150"/>
            </a:xfrm>
            <a:prstGeom prst="rect">
              <a:avLst/>
            </a:prstGeom>
          </p:spPr>
        </p:pic>
        <p:pic>
          <p:nvPicPr>
            <p:cNvPr id="21" name="Graphic 20" descr="Speech with solid fill">
              <a:extLst>
                <a:ext uri="{FF2B5EF4-FFF2-40B4-BE49-F238E27FC236}">
                  <a16:creationId xmlns:a16="http://schemas.microsoft.com/office/drawing/2014/main" id="{11D25FD7-4BDD-6E89-635A-22BF199F376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3395626" y="1150128"/>
              <a:ext cx="2545575" cy="2545575"/>
            </a:xfrm>
            <a:prstGeom prst="rect">
              <a:avLst/>
            </a:prstGeom>
          </p:spPr>
        </p:pic>
        <p:pic>
          <p:nvPicPr>
            <p:cNvPr id="22" name="Graphic 21" descr="Speech with solid fill">
              <a:extLst>
                <a:ext uri="{FF2B5EF4-FFF2-40B4-BE49-F238E27FC236}">
                  <a16:creationId xmlns:a16="http://schemas.microsoft.com/office/drawing/2014/main" id="{AB8BA981-EDFE-F625-E887-1BE3C799D88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4541026" y="1924329"/>
              <a:ext cx="2943225" cy="2943225"/>
            </a:xfrm>
            <a:prstGeom prst="rect">
              <a:avLst/>
            </a:prstGeom>
          </p:spPr>
        </p:pic>
        <p:pic>
          <p:nvPicPr>
            <p:cNvPr id="23" name="Graphic 22" descr="Speech with solid fill">
              <a:extLst>
                <a:ext uri="{FF2B5EF4-FFF2-40B4-BE49-F238E27FC236}">
                  <a16:creationId xmlns:a16="http://schemas.microsoft.com/office/drawing/2014/main" id="{3F2EBD2F-1C44-684A-343F-96A24F1D103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607325" y="1781175"/>
              <a:ext cx="2724150" cy="2724150"/>
            </a:xfrm>
            <a:prstGeom prst="rect">
              <a:avLst/>
            </a:prstGeom>
          </p:spPr>
        </p:pic>
        <p:pic>
          <p:nvPicPr>
            <p:cNvPr id="24" name="Graphic 23" descr="Speech with solid fill">
              <a:extLst>
                <a:ext uri="{FF2B5EF4-FFF2-40B4-BE49-F238E27FC236}">
                  <a16:creationId xmlns:a16="http://schemas.microsoft.com/office/drawing/2014/main" id="{391ABAA7-7356-FBF3-9F8A-39C48A19DE1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6150752" y="3243818"/>
              <a:ext cx="2328864" cy="2328864"/>
            </a:xfrm>
            <a:prstGeom prst="rect">
              <a:avLst/>
            </a:prstGeom>
          </p:spPr>
        </p:pic>
        <p:sp>
          <p:nvSpPr>
            <p:cNvPr id="25" name="TextBox 24">
              <a:extLst>
                <a:ext uri="{FF2B5EF4-FFF2-40B4-BE49-F238E27FC236}">
                  <a16:creationId xmlns:a16="http://schemas.microsoft.com/office/drawing/2014/main" id="{2ECA8641-1A05-40EF-BEB4-5F5B44FED383}"/>
                </a:ext>
              </a:extLst>
            </p:cNvPr>
            <p:cNvSpPr txBox="1"/>
            <p:nvPr/>
          </p:nvSpPr>
          <p:spPr>
            <a:xfrm>
              <a:off x="7260412" y="1557389"/>
              <a:ext cx="940613" cy="1200329"/>
            </a:xfrm>
            <a:prstGeom prst="rect">
              <a:avLst/>
            </a:prstGeom>
            <a:noFill/>
          </p:spPr>
          <p:txBody>
            <a:bodyPr wrap="square" rtlCol="0">
              <a:spAutoFit/>
            </a:bodyPr>
            <a:lstStyle/>
            <a:p>
              <a:r>
                <a:rPr lang="en-US" sz="7200" b="1" dirty="0">
                  <a:solidFill>
                    <a:schemeClr val="bg1"/>
                  </a:solidFill>
                  <a:latin typeface="Arial" panose="020B0604020202020204" pitchFamily="34" charset="0"/>
                  <a:cs typeface="Arial" panose="020B0604020202020204" pitchFamily="34" charset="0"/>
                </a:rPr>
                <a:t>?</a:t>
              </a:r>
            </a:p>
          </p:txBody>
        </p:sp>
        <p:sp>
          <p:nvSpPr>
            <p:cNvPr id="26" name="TextBox 25">
              <a:extLst>
                <a:ext uri="{FF2B5EF4-FFF2-40B4-BE49-F238E27FC236}">
                  <a16:creationId xmlns:a16="http://schemas.microsoft.com/office/drawing/2014/main" id="{2EF79154-332B-F468-BD34-DCFF34CC3E34}"/>
                </a:ext>
              </a:extLst>
            </p:cNvPr>
            <p:cNvSpPr txBox="1"/>
            <p:nvPr/>
          </p:nvSpPr>
          <p:spPr>
            <a:xfrm>
              <a:off x="7041320" y="3739436"/>
              <a:ext cx="940613" cy="923330"/>
            </a:xfrm>
            <a:prstGeom prst="rect">
              <a:avLst/>
            </a:prstGeom>
            <a:noFill/>
          </p:spPr>
          <p:txBody>
            <a:bodyPr wrap="square" rtlCol="0">
              <a:spAutoFit/>
            </a:bodyPr>
            <a:lstStyle/>
            <a:p>
              <a:r>
                <a:rPr lang="en-US" sz="5400" b="1" dirty="0">
                  <a:solidFill>
                    <a:schemeClr val="bg1"/>
                  </a:solidFill>
                  <a:latin typeface="Arial" panose="020B0604020202020204" pitchFamily="34" charset="0"/>
                  <a:cs typeface="Arial" panose="020B0604020202020204" pitchFamily="34" charset="0"/>
                </a:rPr>
                <a:t>?</a:t>
              </a:r>
            </a:p>
          </p:txBody>
        </p:sp>
        <p:sp>
          <p:nvSpPr>
            <p:cNvPr id="27" name="TextBox 26">
              <a:extLst>
                <a:ext uri="{FF2B5EF4-FFF2-40B4-BE49-F238E27FC236}">
                  <a16:creationId xmlns:a16="http://schemas.microsoft.com/office/drawing/2014/main" id="{102B685D-8E65-05D9-5A4F-37100B8F025E}"/>
                </a:ext>
              </a:extLst>
            </p:cNvPr>
            <p:cNvSpPr txBox="1"/>
            <p:nvPr/>
          </p:nvSpPr>
          <p:spPr>
            <a:xfrm>
              <a:off x="5593501" y="2422915"/>
              <a:ext cx="940613" cy="1446550"/>
            </a:xfrm>
            <a:prstGeom prst="rect">
              <a:avLst/>
            </a:prstGeom>
            <a:noFill/>
          </p:spPr>
          <p:txBody>
            <a:bodyPr wrap="square" rtlCol="0">
              <a:spAutoFit/>
            </a:bodyPr>
            <a:lstStyle/>
            <a:p>
              <a:r>
                <a:rPr lang="en-US" sz="8800" b="1" dirty="0">
                  <a:solidFill>
                    <a:schemeClr val="bg1"/>
                  </a:solidFill>
                  <a:latin typeface="Arial" panose="020B0604020202020204" pitchFamily="34" charset="0"/>
                  <a:cs typeface="Arial" panose="020B0604020202020204" pitchFamily="34" charset="0"/>
                </a:rPr>
                <a:t>?</a:t>
              </a:r>
            </a:p>
          </p:txBody>
        </p:sp>
        <p:sp>
          <p:nvSpPr>
            <p:cNvPr id="28" name="TextBox 27">
              <a:extLst>
                <a:ext uri="{FF2B5EF4-FFF2-40B4-BE49-F238E27FC236}">
                  <a16:creationId xmlns:a16="http://schemas.microsoft.com/office/drawing/2014/main" id="{67C2D947-FE64-6E67-37D8-4F7C3DF3FD99}"/>
                </a:ext>
              </a:extLst>
            </p:cNvPr>
            <p:cNvSpPr txBox="1"/>
            <p:nvPr/>
          </p:nvSpPr>
          <p:spPr>
            <a:xfrm>
              <a:off x="4387331" y="1706643"/>
              <a:ext cx="940613" cy="1015663"/>
            </a:xfrm>
            <a:prstGeom prst="rect">
              <a:avLst/>
            </a:prstGeom>
            <a:no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a:t>
              </a:r>
            </a:p>
          </p:txBody>
        </p:sp>
        <p:sp>
          <p:nvSpPr>
            <p:cNvPr id="29" name="TextBox 28">
              <a:extLst>
                <a:ext uri="{FF2B5EF4-FFF2-40B4-BE49-F238E27FC236}">
                  <a16:creationId xmlns:a16="http://schemas.microsoft.com/office/drawing/2014/main" id="{FF003E97-B9F9-1D9C-CBEE-255E43F53F44}"/>
                </a:ext>
              </a:extLst>
            </p:cNvPr>
            <p:cNvSpPr txBox="1"/>
            <p:nvPr/>
          </p:nvSpPr>
          <p:spPr>
            <a:xfrm>
              <a:off x="3636114" y="3603616"/>
              <a:ext cx="940613" cy="1569660"/>
            </a:xfrm>
            <a:prstGeom prst="rect">
              <a:avLst/>
            </a:prstGeom>
            <a:noFill/>
          </p:spPr>
          <p:txBody>
            <a:bodyPr wrap="square" rtlCol="0">
              <a:spAutoFit/>
            </a:bodyPr>
            <a:lstStyle/>
            <a:p>
              <a:r>
                <a:rPr lang="en-US" sz="9600" b="1" dirty="0">
                  <a:solidFill>
                    <a:schemeClr val="bg1"/>
                  </a:solidFill>
                  <a:latin typeface="Arial" panose="020B0604020202020204" pitchFamily="34" charset="0"/>
                  <a:cs typeface="Arial" panose="020B0604020202020204" pitchFamily="34" charset="0"/>
                </a:rPr>
                <a:t>?</a:t>
              </a:r>
            </a:p>
          </p:txBody>
        </p:sp>
        <p:sp>
          <p:nvSpPr>
            <p:cNvPr id="30" name="TextBox 29">
              <a:extLst>
                <a:ext uri="{FF2B5EF4-FFF2-40B4-BE49-F238E27FC236}">
                  <a16:creationId xmlns:a16="http://schemas.microsoft.com/office/drawing/2014/main" id="{371722C2-9159-CD11-FC4F-8ED807958786}"/>
                </a:ext>
              </a:extLst>
            </p:cNvPr>
            <p:cNvSpPr txBox="1"/>
            <p:nvPr/>
          </p:nvSpPr>
          <p:spPr>
            <a:xfrm>
              <a:off x="2555062" y="2319389"/>
              <a:ext cx="940613" cy="1200329"/>
            </a:xfrm>
            <a:prstGeom prst="rect">
              <a:avLst/>
            </a:prstGeom>
            <a:noFill/>
          </p:spPr>
          <p:txBody>
            <a:bodyPr wrap="square" rtlCol="0">
              <a:spAutoFit/>
            </a:bodyPr>
            <a:lstStyle/>
            <a:p>
              <a:r>
                <a:rPr lang="en-US" sz="7200" b="1" dirty="0">
                  <a:solidFill>
                    <a:schemeClr val="bg1"/>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15877733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Left Block Title with Line">
    <p:bg>
      <p:bgPr>
        <a:gradFill>
          <a:gsLst>
            <a:gs pos="28000">
              <a:schemeClr val="bg1"/>
            </a:gs>
            <a:gs pos="100000">
              <a:srgbClr val="D8EAFD"/>
            </a:gs>
          </a:gsLst>
          <a:lin ang="5400000" scaled="1"/>
        </a:gra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B452AEE-D8E7-616B-D12B-F45AC0AAA279}"/>
              </a:ext>
            </a:extLst>
          </p:cNvPr>
          <p:cNvSpPr/>
          <p:nvPr userDrawn="1"/>
        </p:nvSpPr>
        <p:spPr>
          <a:xfrm>
            <a:off x="0" y="0"/>
            <a:ext cx="2510118" cy="6629135"/>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D5C8D6BD-58AA-645A-B29D-1651ED47E2E0}"/>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pic>
        <p:nvPicPr>
          <p:cNvPr id="30" name="Graphic 29">
            <a:extLst>
              <a:ext uri="{FF2B5EF4-FFF2-40B4-BE49-F238E27FC236}">
                <a16:creationId xmlns:a16="http://schemas.microsoft.com/office/drawing/2014/main" id="{7D6228E0-03C8-58B4-67B8-1CCE56FE16C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16426" y="228865"/>
            <a:ext cx="1700631" cy="1180749"/>
          </a:xfrm>
          <a:prstGeom prst="rect">
            <a:avLst/>
          </a:prstGeom>
        </p:spPr>
      </p:pic>
      <p:sp>
        <p:nvSpPr>
          <p:cNvPr id="35" name="Title 1">
            <a:extLst>
              <a:ext uri="{FF2B5EF4-FFF2-40B4-BE49-F238E27FC236}">
                <a16:creationId xmlns:a16="http://schemas.microsoft.com/office/drawing/2014/main" id="{EF6B8796-99CF-1FE3-FA23-B29BD9315504}"/>
              </a:ext>
            </a:extLst>
          </p:cNvPr>
          <p:cNvSpPr>
            <a:spLocks noGrp="1"/>
          </p:cNvSpPr>
          <p:nvPr>
            <p:ph type="title" hasCustomPrompt="1"/>
          </p:nvPr>
        </p:nvSpPr>
        <p:spPr>
          <a:xfrm>
            <a:off x="217159" y="1984277"/>
            <a:ext cx="2139465" cy="1353979"/>
          </a:xfrm>
        </p:spPr>
        <p:txBody>
          <a:bodyPr anchor="b"/>
          <a:lstStyle>
            <a:lvl1pPr>
              <a:defRPr sz="3200">
                <a:solidFill>
                  <a:schemeClr val="bg1"/>
                </a:solidFill>
              </a:defRPr>
            </a:lvl1pPr>
          </a:lstStyle>
          <a:p>
            <a:r>
              <a:rPr lang="en-US" dirty="0"/>
              <a:t>Questions?</a:t>
            </a:r>
          </a:p>
        </p:txBody>
      </p:sp>
      <p:sp>
        <p:nvSpPr>
          <p:cNvPr id="4" name="TextBox 3">
            <a:extLst>
              <a:ext uri="{FF2B5EF4-FFF2-40B4-BE49-F238E27FC236}">
                <a16:creationId xmlns:a16="http://schemas.microsoft.com/office/drawing/2014/main" id="{28DDEA6A-3D35-BD6E-893E-F36EB86AFEAE}"/>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grpSp>
        <p:nvGrpSpPr>
          <p:cNvPr id="5" name="Group 4">
            <a:extLst>
              <a:ext uri="{FF2B5EF4-FFF2-40B4-BE49-F238E27FC236}">
                <a16:creationId xmlns:a16="http://schemas.microsoft.com/office/drawing/2014/main" id="{9C077A22-6608-6DCA-B3AA-AAE9D99C5B1C}"/>
              </a:ext>
            </a:extLst>
          </p:cNvPr>
          <p:cNvGrpSpPr/>
          <p:nvPr userDrawn="1"/>
        </p:nvGrpSpPr>
        <p:grpSpPr>
          <a:xfrm>
            <a:off x="3428402" y="1054445"/>
            <a:ext cx="7419975" cy="5174756"/>
            <a:chOff x="1607325" y="1028700"/>
            <a:chExt cx="7419975" cy="5174756"/>
          </a:xfrm>
        </p:grpSpPr>
        <p:pic>
          <p:nvPicPr>
            <p:cNvPr id="6" name="Graphic 5" descr="Speech with solid fill">
              <a:extLst>
                <a:ext uri="{FF2B5EF4-FFF2-40B4-BE49-F238E27FC236}">
                  <a16:creationId xmlns:a16="http://schemas.microsoft.com/office/drawing/2014/main" id="{37F1B8D7-5E40-89B4-4991-AC59DB8D72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2519323" y="3029229"/>
              <a:ext cx="3174227" cy="3174227"/>
            </a:xfrm>
            <a:prstGeom prst="rect">
              <a:avLst/>
            </a:prstGeom>
          </p:spPr>
        </p:pic>
        <p:pic>
          <p:nvPicPr>
            <p:cNvPr id="7" name="Graphic 6" descr="Speech with solid fill">
              <a:extLst>
                <a:ext uri="{FF2B5EF4-FFF2-40B4-BE49-F238E27FC236}">
                  <a16:creationId xmlns:a16="http://schemas.microsoft.com/office/drawing/2014/main" id="{0CBABC48-B261-F362-5C12-C627F6A5D9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6303150" y="1028700"/>
              <a:ext cx="2724150" cy="2724150"/>
            </a:xfrm>
            <a:prstGeom prst="rect">
              <a:avLst/>
            </a:prstGeom>
          </p:spPr>
        </p:pic>
        <p:pic>
          <p:nvPicPr>
            <p:cNvPr id="8" name="Graphic 7" descr="Speech with solid fill">
              <a:extLst>
                <a:ext uri="{FF2B5EF4-FFF2-40B4-BE49-F238E27FC236}">
                  <a16:creationId xmlns:a16="http://schemas.microsoft.com/office/drawing/2014/main" id="{9BEF5AF4-4396-D6CB-DEC4-D9D043D12D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3395626" y="1150128"/>
              <a:ext cx="2545575" cy="2545575"/>
            </a:xfrm>
            <a:prstGeom prst="rect">
              <a:avLst/>
            </a:prstGeom>
          </p:spPr>
        </p:pic>
        <p:pic>
          <p:nvPicPr>
            <p:cNvPr id="9" name="Graphic 8" descr="Speech with solid fill">
              <a:extLst>
                <a:ext uri="{FF2B5EF4-FFF2-40B4-BE49-F238E27FC236}">
                  <a16:creationId xmlns:a16="http://schemas.microsoft.com/office/drawing/2014/main" id="{6B17666D-518E-A62F-ABE3-C468E453010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4541026" y="1924329"/>
              <a:ext cx="2943225" cy="2943225"/>
            </a:xfrm>
            <a:prstGeom prst="rect">
              <a:avLst/>
            </a:prstGeom>
          </p:spPr>
        </p:pic>
        <p:pic>
          <p:nvPicPr>
            <p:cNvPr id="10" name="Graphic 9" descr="Speech with solid fill">
              <a:extLst>
                <a:ext uri="{FF2B5EF4-FFF2-40B4-BE49-F238E27FC236}">
                  <a16:creationId xmlns:a16="http://schemas.microsoft.com/office/drawing/2014/main" id="{B5039E96-B3DE-5175-082E-C1142AF2D99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1607325" y="1781175"/>
              <a:ext cx="2724150" cy="2724150"/>
            </a:xfrm>
            <a:prstGeom prst="rect">
              <a:avLst/>
            </a:prstGeom>
          </p:spPr>
        </p:pic>
        <p:pic>
          <p:nvPicPr>
            <p:cNvPr id="11" name="Graphic 10" descr="Speech with solid fill">
              <a:extLst>
                <a:ext uri="{FF2B5EF4-FFF2-40B4-BE49-F238E27FC236}">
                  <a16:creationId xmlns:a16="http://schemas.microsoft.com/office/drawing/2014/main" id="{9CD03BBD-EA76-5D40-86F7-BBC89C4C9D0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flipH="1">
              <a:off x="6150752" y="3243818"/>
              <a:ext cx="2328864" cy="2328864"/>
            </a:xfrm>
            <a:prstGeom prst="rect">
              <a:avLst/>
            </a:prstGeom>
          </p:spPr>
        </p:pic>
        <p:sp>
          <p:nvSpPr>
            <p:cNvPr id="12" name="TextBox 11">
              <a:extLst>
                <a:ext uri="{FF2B5EF4-FFF2-40B4-BE49-F238E27FC236}">
                  <a16:creationId xmlns:a16="http://schemas.microsoft.com/office/drawing/2014/main" id="{B2C5BAEE-7349-649C-732F-C2912AAFA13B}"/>
                </a:ext>
              </a:extLst>
            </p:cNvPr>
            <p:cNvSpPr txBox="1"/>
            <p:nvPr/>
          </p:nvSpPr>
          <p:spPr>
            <a:xfrm>
              <a:off x="7260412" y="1557389"/>
              <a:ext cx="940613" cy="1200329"/>
            </a:xfrm>
            <a:prstGeom prst="rect">
              <a:avLst/>
            </a:prstGeom>
            <a:noFill/>
          </p:spPr>
          <p:txBody>
            <a:bodyPr wrap="square" rtlCol="0">
              <a:spAutoFit/>
            </a:bodyPr>
            <a:lstStyle/>
            <a:p>
              <a:r>
                <a:rPr lang="en-US" sz="7200" b="1" dirty="0">
                  <a:solidFill>
                    <a:schemeClr val="bg1"/>
                  </a:solidFill>
                  <a:latin typeface="Arial" panose="020B0604020202020204" pitchFamily="34" charset="0"/>
                  <a:cs typeface="Arial" panose="020B0604020202020204" pitchFamily="34" charset="0"/>
                </a:rPr>
                <a:t>?</a:t>
              </a:r>
            </a:p>
          </p:txBody>
        </p:sp>
        <p:sp>
          <p:nvSpPr>
            <p:cNvPr id="14" name="TextBox 13">
              <a:extLst>
                <a:ext uri="{FF2B5EF4-FFF2-40B4-BE49-F238E27FC236}">
                  <a16:creationId xmlns:a16="http://schemas.microsoft.com/office/drawing/2014/main" id="{34DD4349-7195-4B3A-EC82-C98E7B6B6101}"/>
                </a:ext>
              </a:extLst>
            </p:cNvPr>
            <p:cNvSpPr txBox="1"/>
            <p:nvPr/>
          </p:nvSpPr>
          <p:spPr>
            <a:xfrm>
              <a:off x="7041320" y="3739436"/>
              <a:ext cx="940613" cy="923330"/>
            </a:xfrm>
            <a:prstGeom prst="rect">
              <a:avLst/>
            </a:prstGeom>
            <a:noFill/>
          </p:spPr>
          <p:txBody>
            <a:bodyPr wrap="square" rtlCol="0">
              <a:spAutoFit/>
            </a:bodyPr>
            <a:lstStyle/>
            <a:p>
              <a:r>
                <a:rPr lang="en-US" sz="5400" b="1" dirty="0">
                  <a:solidFill>
                    <a:schemeClr val="bg1"/>
                  </a:solidFill>
                  <a:latin typeface="Arial" panose="020B0604020202020204" pitchFamily="34" charset="0"/>
                  <a:cs typeface="Arial" panose="020B0604020202020204" pitchFamily="34" charset="0"/>
                </a:rPr>
                <a:t>?</a:t>
              </a:r>
            </a:p>
          </p:txBody>
        </p:sp>
        <p:sp>
          <p:nvSpPr>
            <p:cNvPr id="15" name="TextBox 14">
              <a:extLst>
                <a:ext uri="{FF2B5EF4-FFF2-40B4-BE49-F238E27FC236}">
                  <a16:creationId xmlns:a16="http://schemas.microsoft.com/office/drawing/2014/main" id="{91571EB1-D1BC-8CF9-8632-195461339DAB}"/>
                </a:ext>
              </a:extLst>
            </p:cNvPr>
            <p:cNvSpPr txBox="1"/>
            <p:nvPr/>
          </p:nvSpPr>
          <p:spPr>
            <a:xfrm>
              <a:off x="5593501" y="2422915"/>
              <a:ext cx="940613" cy="1446550"/>
            </a:xfrm>
            <a:prstGeom prst="rect">
              <a:avLst/>
            </a:prstGeom>
            <a:noFill/>
          </p:spPr>
          <p:txBody>
            <a:bodyPr wrap="square" rtlCol="0">
              <a:spAutoFit/>
            </a:bodyPr>
            <a:lstStyle/>
            <a:p>
              <a:r>
                <a:rPr lang="en-US" sz="8800" b="1" dirty="0">
                  <a:solidFill>
                    <a:schemeClr val="bg1"/>
                  </a:solidFill>
                  <a:latin typeface="Arial" panose="020B0604020202020204" pitchFamily="34" charset="0"/>
                  <a:cs typeface="Arial" panose="020B0604020202020204" pitchFamily="34" charset="0"/>
                </a:rPr>
                <a:t>?</a:t>
              </a:r>
            </a:p>
          </p:txBody>
        </p:sp>
        <p:sp>
          <p:nvSpPr>
            <p:cNvPr id="16" name="TextBox 15">
              <a:extLst>
                <a:ext uri="{FF2B5EF4-FFF2-40B4-BE49-F238E27FC236}">
                  <a16:creationId xmlns:a16="http://schemas.microsoft.com/office/drawing/2014/main" id="{648FFE86-DDFD-774B-5CDE-9F7DD241B483}"/>
                </a:ext>
              </a:extLst>
            </p:cNvPr>
            <p:cNvSpPr txBox="1"/>
            <p:nvPr/>
          </p:nvSpPr>
          <p:spPr>
            <a:xfrm>
              <a:off x="4387331" y="1706643"/>
              <a:ext cx="940613" cy="1015663"/>
            </a:xfrm>
            <a:prstGeom prst="rect">
              <a:avLst/>
            </a:prstGeom>
            <a:no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1532500B-1567-74C2-35D6-BB64F70B74D6}"/>
                </a:ext>
              </a:extLst>
            </p:cNvPr>
            <p:cNvSpPr txBox="1"/>
            <p:nvPr/>
          </p:nvSpPr>
          <p:spPr>
            <a:xfrm>
              <a:off x="3636114" y="3603616"/>
              <a:ext cx="940613" cy="1569660"/>
            </a:xfrm>
            <a:prstGeom prst="rect">
              <a:avLst/>
            </a:prstGeom>
            <a:noFill/>
          </p:spPr>
          <p:txBody>
            <a:bodyPr wrap="square" rtlCol="0">
              <a:spAutoFit/>
            </a:bodyPr>
            <a:lstStyle/>
            <a:p>
              <a:r>
                <a:rPr lang="en-US" sz="9600" b="1" dirty="0">
                  <a:solidFill>
                    <a:schemeClr val="bg1"/>
                  </a:solidFill>
                  <a:latin typeface="Arial" panose="020B0604020202020204" pitchFamily="34" charset="0"/>
                  <a:cs typeface="Arial" panose="020B0604020202020204" pitchFamily="34" charset="0"/>
                </a:rPr>
                <a:t>?</a:t>
              </a:r>
            </a:p>
          </p:txBody>
        </p:sp>
        <p:sp>
          <p:nvSpPr>
            <p:cNvPr id="18" name="TextBox 17">
              <a:extLst>
                <a:ext uri="{FF2B5EF4-FFF2-40B4-BE49-F238E27FC236}">
                  <a16:creationId xmlns:a16="http://schemas.microsoft.com/office/drawing/2014/main" id="{A54D43D8-422C-18A1-7E8F-121040D65A9C}"/>
                </a:ext>
              </a:extLst>
            </p:cNvPr>
            <p:cNvSpPr txBox="1"/>
            <p:nvPr/>
          </p:nvSpPr>
          <p:spPr>
            <a:xfrm>
              <a:off x="2555062" y="2319389"/>
              <a:ext cx="940613" cy="1200329"/>
            </a:xfrm>
            <a:prstGeom prst="rect">
              <a:avLst/>
            </a:prstGeom>
            <a:noFill/>
          </p:spPr>
          <p:txBody>
            <a:bodyPr wrap="square" rtlCol="0">
              <a:spAutoFit/>
            </a:bodyPr>
            <a:lstStyle/>
            <a:p>
              <a:r>
                <a:rPr lang="en-US" sz="7200" b="1" dirty="0">
                  <a:solidFill>
                    <a:schemeClr val="bg1"/>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363737841"/>
      </p:ext>
    </p:extLst>
  </p:cSld>
  <p:clrMapOvr>
    <a:masterClrMapping/>
  </p:clrMapOvr>
  <p:extLst>
    <p:ext uri="{DCECCB84-F9BA-43D5-87BE-67443E8EF086}">
      <p15:sldGuideLst xmlns:p15="http://schemas.microsoft.com/office/powerpoint/2012/main">
        <p15:guide id="2" pos="528">
          <p15:clr>
            <a:srgbClr val="FBAE40"/>
          </p15:clr>
        </p15:guide>
        <p15:guide id="3" pos="7152">
          <p15:clr>
            <a:srgbClr val="FBAE40"/>
          </p15:clr>
        </p15:guide>
        <p15:guide id="6"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ogs">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B452AEE-D8E7-616B-D12B-F45AC0AAA279}"/>
              </a:ext>
            </a:extLst>
          </p:cNvPr>
          <p:cNvSpPr/>
          <p:nvPr userDrawn="1"/>
        </p:nvSpPr>
        <p:spPr>
          <a:xfrm>
            <a:off x="0" y="0"/>
            <a:ext cx="2510118" cy="6629135"/>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D5C8D6BD-58AA-645A-B29D-1651ED47E2E0}"/>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pic>
        <p:nvPicPr>
          <p:cNvPr id="30" name="Graphic 29">
            <a:extLst>
              <a:ext uri="{FF2B5EF4-FFF2-40B4-BE49-F238E27FC236}">
                <a16:creationId xmlns:a16="http://schemas.microsoft.com/office/drawing/2014/main" id="{7D6228E0-03C8-58B4-67B8-1CCE56FE16C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16426" y="228865"/>
            <a:ext cx="1700631" cy="1180749"/>
          </a:xfrm>
          <a:prstGeom prst="rect">
            <a:avLst/>
          </a:prstGeom>
        </p:spPr>
      </p:pic>
      <p:sp>
        <p:nvSpPr>
          <p:cNvPr id="35" name="Title 1">
            <a:extLst>
              <a:ext uri="{FF2B5EF4-FFF2-40B4-BE49-F238E27FC236}">
                <a16:creationId xmlns:a16="http://schemas.microsoft.com/office/drawing/2014/main" id="{EF6B8796-99CF-1FE3-FA23-B29BD9315504}"/>
              </a:ext>
            </a:extLst>
          </p:cNvPr>
          <p:cNvSpPr>
            <a:spLocks noGrp="1"/>
          </p:cNvSpPr>
          <p:nvPr>
            <p:ph type="title" hasCustomPrompt="1"/>
          </p:nvPr>
        </p:nvSpPr>
        <p:spPr>
          <a:xfrm>
            <a:off x="217159" y="1932239"/>
            <a:ext cx="2139465" cy="1353979"/>
          </a:xfrm>
        </p:spPr>
        <p:txBody>
          <a:bodyPr anchor="b"/>
          <a:lstStyle>
            <a:lvl1pPr>
              <a:defRPr sz="3200">
                <a:solidFill>
                  <a:schemeClr val="bg1"/>
                </a:solidFill>
              </a:defRPr>
            </a:lvl1pPr>
          </a:lstStyle>
          <a:p>
            <a:r>
              <a:rPr lang="en-US" dirty="0"/>
              <a:t>Blogs</a:t>
            </a:r>
          </a:p>
        </p:txBody>
      </p:sp>
      <p:sp>
        <p:nvSpPr>
          <p:cNvPr id="36" name="Text Placeholder 3">
            <a:extLst>
              <a:ext uri="{FF2B5EF4-FFF2-40B4-BE49-F238E27FC236}">
                <a16:creationId xmlns:a16="http://schemas.microsoft.com/office/drawing/2014/main" id="{29A6DD19-D542-552D-8E06-2F0EE7D12F33}"/>
              </a:ext>
            </a:extLst>
          </p:cNvPr>
          <p:cNvSpPr>
            <a:spLocks noGrp="1"/>
          </p:cNvSpPr>
          <p:nvPr>
            <p:ph type="body" sz="half" idx="2"/>
          </p:nvPr>
        </p:nvSpPr>
        <p:spPr>
          <a:xfrm>
            <a:off x="217159" y="3532439"/>
            <a:ext cx="2139465" cy="2469995"/>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4" name="Picture 3">
            <a:extLst>
              <a:ext uri="{FF2B5EF4-FFF2-40B4-BE49-F238E27FC236}">
                <a16:creationId xmlns:a16="http://schemas.microsoft.com/office/drawing/2014/main" id="{47D5A646-13D0-9432-DA92-3E596DF99B7E}"/>
              </a:ext>
            </a:extLst>
          </p:cNvPr>
          <p:cNvPicPr preferRelativeResize="0">
            <a:picLocks/>
          </p:cNvPicPr>
          <p:nvPr userDrawn="1"/>
        </p:nvPicPr>
        <p:blipFill rotWithShape="1">
          <a:blip r:embed="rId4">
            <a:extLst>
              <a:ext uri="{28A0092B-C50C-407E-A947-70E740481C1C}">
                <a14:useLocalDpi xmlns:a14="http://schemas.microsoft.com/office/drawing/2010/main" val="0"/>
              </a:ext>
            </a:extLst>
          </a:blip>
          <a:srcRect t="5641" b="6118"/>
          <a:stretch/>
        </p:blipFill>
        <p:spPr>
          <a:xfrm>
            <a:off x="2849879" y="296596"/>
            <a:ext cx="4448835" cy="2286000"/>
          </a:xfrm>
          <a:prstGeom prst="rect">
            <a:avLst/>
          </a:prstGeom>
          <a:ln>
            <a:noFill/>
          </a:ln>
        </p:spPr>
      </p:pic>
      <p:pic>
        <p:nvPicPr>
          <p:cNvPr id="5" name="Picture 4">
            <a:extLst>
              <a:ext uri="{FF2B5EF4-FFF2-40B4-BE49-F238E27FC236}">
                <a16:creationId xmlns:a16="http://schemas.microsoft.com/office/drawing/2014/main" id="{F2A17BE8-F80C-8CEC-0387-94FFE71F096F}"/>
              </a:ext>
            </a:extLst>
          </p:cNvPr>
          <p:cNvPicPr>
            <a:picLocks/>
          </p:cNvPicPr>
          <p:nvPr userDrawn="1"/>
        </p:nvPicPr>
        <p:blipFill rotWithShape="1">
          <a:blip r:embed="rId5" cstate="print">
            <a:extLst>
              <a:ext uri="{28A0092B-C50C-407E-A947-70E740481C1C}">
                <a14:useLocalDpi xmlns:a14="http://schemas.microsoft.com/office/drawing/2010/main" val="0"/>
              </a:ext>
            </a:extLst>
          </a:blip>
          <a:stretch/>
        </p:blipFill>
        <p:spPr>
          <a:xfrm>
            <a:off x="7419539" y="298663"/>
            <a:ext cx="4448836" cy="2286000"/>
          </a:xfrm>
          <a:prstGeom prst="rect">
            <a:avLst/>
          </a:prstGeom>
          <a:ln>
            <a:noFill/>
          </a:ln>
        </p:spPr>
      </p:pic>
      <p:sp>
        <p:nvSpPr>
          <p:cNvPr id="6" name="Rectangle 5">
            <a:extLst>
              <a:ext uri="{FF2B5EF4-FFF2-40B4-BE49-F238E27FC236}">
                <a16:creationId xmlns:a16="http://schemas.microsoft.com/office/drawing/2014/main" id="{4ACA37F5-EF95-B25A-BFAB-C0EF286ADE76}"/>
              </a:ext>
            </a:extLst>
          </p:cNvPr>
          <p:cNvSpPr/>
          <p:nvPr userDrawn="1"/>
        </p:nvSpPr>
        <p:spPr>
          <a:xfrm>
            <a:off x="2849879" y="2629253"/>
            <a:ext cx="4448835" cy="5935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01C1B36B-1010-C75B-AD53-37A9ED4DC8DC}"/>
              </a:ext>
            </a:extLst>
          </p:cNvPr>
          <p:cNvSpPr/>
          <p:nvPr userDrawn="1"/>
        </p:nvSpPr>
        <p:spPr>
          <a:xfrm>
            <a:off x="7419538" y="2629253"/>
            <a:ext cx="4448835" cy="5935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F31974DD-7CE5-BFF7-DB12-F7FF4D7FC05E}"/>
              </a:ext>
            </a:extLst>
          </p:cNvPr>
          <p:cNvSpPr txBox="1"/>
          <p:nvPr userDrawn="1"/>
        </p:nvSpPr>
        <p:spPr>
          <a:xfrm>
            <a:off x="2849879" y="2629252"/>
            <a:ext cx="4448835" cy="523220"/>
          </a:xfrm>
          <a:prstGeom prst="rect">
            <a:avLst/>
          </a:prstGeom>
          <a:solidFill>
            <a:schemeClr val="tx2"/>
          </a:solidFill>
          <a:ln>
            <a:noFill/>
          </a:ln>
        </p:spPr>
        <p:txBody>
          <a:bodyPr wrap="square" rtlCol="0">
            <a:spAutoFit/>
          </a:bodyPr>
          <a:lstStyle/>
          <a:p>
            <a:pPr algn="ctr"/>
            <a:r>
              <a:rPr lang="en-US" sz="2400" dirty="0">
                <a:solidFill>
                  <a:schemeClr val="bg1"/>
                </a:solidFill>
                <a:latin typeface="Impact" panose="020B0806030902050204" pitchFamily="34" charset="0"/>
              </a:rPr>
              <a:t>the</a:t>
            </a:r>
            <a:r>
              <a:rPr lang="en-US" sz="2800" dirty="0">
                <a:latin typeface="Impact" panose="020B0806030902050204" pitchFamily="34" charset="0"/>
              </a:rPr>
              <a:t> </a:t>
            </a:r>
            <a:r>
              <a:rPr lang="en-US" sz="2800" dirty="0">
                <a:solidFill>
                  <a:srgbClr val="F28411"/>
                </a:solidFill>
                <a:latin typeface="Impact" panose="020B0806030902050204" pitchFamily="34" charset="0"/>
              </a:rPr>
              <a:t>OSHA</a:t>
            </a:r>
            <a:r>
              <a:rPr lang="en-US" sz="2800" dirty="0">
                <a:latin typeface="Impact" panose="020B0806030902050204" pitchFamily="34" charset="0"/>
              </a:rPr>
              <a:t> </a:t>
            </a:r>
            <a:r>
              <a:rPr lang="en-US" sz="2800" dirty="0">
                <a:solidFill>
                  <a:schemeClr val="bg1"/>
                </a:solidFill>
                <a:latin typeface="Impact" panose="020B0806030902050204" pitchFamily="34" charset="0"/>
              </a:rPr>
              <a:t>Defense </a:t>
            </a:r>
            <a:r>
              <a:rPr lang="en-US" sz="2400" dirty="0">
                <a:solidFill>
                  <a:schemeClr val="bg1"/>
                </a:solidFill>
                <a:latin typeface="Impact" panose="020B0806030902050204" pitchFamily="34" charset="0"/>
              </a:rPr>
              <a:t>report</a:t>
            </a:r>
            <a:endParaRPr lang="en-US" sz="2800" dirty="0">
              <a:solidFill>
                <a:schemeClr val="bg1"/>
              </a:solidFill>
              <a:latin typeface="Impact" panose="020B0806030902050204" pitchFamily="34" charset="0"/>
            </a:endParaRPr>
          </a:p>
        </p:txBody>
      </p:sp>
      <p:sp>
        <p:nvSpPr>
          <p:cNvPr id="9" name="TextBox 8">
            <a:extLst>
              <a:ext uri="{FF2B5EF4-FFF2-40B4-BE49-F238E27FC236}">
                <a16:creationId xmlns:a16="http://schemas.microsoft.com/office/drawing/2014/main" id="{E08BC2B7-F66B-7083-89C9-5BB1BAA0B7DE}"/>
              </a:ext>
            </a:extLst>
          </p:cNvPr>
          <p:cNvSpPr txBox="1"/>
          <p:nvPr userDrawn="1"/>
        </p:nvSpPr>
        <p:spPr>
          <a:xfrm>
            <a:off x="7419539" y="2629252"/>
            <a:ext cx="4448835" cy="523220"/>
          </a:xfrm>
          <a:prstGeom prst="rect">
            <a:avLst/>
          </a:prstGeom>
          <a:solidFill>
            <a:schemeClr val="tx2"/>
          </a:solidFill>
          <a:ln>
            <a:noFill/>
          </a:ln>
        </p:spPr>
        <p:txBody>
          <a:bodyPr wrap="square" rtlCol="0">
            <a:spAutoFit/>
          </a:bodyPr>
          <a:lstStyle/>
          <a:p>
            <a:pPr algn="ctr"/>
            <a:r>
              <a:rPr lang="en-US" sz="2400" spc="-100" dirty="0">
                <a:solidFill>
                  <a:schemeClr val="bg1"/>
                </a:solidFill>
                <a:latin typeface="Impact" panose="020B0806030902050204" pitchFamily="34" charset="0"/>
              </a:rPr>
              <a:t>the</a:t>
            </a:r>
            <a:r>
              <a:rPr lang="en-US" sz="2800" spc="-120" dirty="0">
                <a:latin typeface="Impact" panose="020B0806030902050204" pitchFamily="34" charset="0"/>
              </a:rPr>
              <a:t> </a:t>
            </a:r>
            <a:r>
              <a:rPr lang="en-US" sz="2800" spc="-120" dirty="0">
                <a:solidFill>
                  <a:srgbClr val="F28411"/>
                </a:solidFill>
                <a:latin typeface="Impact" panose="020B0806030902050204" pitchFamily="34" charset="0"/>
              </a:rPr>
              <a:t>Employer</a:t>
            </a:r>
            <a:r>
              <a:rPr lang="en-US" sz="2800" spc="-120" dirty="0">
                <a:latin typeface="Impact" panose="020B0806030902050204" pitchFamily="34" charset="0"/>
              </a:rPr>
              <a:t> </a:t>
            </a:r>
            <a:r>
              <a:rPr lang="en-US" sz="2800" spc="-120" dirty="0">
                <a:solidFill>
                  <a:schemeClr val="bg1"/>
                </a:solidFill>
                <a:latin typeface="Impact" panose="020B0806030902050204" pitchFamily="34" charset="0"/>
              </a:rPr>
              <a:t>Defense </a:t>
            </a:r>
            <a:r>
              <a:rPr lang="en-US" sz="2400" spc="-100" dirty="0">
                <a:solidFill>
                  <a:schemeClr val="bg1"/>
                </a:solidFill>
                <a:latin typeface="Impact" panose="020B0806030902050204" pitchFamily="34" charset="0"/>
              </a:rPr>
              <a:t>report</a:t>
            </a:r>
            <a:endParaRPr lang="en-US" sz="2800" spc="-100" dirty="0">
              <a:solidFill>
                <a:schemeClr val="bg1"/>
              </a:solidFill>
              <a:latin typeface="Impact" panose="020B0806030902050204" pitchFamily="34" charset="0"/>
            </a:endParaRPr>
          </a:p>
        </p:txBody>
      </p:sp>
      <p:pic>
        <p:nvPicPr>
          <p:cNvPr id="10" name="Picture 9">
            <a:extLst>
              <a:ext uri="{FF2B5EF4-FFF2-40B4-BE49-F238E27FC236}">
                <a16:creationId xmlns:a16="http://schemas.microsoft.com/office/drawing/2014/main" id="{A7BBAA02-C54F-52FE-A466-63D619CD42F2}"/>
              </a:ext>
            </a:extLst>
          </p:cNvPr>
          <p:cNvPicPr preferRelativeResize="0">
            <a:picLocks/>
          </p:cNvPicPr>
          <p:nvPr userDrawn="1"/>
        </p:nvPicPr>
        <p:blipFill rotWithShape="1">
          <a:blip r:embed="rId6">
            <a:extLst>
              <a:ext uri="{28A0092B-C50C-407E-A947-70E740481C1C}">
                <a14:useLocalDpi xmlns:a14="http://schemas.microsoft.com/office/drawing/2010/main" val="0"/>
              </a:ext>
            </a:extLst>
          </a:blip>
          <a:srcRect l="2078" r="2078"/>
          <a:stretch/>
        </p:blipFill>
        <p:spPr>
          <a:xfrm>
            <a:off x="2849879" y="3380452"/>
            <a:ext cx="4448835" cy="2286000"/>
          </a:xfrm>
          <a:prstGeom prst="rect">
            <a:avLst/>
          </a:prstGeom>
          <a:ln>
            <a:noFill/>
          </a:ln>
        </p:spPr>
      </p:pic>
      <p:sp>
        <p:nvSpPr>
          <p:cNvPr id="11" name="Rectangle 10">
            <a:extLst>
              <a:ext uri="{FF2B5EF4-FFF2-40B4-BE49-F238E27FC236}">
                <a16:creationId xmlns:a16="http://schemas.microsoft.com/office/drawing/2014/main" id="{8F2FF276-5CA3-0A45-CD38-B5A90B354A06}"/>
              </a:ext>
            </a:extLst>
          </p:cNvPr>
          <p:cNvSpPr/>
          <p:nvPr userDrawn="1"/>
        </p:nvSpPr>
        <p:spPr>
          <a:xfrm>
            <a:off x="2849879" y="5713109"/>
            <a:ext cx="4448835" cy="5935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010B114-86BF-859A-206F-9A4A0DBAA64A}"/>
              </a:ext>
            </a:extLst>
          </p:cNvPr>
          <p:cNvSpPr txBox="1"/>
          <p:nvPr userDrawn="1"/>
        </p:nvSpPr>
        <p:spPr>
          <a:xfrm>
            <a:off x="2849879" y="5713108"/>
            <a:ext cx="4448835" cy="523220"/>
          </a:xfrm>
          <a:prstGeom prst="rect">
            <a:avLst/>
          </a:prstGeom>
          <a:solidFill>
            <a:schemeClr val="tx2"/>
          </a:solidFill>
          <a:ln>
            <a:noFill/>
          </a:ln>
        </p:spPr>
        <p:txBody>
          <a:bodyPr wrap="square" rtlCol="0">
            <a:spAutoFit/>
          </a:bodyPr>
          <a:lstStyle/>
          <a:p>
            <a:pPr algn="ctr"/>
            <a:r>
              <a:rPr lang="en-US" sz="2400" spc="-100" dirty="0">
                <a:solidFill>
                  <a:schemeClr val="bg1"/>
                </a:solidFill>
                <a:latin typeface="Impact" panose="020B0806030902050204" pitchFamily="34" charset="0"/>
              </a:rPr>
              <a:t>the</a:t>
            </a:r>
            <a:r>
              <a:rPr lang="en-US" sz="2800" spc="-100" dirty="0">
                <a:solidFill>
                  <a:schemeClr val="bg1"/>
                </a:solidFill>
                <a:latin typeface="Impact" panose="020B0806030902050204" pitchFamily="34" charset="0"/>
              </a:rPr>
              <a:t> </a:t>
            </a:r>
            <a:r>
              <a:rPr lang="en-US" sz="2800" spc="-100" dirty="0">
                <a:solidFill>
                  <a:srgbClr val="F28411"/>
                </a:solidFill>
                <a:latin typeface="Impact" panose="020B0806030902050204" pitchFamily="34" charset="0"/>
              </a:rPr>
              <a:t>Cal/OSHA</a:t>
            </a:r>
            <a:r>
              <a:rPr lang="en-US" sz="2800" spc="-100" dirty="0">
                <a:latin typeface="Impact" panose="020B0806030902050204" pitchFamily="34" charset="0"/>
              </a:rPr>
              <a:t> </a:t>
            </a:r>
            <a:r>
              <a:rPr lang="en-US" sz="2800" spc="-100" dirty="0">
                <a:solidFill>
                  <a:schemeClr val="bg1"/>
                </a:solidFill>
                <a:latin typeface="Impact" panose="020B0806030902050204" pitchFamily="34" charset="0"/>
              </a:rPr>
              <a:t>Defense </a:t>
            </a:r>
            <a:r>
              <a:rPr lang="en-US" sz="2400" spc="-100" dirty="0">
                <a:solidFill>
                  <a:schemeClr val="bg1"/>
                </a:solidFill>
                <a:latin typeface="Impact" panose="020B0806030902050204" pitchFamily="34" charset="0"/>
              </a:rPr>
              <a:t>report</a:t>
            </a:r>
            <a:endParaRPr lang="en-US" sz="2800" spc="-100" dirty="0">
              <a:solidFill>
                <a:schemeClr val="bg1"/>
              </a:solidFill>
              <a:latin typeface="Impact" panose="020B0806030902050204" pitchFamily="34" charset="0"/>
            </a:endParaRPr>
          </a:p>
        </p:txBody>
      </p:sp>
      <p:pic>
        <p:nvPicPr>
          <p:cNvPr id="14" name="Picture 13">
            <a:extLst>
              <a:ext uri="{FF2B5EF4-FFF2-40B4-BE49-F238E27FC236}">
                <a16:creationId xmlns:a16="http://schemas.microsoft.com/office/drawing/2014/main" id="{A5F7E8F8-E8F3-6FB7-24DD-D369D0CB4DDD}"/>
              </a:ext>
            </a:extLst>
          </p:cNvPr>
          <p:cNvPicPr preferRelativeResize="0">
            <a:picLocks/>
          </p:cNvPicPr>
          <p:nvPr userDrawn="1"/>
        </p:nvPicPr>
        <p:blipFill rotWithShape="1">
          <a:blip r:embed="rId7">
            <a:extLst>
              <a:ext uri="{28A0092B-C50C-407E-A947-70E740481C1C}">
                <a14:useLocalDpi xmlns:a14="http://schemas.microsoft.com/office/drawing/2010/main" val="0"/>
              </a:ext>
            </a:extLst>
          </a:blip>
          <a:srcRect/>
          <a:stretch/>
        </p:blipFill>
        <p:spPr>
          <a:xfrm>
            <a:off x="7421879" y="3380452"/>
            <a:ext cx="4448835" cy="2286000"/>
          </a:xfrm>
          <a:prstGeom prst="rect">
            <a:avLst/>
          </a:prstGeom>
          <a:ln>
            <a:noFill/>
          </a:ln>
        </p:spPr>
      </p:pic>
      <p:sp>
        <p:nvSpPr>
          <p:cNvPr id="15" name="Rectangle 14">
            <a:extLst>
              <a:ext uri="{FF2B5EF4-FFF2-40B4-BE49-F238E27FC236}">
                <a16:creationId xmlns:a16="http://schemas.microsoft.com/office/drawing/2014/main" id="{A074D54C-A401-31B0-4EBB-93F114C25BAB}"/>
              </a:ext>
            </a:extLst>
          </p:cNvPr>
          <p:cNvSpPr/>
          <p:nvPr userDrawn="1"/>
        </p:nvSpPr>
        <p:spPr>
          <a:xfrm>
            <a:off x="7421879" y="5713109"/>
            <a:ext cx="4448835" cy="5935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E5E683DF-EEDD-F29C-F225-5688DDB36911}"/>
              </a:ext>
            </a:extLst>
          </p:cNvPr>
          <p:cNvSpPr txBox="1"/>
          <p:nvPr userDrawn="1"/>
        </p:nvSpPr>
        <p:spPr>
          <a:xfrm>
            <a:off x="7421879" y="5713108"/>
            <a:ext cx="4448835" cy="523220"/>
          </a:xfrm>
          <a:prstGeom prst="rect">
            <a:avLst/>
          </a:prstGeom>
          <a:solidFill>
            <a:schemeClr val="tx2"/>
          </a:solidFill>
          <a:ln>
            <a:noFill/>
          </a:ln>
        </p:spPr>
        <p:txBody>
          <a:bodyPr wrap="square" rtlCol="0">
            <a:spAutoFit/>
          </a:bodyPr>
          <a:lstStyle/>
          <a:p>
            <a:pPr algn="ctr"/>
            <a:r>
              <a:rPr lang="en-US" sz="2400" dirty="0">
                <a:solidFill>
                  <a:schemeClr val="bg1"/>
                </a:solidFill>
                <a:latin typeface="Impact" panose="020B0806030902050204" pitchFamily="34" charset="0"/>
              </a:rPr>
              <a:t>the</a:t>
            </a:r>
            <a:r>
              <a:rPr lang="en-US" sz="2800" dirty="0">
                <a:latin typeface="Impact" panose="020B0806030902050204" pitchFamily="34" charset="0"/>
              </a:rPr>
              <a:t> </a:t>
            </a:r>
            <a:r>
              <a:rPr lang="en-US" sz="2800" dirty="0">
                <a:solidFill>
                  <a:srgbClr val="F28411"/>
                </a:solidFill>
                <a:latin typeface="Impact" panose="020B0806030902050204" pitchFamily="34" charset="0"/>
              </a:rPr>
              <a:t>MSHA</a:t>
            </a:r>
            <a:r>
              <a:rPr lang="en-US" sz="2800" dirty="0">
                <a:latin typeface="Impact" panose="020B0806030902050204" pitchFamily="34" charset="0"/>
              </a:rPr>
              <a:t> </a:t>
            </a:r>
            <a:r>
              <a:rPr lang="en-US" sz="2800" dirty="0">
                <a:solidFill>
                  <a:schemeClr val="bg1"/>
                </a:solidFill>
                <a:latin typeface="Impact" panose="020B0806030902050204" pitchFamily="34" charset="0"/>
              </a:rPr>
              <a:t>Defense </a:t>
            </a:r>
            <a:r>
              <a:rPr lang="en-US" sz="2400" dirty="0">
                <a:solidFill>
                  <a:schemeClr val="bg1"/>
                </a:solidFill>
                <a:latin typeface="Impact" panose="020B0806030902050204" pitchFamily="34" charset="0"/>
              </a:rPr>
              <a:t>report</a:t>
            </a:r>
            <a:endParaRPr lang="en-US" sz="2800" dirty="0">
              <a:solidFill>
                <a:schemeClr val="bg1"/>
              </a:solidFill>
              <a:latin typeface="Impact" panose="020B0806030902050204" pitchFamily="34" charset="0"/>
            </a:endParaRPr>
          </a:p>
        </p:txBody>
      </p:sp>
    </p:spTree>
    <p:extLst>
      <p:ext uri="{BB962C8B-B14F-4D97-AF65-F5344CB8AC3E}">
        <p14:creationId xmlns:p14="http://schemas.microsoft.com/office/powerpoint/2010/main" val="3120738268"/>
      </p:ext>
    </p:extLst>
  </p:cSld>
  <p:clrMapOvr>
    <a:masterClrMapping/>
  </p:clrMapOvr>
  <p:extLst>
    <p:ext uri="{DCECCB84-F9BA-43D5-87BE-67443E8EF086}">
      <p15:sldGuideLst xmlns:p15="http://schemas.microsoft.com/office/powerpoint/2012/main">
        <p15:guide id="2" pos="528">
          <p15:clr>
            <a:srgbClr val="FBAE40"/>
          </p15:clr>
        </p15:guide>
        <p15:guide id="3" pos="7152">
          <p15:clr>
            <a:srgbClr val="FBAE40"/>
          </p15:clr>
        </p15:guide>
        <p15:guide id="6"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asterclass OSHA Recordkeeping 1">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B452AEE-D8E7-616B-D12B-F45AC0AAA279}"/>
              </a:ext>
            </a:extLst>
          </p:cNvPr>
          <p:cNvSpPr/>
          <p:nvPr userDrawn="1"/>
        </p:nvSpPr>
        <p:spPr>
          <a:xfrm>
            <a:off x="0" y="0"/>
            <a:ext cx="2510118" cy="6629135"/>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D5C8D6BD-58AA-645A-B29D-1651ED47E2E0}"/>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pic>
        <p:nvPicPr>
          <p:cNvPr id="30" name="Graphic 29">
            <a:extLst>
              <a:ext uri="{FF2B5EF4-FFF2-40B4-BE49-F238E27FC236}">
                <a16:creationId xmlns:a16="http://schemas.microsoft.com/office/drawing/2014/main" id="{7D6228E0-03C8-58B4-67B8-1CCE56FE16C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16426" y="228865"/>
            <a:ext cx="1700631" cy="1180749"/>
          </a:xfrm>
          <a:prstGeom prst="rect">
            <a:avLst/>
          </a:prstGeom>
        </p:spPr>
      </p:pic>
      <p:grpSp>
        <p:nvGrpSpPr>
          <p:cNvPr id="19" name="Group 18">
            <a:extLst>
              <a:ext uri="{FF2B5EF4-FFF2-40B4-BE49-F238E27FC236}">
                <a16:creationId xmlns:a16="http://schemas.microsoft.com/office/drawing/2014/main" id="{A712D0FE-F159-3C76-AED2-2FF258BB38AE}"/>
              </a:ext>
            </a:extLst>
          </p:cNvPr>
          <p:cNvGrpSpPr/>
          <p:nvPr userDrawn="1"/>
        </p:nvGrpSpPr>
        <p:grpSpPr>
          <a:xfrm>
            <a:off x="2946068" y="450099"/>
            <a:ext cx="889456" cy="4845799"/>
            <a:chOff x="475172" y="1924873"/>
            <a:chExt cx="889456" cy="4845799"/>
          </a:xfrm>
          <a:effectLst>
            <a:outerShdw blurRad="101600" dist="38100" dir="5400000" algn="t" rotWithShape="0">
              <a:prstClr val="black">
                <a:alpha val="25461"/>
              </a:prstClr>
            </a:outerShdw>
          </a:effectLst>
        </p:grpSpPr>
        <p:sp>
          <p:nvSpPr>
            <p:cNvPr id="20" name="Oval 19" descr="Checkmark with solid fill">
              <a:extLst>
                <a:ext uri="{FF2B5EF4-FFF2-40B4-BE49-F238E27FC236}">
                  <a16:creationId xmlns:a16="http://schemas.microsoft.com/office/drawing/2014/main" id="{F4D61C8C-0C6D-6D06-FCD8-90D512E62719}"/>
                </a:ext>
              </a:extLst>
            </p:cNvPr>
            <p:cNvSpPr/>
            <p:nvPr/>
          </p:nvSpPr>
          <p:spPr>
            <a:xfrm>
              <a:off x="475172" y="1924873"/>
              <a:ext cx="889456" cy="889456"/>
            </a:xfrm>
            <a:prstGeom prst="ellipse">
              <a:avLst/>
            </a:prstGeom>
            <a:solidFill>
              <a:schemeClr val="tx2"/>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hueOff val="0"/>
                      <a:satOff val="0"/>
                      <a:lumOff val="0"/>
                      <a:alphaOff val="0"/>
                    </a:prstClr>
                  </a:solidFill>
                  <a:effectLst/>
                  <a:uLnTx/>
                  <a:uFillTx/>
                  <a:latin typeface="Calibri" panose="020F0502020204030204"/>
                  <a:ea typeface="+mn-ea"/>
                  <a:cs typeface="+mn-cs"/>
                </a:rPr>
                <a:t>01</a:t>
              </a:r>
            </a:p>
          </p:txBody>
        </p:sp>
        <p:sp>
          <p:nvSpPr>
            <p:cNvPr id="21" name="Oval 20" descr="Checkmark with solid fill">
              <a:extLst>
                <a:ext uri="{FF2B5EF4-FFF2-40B4-BE49-F238E27FC236}">
                  <a16:creationId xmlns:a16="http://schemas.microsoft.com/office/drawing/2014/main" id="{9B22D9DE-DF23-58CD-1643-B68E0D7FC143}"/>
                </a:ext>
              </a:extLst>
            </p:cNvPr>
            <p:cNvSpPr/>
            <p:nvPr/>
          </p:nvSpPr>
          <p:spPr>
            <a:xfrm>
              <a:off x="475172" y="3243654"/>
              <a:ext cx="889456" cy="889456"/>
            </a:xfrm>
            <a:prstGeom prst="ellipse">
              <a:avLst/>
            </a:prstGeom>
            <a:solidFill>
              <a:schemeClr val="accent5"/>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hueOff val="0"/>
                      <a:satOff val="0"/>
                      <a:lumOff val="0"/>
                      <a:alphaOff val="0"/>
                    </a:prstClr>
                  </a:solidFill>
                  <a:effectLst/>
                  <a:uLnTx/>
                  <a:uFillTx/>
                  <a:latin typeface="Calibri" panose="020F0502020204030204"/>
                  <a:ea typeface="+mn-ea"/>
                  <a:cs typeface="+mn-cs"/>
                </a:rPr>
                <a:t>02</a:t>
              </a:r>
            </a:p>
          </p:txBody>
        </p:sp>
        <p:sp>
          <p:nvSpPr>
            <p:cNvPr id="22" name="Oval 21" descr="Checkmark with solid fill">
              <a:extLst>
                <a:ext uri="{FF2B5EF4-FFF2-40B4-BE49-F238E27FC236}">
                  <a16:creationId xmlns:a16="http://schemas.microsoft.com/office/drawing/2014/main" id="{D72D441B-E98C-A3C3-432C-3D60941A5C94}"/>
                </a:ext>
              </a:extLst>
            </p:cNvPr>
            <p:cNvSpPr/>
            <p:nvPr/>
          </p:nvSpPr>
          <p:spPr>
            <a:xfrm>
              <a:off x="475172" y="4562435"/>
              <a:ext cx="889456" cy="889456"/>
            </a:xfrm>
            <a:prstGeom prst="ellipse">
              <a:avLst/>
            </a:prstGeom>
            <a:solidFill>
              <a:srgbClr val="002060"/>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hueOff val="0"/>
                      <a:satOff val="0"/>
                      <a:lumOff val="0"/>
                      <a:alphaOff val="0"/>
                    </a:prstClr>
                  </a:solidFill>
                  <a:effectLst/>
                  <a:uLnTx/>
                  <a:uFillTx/>
                  <a:latin typeface="Calibri" panose="020F0502020204030204"/>
                  <a:ea typeface="+mn-ea"/>
                  <a:cs typeface="+mn-cs"/>
                </a:rPr>
                <a:t>03</a:t>
              </a:r>
            </a:p>
          </p:txBody>
        </p:sp>
        <p:sp>
          <p:nvSpPr>
            <p:cNvPr id="23" name="Oval 22" descr="Checkmark with solid fill">
              <a:extLst>
                <a:ext uri="{FF2B5EF4-FFF2-40B4-BE49-F238E27FC236}">
                  <a16:creationId xmlns:a16="http://schemas.microsoft.com/office/drawing/2014/main" id="{FFDD552A-1F8D-CE0B-54E2-0D6E2811EF0C}"/>
                </a:ext>
              </a:extLst>
            </p:cNvPr>
            <p:cNvSpPr/>
            <p:nvPr/>
          </p:nvSpPr>
          <p:spPr>
            <a:xfrm>
              <a:off x="475172" y="5881216"/>
              <a:ext cx="889456" cy="889456"/>
            </a:xfrm>
            <a:prstGeom prst="ellipse">
              <a:avLst/>
            </a:prstGeom>
            <a:solidFill>
              <a:schemeClr val="accent5"/>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hueOff val="0"/>
                      <a:satOff val="0"/>
                      <a:lumOff val="0"/>
                      <a:alphaOff val="0"/>
                    </a:prstClr>
                  </a:solidFill>
                  <a:effectLst/>
                  <a:uLnTx/>
                  <a:uFillTx/>
                  <a:latin typeface="Calibri" panose="020F0502020204030204"/>
                  <a:ea typeface="+mn-ea"/>
                  <a:cs typeface="+mn-cs"/>
                </a:rPr>
                <a:t>04</a:t>
              </a:r>
            </a:p>
          </p:txBody>
        </p:sp>
      </p:grpSp>
      <p:graphicFrame>
        <p:nvGraphicFramePr>
          <p:cNvPr id="24" name="Table 23">
            <a:extLst>
              <a:ext uri="{FF2B5EF4-FFF2-40B4-BE49-F238E27FC236}">
                <a16:creationId xmlns:a16="http://schemas.microsoft.com/office/drawing/2014/main" id="{3C0277E1-5141-1224-2BB4-752D310D5554}"/>
              </a:ext>
            </a:extLst>
          </p:cNvPr>
          <p:cNvGraphicFramePr>
            <a:graphicFrameLocks noGrp="1"/>
          </p:cNvGraphicFramePr>
          <p:nvPr userDrawn="1">
            <p:extLst>
              <p:ext uri="{D42A27DB-BD31-4B8C-83A1-F6EECF244321}">
                <p14:modId xmlns:p14="http://schemas.microsoft.com/office/powerpoint/2010/main" val="2636670887"/>
              </p:ext>
            </p:extLst>
          </p:nvPr>
        </p:nvGraphicFramePr>
        <p:xfrm>
          <a:off x="3952856" y="290261"/>
          <a:ext cx="7630929" cy="5480223"/>
        </p:xfrm>
        <a:graphic>
          <a:graphicData uri="http://schemas.openxmlformats.org/drawingml/2006/table">
            <a:tbl>
              <a:tblPr firstRow="1" bandRow="1">
                <a:tableStyleId>{5C22544A-7EE6-4342-B048-85BDC9FD1C3A}</a:tableStyleId>
              </a:tblPr>
              <a:tblGrid>
                <a:gridCol w="3896218">
                  <a:extLst>
                    <a:ext uri="{9D8B030D-6E8A-4147-A177-3AD203B41FA5}">
                      <a16:colId xmlns:a16="http://schemas.microsoft.com/office/drawing/2014/main" val="2551149015"/>
                    </a:ext>
                  </a:extLst>
                </a:gridCol>
                <a:gridCol w="3734711">
                  <a:extLst>
                    <a:ext uri="{9D8B030D-6E8A-4147-A177-3AD203B41FA5}">
                      <a16:colId xmlns:a16="http://schemas.microsoft.com/office/drawing/2014/main" val="1642044810"/>
                    </a:ext>
                  </a:extLst>
                </a:gridCol>
              </a:tblGrid>
              <a:tr h="460563">
                <a:tc gridSpan="2">
                  <a:txBody>
                    <a:bodyPr/>
                    <a:lstStyle/>
                    <a:p>
                      <a:r>
                        <a:rPr lang="en-US" sz="2000" b="1" dirty="0">
                          <a:solidFill>
                            <a:schemeClr val="tx2"/>
                          </a:solidFill>
                        </a:rPr>
                        <a:t>OSHA Recordkeeping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800" b="1"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3306563"/>
                  </a:ext>
                </a:extLst>
              </a:tr>
              <a:tr h="1162639">
                <a:tc>
                  <a:txBody>
                    <a:bodyPr/>
                    <a:lstStyle/>
                    <a:p>
                      <a:pPr marL="173038" indent="-173038" fontAlgn="base">
                        <a:spcBef>
                          <a:spcPts val="600"/>
                        </a:spcBef>
                        <a:buFont typeface="Arial" panose="020B0604020202020204" pitchFamily="34" charset="0"/>
                        <a:buChar char="•"/>
                      </a:pPr>
                      <a:r>
                        <a:rPr lang="en-US" sz="1600" b="0" i="0" dirty="0">
                          <a:effectLst/>
                        </a:rPr>
                        <a:t>Scope of OSHA's Recordkeeping Authority</a:t>
                      </a:r>
                    </a:p>
                    <a:p>
                      <a:pPr marL="173038" indent="-173038" fontAlgn="base">
                        <a:buFont typeface="Arial" panose="020B0604020202020204" pitchFamily="34" charset="0"/>
                        <a:buChar char="•"/>
                      </a:pPr>
                      <a:r>
                        <a:rPr lang="en-US" sz="1600" b="0" i="0" dirty="0">
                          <a:effectLst/>
                        </a:rPr>
                        <a:t>OSHA Recordkeeping Forms </a:t>
                      </a:r>
                    </a:p>
                    <a:p>
                      <a:pPr marL="173038" indent="-173038" fontAlgn="base">
                        <a:buFont typeface="Arial" panose="020B0604020202020204" pitchFamily="34" charset="0"/>
                        <a:buChar char="•"/>
                      </a:pPr>
                      <a:r>
                        <a:rPr lang="en-US" sz="1600" b="0" i="0" dirty="0">
                          <a:effectLst/>
                        </a:rPr>
                        <a:t>Steps to Recordkeeping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3038" indent="-173038" fontAlgn="base">
                        <a:buFont typeface="Arial" panose="020B0604020202020204" pitchFamily="34" charset="0"/>
                        <a:buChar char="•"/>
                      </a:pPr>
                      <a:r>
                        <a:rPr lang="en-US" sz="1600" b="0" i="0" dirty="0">
                          <a:effectLst/>
                        </a:rPr>
                        <a:t>Recordkeeping Hypotheticals</a:t>
                      </a:r>
                    </a:p>
                    <a:p>
                      <a:pPr marL="173038" indent="-173038" fontAlgn="base">
                        <a:buFont typeface="Arial" panose="020B0604020202020204" pitchFamily="34" charset="0"/>
                        <a:buChar char="•"/>
                      </a:pPr>
                      <a:r>
                        <a:rPr lang="en-US" sz="1600" b="0" i="0" dirty="0">
                          <a:effectLst/>
                        </a:rPr>
                        <a:t>Summarize, Certify, Post and Maintain</a:t>
                      </a:r>
                    </a:p>
                    <a:p>
                      <a:pPr marL="173038" indent="-173038" fontAlgn="base">
                        <a:buFont typeface="Arial" panose="020B0604020202020204" pitchFamily="34" charset="0"/>
                        <a:buChar char="•"/>
                      </a:pPr>
                      <a:r>
                        <a:rPr lang="en-US" sz="1600" b="0" i="0" dirty="0">
                          <a:effectLst/>
                        </a:rPr>
                        <a:t>5 Common Recordkeeping Mistakes</a:t>
                      </a:r>
                      <a:endParaRPr lang="en-US" sz="1600" b="1"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1693543"/>
                  </a:ext>
                </a:extLst>
              </a:tr>
              <a:tr h="460563">
                <a:tc gridSpan="2">
                  <a:txBody>
                    <a:bodyPr/>
                    <a:lstStyle/>
                    <a:p>
                      <a:r>
                        <a:rPr lang="en-US" sz="2000" b="1" dirty="0">
                          <a:solidFill>
                            <a:schemeClr val="accent5"/>
                          </a:solidFill>
                        </a:rPr>
                        <a:t>Significant Injury and Fatality Reporting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800" b="1" dirty="0">
                        <a:solidFill>
                          <a:schemeClr val="tx2">
                            <a:lumMod val="90000"/>
                            <a:lumOff val="1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2">
                          <a:lumMod val="90000"/>
                          <a:lumOff val="1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0112860"/>
                  </a:ext>
                </a:extLst>
              </a:tr>
              <a:tr h="900108">
                <a:tc>
                  <a:txBody>
                    <a:bodyPr/>
                    <a:lstStyle/>
                    <a:p>
                      <a:pPr marL="173038" indent="-173038" fontAlgn="base">
                        <a:buFont typeface="Arial" panose="020B0604020202020204" pitchFamily="34" charset="0"/>
                        <a:buChar char="•"/>
                      </a:pPr>
                      <a:r>
                        <a:rPr lang="en-US" sz="1600" b="0" i="0" dirty="0">
                          <a:effectLst/>
                        </a:rPr>
                        <a:t>Hospitalization, Amputation, Fatality Reqs </a:t>
                      </a:r>
                    </a:p>
                    <a:p>
                      <a:pPr marL="173038" indent="-173038" fontAlgn="base">
                        <a:buFont typeface="Arial" panose="020B0604020202020204" pitchFamily="34" charset="0"/>
                        <a:buChar char="•"/>
                      </a:pPr>
                      <a:r>
                        <a:rPr lang="en-US" sz="1600" b="0" i="0" dirty="0">
                          <a:effectLst/>
                        </a:rPr>
                        <a:t>Reporting Timing Issues</a:t>
                      </a:r>
                      <a:endParaRPr lang="en-US" sz="1600" b="1"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3038" indent="-173038" fontAlgn="base">
                        <a:buFont typeface="Arial" panose="020B0604020202020204" pitchFamily="34" charset="0"/>
                        <a:buChar char="•"/>
                      </a:pPr>
                      <a:r>
                        <a:rPr lang="en-US" sz="1600" b="0" i="0" dirty="0">
                          <a:effectLst/>
                        </a:rPr>
                        <a:t>Common Reporting Mistakes</a:t>
                      </a:r>
                    </a:p>
                    <a:p>
                      <a:pPr marL="173038" indent="-173038" fontAlgn="base">
                        <a:buFont typeface="Arial" panose="020B0604020202020204" pitchFamily="34" charset="0"/>
                        <a:buChar char="•"/>
                      </a:pPr>
                      <a:r>
                        <a:rPr lang="en-US" sz="1600" b="0" i="0" dirty="0">
                          <a:effectLst/>
                        </a:rPr>
                        <a:t>What Happens After You Report?</a:t>
                      </a:r>
                      <a:endParaRPr lang="en-US" sz="1600" b="1"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4852955"/>
                  </a:ext>
                </a:extLst>
              </a:tr>
              <a:tr h="460563">
                <a:tc gridSpan="2">
                  <a:txBody>
                    <a:bodyPr/>
                    <a:lstStyle/>
                    <a:p>
                      <a:r>
                        <a:rPr lang="en-US" sz="2000" b="1" kern="1200" dirty="0">
                          <a:solidFill>
                            <a:schemeClr val="tx2"/>
                          </a:solidFill>
                          <a:latin typeface="+mn-lt"/>
                          <a:ea typeface="+mn-ea"/>
                          <a:cs typeface="+mn-cs"/>
                        </a:rPr>
                        <a:t>E-Recordkeeping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2000" b="1" dirty="0">
                        <a:solidFill>
                          <a:schemeClr val="accent3"/>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1293038"/>
                  </a:ext>
                </a:extLst>
              </a:tr>
              <a:tr h="900108">
                <a:tc>
                  <a:txBody>
                    <a:bodyPr/>
                    <a:lstStyle/>
                    <a:p>
                      <a:pPr marL="173038" indent="-173038" fontAlgn="base">
                        <a:buFont typeface="Arial" panose="020B0604020202020204" pitchFamily="34" charset="0"/>
                        <a:buChar char="•"/>
                      </a:pPr>
                      <a:r>
                        <a:rPr lang="en-US" sz="1600" b="0" i="0" dirty="0">
                          <a:effectLst/>
                        </a:rPr>
                        <a:t>Recordkeeping Data Submission Reqs</a:t>
                      </a:r>
                    </a:p>
                    <a:p>
                      <a:pPr marL="173038" indent="-173038" fontAlgn="base">
                        <a:buFont typeface="Arial" panose="020B0604020202020204" pitchFamily="34" charset="0"/>
                        <a:buChar char="•"/>
                      </a:pPr>
                      <a:r>
                        <a:rPr lang="en-US" sz="1600" b="0" i="0" dirty="0">
                          <a:effectLst/>
                        </a:rPr>
                        <a:t>How to Use OSHA’s Injury Tracking App</a:t>
                      </a:r>
                      <a:endParaRPr lang="en-US" sz="1600" b="1"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3038" indent="-173038" fontAlgn="base">
                        <a:buFont typeface="Arial" panose="020B0604020202020204" pitchFamily="34" charset="0"/>
                        <a:buChar char="•"/>
                      </a:pPr>
                      <a:r>
                        <a:rPr lang="en-US" sz="1600" b="0" i="0" kern="1200" dirty="0">
                          <a:solidFill>
                            <a:schemeClr val="dk1"/>
                          </a:solidFill>
                          <a:effectLst/>
                          <a:latin typeface="+mn-lt"/>
                          <a:ea typeface="+mn-ea"/>
                          <a:cs typeface="+mn-cs"/>
                        </a:rPr>
                        <a:t>E-Recordkeeping Enforcement and </a:t>
                      </a:r>
                      <a:br>
                        <a:rPr lang="en-US" sz="1600" b="0" i="0" kern="1200" dirty="0">
                          <a:solidFill>
                            <a:schemeClr val="dk1"/>
                          </a:solidFill>
                          <a:effectLst/>
                          <a:latin typeface="+mn-lt"/>
                          <a:ea typeface="+mn-ea"/>
                          <a:cs typeface="+mn-cs"/>
                        </a:rPr>
                      </a:br>
                      <a:r>
                        <a:rPr lang="en-US" sz="1600" b="0" i="0" kern="1200" dirty="0">
                          <a:solidFill>
                            <a:schemeClr val="dk1"/>
                          </a:solidFill>
                          <a:effectLst/>
                          <a:latin typeface="+mn-lt"/>
                          <a:ea typeface="+mn-ea"/>
                          <a:cs typeface="+mn-cs"/>
                        </a:rPr>
                        <a:t>Site-Specific Targeting Inspection</a:t>
                      </a:r>
                      <a:endParaRPr lang="en-US" sz="1600" b="1"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8519628"/>
                  </a:ext>
                </a:extLst>
              </a:tr>
              <a:tr h="460563">
                <a:tc gridSpan="2">
                  <a:txBody>
                    <a:bodyPr/>
                    <a:lstStyle/>
                    <a:p>
                      <a:r>
                        <a:rPr lang="en-US" sz="2000" b="1" kern="1200" dirty="0">
                          <a:solidFill>
                            <a:schemeClr val="accent5"/>
                          </a:solidFill>
                          <a:latin typeface="+mn-lt"/>
                          <a:ea typeface="+mn-ea"/>
                          <a:cs typeface="+mn-cs"/>
                        </a:rPr>
                        <a:t>COVID-19 Recordkeeping and Reporting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800" b="1" dirty="0">
                        <a:solidFill>
                          <a:schemeClr val="accent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8192060"/>
                  </a:ext>
                </a:extLst>
              </a:tr>
              <a:tr h="675116">
                <a:tc>
                  <a:txBody>
                    <a:bodyPr/>
                    <a:lstStyle/>
                    <a:p>
                      <a:pPr marL="173038" indent="-173038" fontAlgn="base">
                        <a:buFont typeface="Arial" panose="020B0604020202020204" pitchFamily="34" charset="0"/>
                        <a:buChar char="•"/>
                      </a:pPr>
                      <a:r>
                        <a:rPr lang="en-US" sz="1600" b="0" i="0" dirty="0">
                          <a:effectLst/>
                        </a:rPr>
                        <a:t>COVID-19 Recordkeeping and</a:t>
                      </a:r>
                      <a:br>
                        <a:rPr lang="en-US" sz="1600" b="0" i="0" dirty="0">
                          <a:effectLst/>
                        </a:rPr>
                      </a:br>
                      <a:r>
                        <a:rPr lang="en-US" sz="1600" b="0" i="0" dirty="0">
                          <a:effectLst/>
                        </a:rPr>
                        <a:t>Reporting Requirements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3038" indent="-173038" fontAlgn="base">
                        <a:buFont typeface="Arial" panose="020B0604020202020204" pitchFamily="34" charset="0"/>
                        <a:buChar char="•"/>
                      </a:pPr>
                      <a:r>
                        <a:rPr lang="en-US" sz="1600" b="0" i="0" dirty="0">
                          <a:effectLst/>
                        </a:rPr>
                        <a:t>Determining Work-Relatedness</a:t>
                      </a:r>
                      <a:br>
                        <a:rPr lang="en-US" sz="1600" b="0" i="0" dirty="0">
                          <a:effectLst/>
                        </a:rPr>
                      </a:br>
                      <a:r>
                        <a:rPr lang="en-US" sz="1600" b="0" i="0" dirty="0">
                          <a:effectLst/>
                        </a:rPr>
                        <a:t>of COVID-19 cases</a:t>
                      </a:r>
                      <a:endParaRPr lang="en-US" sz="1400" b="1"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3039448"/>
                  </a:ext>
                </a:extLst>
              </a:tr>
            </a:tbl>
          </a:graphicData>
        </a:graphic>
      </p:graphicFrame>
      <p:pic>
        <p:nvPicPr>
          <p:cNvPr id="25" name="Picture 24">
            <a:extLst>
              <a:ext uri="{FF2B5EF4-FFF2-40B4-BE49-F238E27FC236}">
                <a16:creationId xmlns:a16="http://schemas.microsoft.com/office/drawing/2014/main" id="{F317179A-43AF-22A6-719A-4699AF726E5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756415" y="4486344"/>
            <a:ext cx="1037525" cy="1037525"/>
          </a:xfrm>
          <a:prstGeom prst="rect">
            <a:avLst/>
          </a:prstGeom>
        </p:spPr>
      </p:pic>
      <p:sp>
        <p:nvSpPr>
          <p:cNvPr id="26" name="Text Placeholder 6">
            <a:extLst>
              <a:ext uri="{FF2B5EF4-FFF2-40B4-BE49-F238E27FC236}">
                <a16:creationId xmlns:a16="http://schemas.microsoft.com/office/drawing/2014/main" id="{9ED71694-4FB5-49AB-6706-C9D46A7A4AE5}"/>
              </a:ext>
            </a:extLst>
          </p:cNvPr>
          <p:cNvSpPr txBox="1">
            <a:spLocks/>
          </p:cNvSpPr>
          <p:nvPr userDrawn="1"/>
        </p:nvSpPr>
        <p:spPr>
          <a:xfrm>
            <a:off x="201917" y="5704270"/>
            <a:ext cx="2139465" cy="674104"/>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 typeface="Arial" pitchFamily="34" charset="0"/>
              <a:buNone/>
              <a:tabLst/>
              <a:defRPr/>
            </a:pPr>
            <a:r>
              <a:rPr kumimoji="0" lang="en-US" sz="2000" b="1" i="0" u="none" strike="noStrike" kern="1200" cap="none" spc="0" normalizeH="0" baseline="0" noProof="0" dirty="0">
                <a:ln>
                  <a:noFill/>
                </a:ln>
                <a:solidFill>
                  <a:srgbClr val="D8EAFD"/>
                </a:solidFill>
                <a:effectLst/>
                <a:uLnTx/>
                <a:uFillTx/>
                <a:latin typeface="Calibri"/>
                <a:ea typeface="+mn-ea"/>
                <a:cs typeface="+mn-cs"/>
              </a:rPr>
              <a:t>Scan the QR code to learn more!</a:t>
            </a:r>
            <a:endParaRPr kumimoji="0" lang="en-US" sz="1800" b="1" i="0" u="none" strike="noStrike" kern="1200" cap="none" spc="0" normalizeH="0" baseline="0" noProof="0" dirty="0">
              <a:ln>
                <a:noFill/>
              </a:ln>
              <a:solidFill>
                <a:srgbClr val="D8EAFD"/>
              </a:solidFill>
              <a:effectLst/>
              <a:uLnTx/>
              <a:uFillTx/>
              <a:latin typeface="Calibri"/>
              <a:ea typeface="+mn-ea"/>
              <a:cs typeface="+mn-cs"/>
            </a:endParaRPr>
          </a:p>
        </p:txBody>
      </p:sp>
      <p:cxnSp>
        <p:nvCxnSpPr>
          <p:cNvPr id="27" name="Straight Connector 26">
            <a:extLst>
              <a:ext uri="{FF2B5EF4-FFF2-40B4-BE49-F238E27FC236}">
                <a16:creationId xmlns:a16="http://schemas.microsoft.com/office/drawing/2014/main" id="{872BC8FC-7104-14FA-C574-63F555A24F6D}"/>
              </a:ext>
            </a:extLst>
          </p:cNvPr>
          <p:cNvCxnSpPr/>
          <p:nvPr userDrawn="1"/>
        </p:nvCxnSpPr>
        <p:spPr>
          <a:xfrm>
            <a:off x="217159" y="2530406"/>
            <a:ext cx="2139465"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D56C5AE-7E5E-D23C-4AA2-D6D5ED0A6144}"/>
              </a:ext>
            </a:extLst>
          </p:cNvPr>
          <p:cNvSpPr txBox="1"/>
          <p:nvPr userDrawn="1"/>
        </p:nvSpPr>
        <p:spPr>
          <a:xfrm>
            <a:off x="168965" y="1974973"/>
            <a:ext cx="2227415" cy="584775"/>
          </a:xfrm>
          <a:prstGeom prst="rect">
            <a:avLst/>
          </a:prstGeom>
          <a:noFill/>
        </p:spPr>
        <p:txBody>
          <a:bodyPr wrap="square" rtlCol="0">
            <a:spAutoFit/>
          </a:bodyPr>
          <a:lstStyle/>
          <a:p>
            <a:r>
              <a:rPr lang="en-US" sz="3200" b="1" dirty="0">
                <a:solidFill>
                  <a:schemeClr val="accent5"/>
                </a:solidFill>
              </a:rPr>
              <a:t>Masterclass</a:t>
            </a:r>
          </a:p>
        </p:txBody>
      </p:sp>
      <p:sp>
        <p:nvSpPr>
          <p:cNvPr id="34" name="TextBox 33">
            <a:extLst>
              <a:ext uri="{FF2B5EF4-FFF2-40B4-BE49-F238E27FC236}">
                <a16:creationId xmlns:a16="http://schemas.microsoft.com/office/drawing/2014/main" id="{B97E8C00-F68E-D979-D4DE-636CC12F40D6}"/>
              </a:ext>
            </a:extLst>
          </p:cNvPr>
          <p:cNvSpPr txBox="1"/>
          <p:nvPr userDrawn="1"/>
        </p:nvSpPr>
        <p:spPr>
          <a:xfrm>
            <a:off x="201917" y="2630820"/>
            <a:ext cx="2292959" cy="1200329"/>
          </a:xfrm>
          <a:prstGeom prst="rect">
            <a:avLst/>
          </a:prstGeom>
          <a:noFill/>
        </p:spPr>
        <p:txBody>
          <a:bodyPr wrap="square">
            <a:spAutoFit/>
          </a:bodyPr>
          <a:lstStyle/>
          <a:p>
            <a:r>
              <a:rPr lang="en-US" sz="2400" b="1" dirty="0">
                <a:solidFill>
                  <a:schemeClr val="bg2"/>
                </a:solidFill>
              </a:rPr>
              <a:t>OSHA Recordkeeping and Reporting</a:t>
            </a:r>
          </a:p>
        </p:txBody>
      </p:sp>
    </p:spTree>
    <p:extLst>
      <p:ext uri="{BB962C8B-B14F-4D97-AF65-F5344CB8AC3E}">
        <p14:creationId xmlns:p14="http://schemas.microsoft.com/office/powerpoint/2010/main" val="1050090525"/>
      </p:ext>
    </p:extLst>
  </p:cSld>
  <p:clrMapOvr>
    <a:masterClrMapping/>
  </p:clrMapOvr>
  <p:extLst>
    <p:ext uri="{DCECCB84-F9BA-43D5-87BE-67443E8EF086}">
      <p15:sldGuideLst xmlns:p15="http://schemas.microsoft.com/office/powerpoint/2012/main">
        <p15:guide id="2" pos="528">
          <p15:clr>
            <a:srgbClr val="FBAE40"/>
          </p15:clr>
        </p15:guide>
        <p15:guide id="3" pos="7152">
          <p15:clr>
            <a:srgbClr val="FBAE40"/>
          </p15:clr>
        </p15:guide>
        <p15:guide id="6"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mployment 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DB8D39-1F1E-1124-F534-4B6DC36E41D5}"/>
              </a:ext>
            </a:extLst>
          </p:cNvPr>
          <p:cNvSpPr txBox="1"/>
          <p:nvPr userDrawn="1"/>
        </p:nvSpPr>
        <p:spPr>
          <a:xfrm>
            <a:off x="323158" y="435945"/>
            <a:ext cx="9452541" cy="1015663"/>
          </a:xfrm>
          <a:prstGeom prst="rect">
            <a:avLst/>
          </a:prstGeom>
          <a:noFill/>
        </p:spPr>
        <p:txBody>
          <a:bodyPr wrap="square" rtlCol="0">
            <a:spAutoFit/>
          </a:bodyPr>
          <a:lstStyle/>
          <a:p>
            <a:r>
              <a:rPr lang="en-US" sz="4000" dirty="0">
                <a:solidFill>
                  <a:schemeClr val="tx2"/>
                </a:solidFill>
                <a:latin typeface="Impact" panose="020B0806030902050204" pitchFamily="34" charset="0"/>
              </a:rPr>
              <a:t>2024</a:t>
            </a:r>
            <a:r>
              <a:rPr lang="en-US" sz="4400" dirty="0">
                <a:solidFill>
                  <a:schemeClr val="tx2"/>
                </a:solidFill>
                <a:latin typeface="Impact" panose="020B0806030902050204" pitchFamily="34" charset="0"/>
              </a:rPr>
              <a:t> </a:t>
            </a:r>
            <a:r>
              <a:rPr lang="en-US" sz="6000" dirty="0">
                <a:solidFill>
                  <a:schemeClr val="tx2"/>
                </a:solidFill>
                <a:latin typeface="Impact" panose="020B0806030902050204" pitchFamily="34" charset="0"/>
              </a:rPr>
              <a:t>Employment </a:t>
            </a:r>
            <a:r>
              <a:rPr lang="en-US" sz="6000" dirty="0">
                <a:solidFill>
                  <a:schemeClr val="accent5"/>
                </a:solidFill>
                <a:latin typeface="Impact" panose="020B0806030902050204" pitchFamily="34" charset="0"/>
              </a:rPr>
              <a:t>Webinar</a:t>
            </a:r>
            <a:r>
              <a:rPr lang="en-US" sz="6000" dirty="0">
                <a:solidFill>
                  <a:schemeClr val="tx2"/>
                </a:solidFill>
                <a:latin typeface="Impact" panose="020B0806030902050204" pitchFamily="34" charset="0"/>
              </a:rPr>
              <a:t> </a:t>
            </a:r>
            <a:r>
              <a:rPr lang="en-US" sz="4000" dirty="0">
                <a:solidFill>
                  <a:schemeClr val="tx2"/>
                </a:solidFill>
                <a:latin typeface="Impact" panose="020B0806030902050204" pitchFamily="34" charset="0"/>
              </a:rPr>
              <a:t>series</a:t>
            </a:r>
            <a:endParaRPr lang="en-US" sz="4400" dirty="0">
              <a:solidFill>
                <a:schemeClr val="tx2"/>
              </a:solidFill>
              <a:latin typeface="Impact" panose="020B0806030902050204" pitchFamily="34" charset="0"/>
            </a:endParaRPr>
          </a:p>
        </p:txBody>
      </p:sp>
      <p:sp>
        <p:nvSpPr>
          <p:cNvPr id="4" name="Rectangle 3">
            <a:extLst>
              <a:ext uri="{FF2B5EF4-FFF2-40B4-BE49-F238E27FC236}">
                <a16:creationId xmlns:a16="http://schemas.microsoft.com/office/drawing/2014/main" id="{1EB91854-F9E2-F320-0713-C1B92BB67BA1}"/>
              </a:ext>
            </a:extLst>
          </p:cNvPr>
          <p:cNvSpPr/>
          <p:nvPr userDrawn="1"/>
        </p:nvSpPr>
        <p:spPr>
          <a:xfrm>
            <a:off x="0" y="1833810"/>
            <a:ext cx="12192000" cy="311332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Blue text on a black background&#10;&#10;Description automatically generated">
            <a:extLst>
              <a:ext uri="{FF2B5EF4-FFF2-40B4-BE49-F238E27FC236}">
                <a16:creationId xmlns:a16="http://schemas.microsoft.com/office/drawing/2014/main" id="{DBE60D3F-06AE-8776-B618-3638BD2080F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5890" y="351963"/>
            <a:ext cx="1739925" cy="1208469"/>
          </a:xfrm>
          <a:prstGeom prst="rect">
            <a:avLst/>
          </a:prstGeom>
        </p:spPr>
      </p:pic>
      <p:pic>
        <p:nvPicPr>
          <p:cNvPr id="9" name="Picture 8">
            <a:extLst>
              <a:ext uri="{FF2B5EF4-FFF2-40B4-BE49-F238E27FC236}">
                <a16:creationId xmlns:a16="http://schemas.microsoft.com/office/drawing/2014/main" id="{C5F703FA-4607-21FF-876C-502BC30DBEC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027" r="15027"/>
          <a:stretch/>
        </p:blipFill>
        <p:spPr>
          <a:xfrm>
            <a:off x="-1" y="1833199"/>
            <a:ext cx="4095093" cy="3104026"/>
          </a:xfrm>
          <a:prstGeom prst="rect">
            <a:avLst/>
          </a:prstGeom>
        </p:spPr>
      </p:pic>
      <p:cxnSp>
        <p:nvCxnSpPr>
          <p:cNvPr id="10" name="Straight Connector 9">
            <a:extLst>
              <a:ext uri="{FF2B5EF4-FFF2-40B4-BE49-F238E27FC236}">
                <a16:creationId xmlns:a16="http://schemas.microsoft.com/office/drawing/2014/main" id="{0CC4FD13-BDCF-441F-344B-2B05E84FBE03}"/>
              </a:ext>
            </a:extLst>
          </p:cNvPr>
          <p:cNvCxnSpPr>
            <a:cxnSpLocks/>
          </p:cNvCxnSpPr>
          <p:nvPr userDrawn="1"/>
        </p:nvCxnSpPr>
        <p:spPr>
          <a:xfrm>
            <a:off x="4466492" y="3895411"/>
            <a:ext cx="690489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01F6D8D-4BF4-8AB4-4A11-0C32EE6FE0A9}"/>
              </a:ext>
            </a:extLst>
          </p:cNvPr>
          <p:cNvSpPr>
            <a:spLocks noGrp="1"/>
          </p:cNvSpPr>
          <p:nvPr>
            <p:ph type="title"/>
          </p:nvPr>
        </p:nvSpPr>
        <p:spPr>
          <a:xfrm>
            <a:off x="4383631" y="2085069"/>
            <a:ext cx="6987754" cy="1676972"/>
          </a:xfrm>
        </p:spPr>
        <p:txBody>
          <a:bodyPr anchor="b">
            <a:normAutofit/>
          </a:bodyPr>
          <a:lstStyle>
            <a:lvl1pPr>
              <a:defRPr sz="4800" b="0">
                <a:solidFill>
                  <a:schemeClr val="bg1"/>
                </a:solidFill>
              </a:defRPr>
            </a:lvl1pPr>
          </a:lstStyle>
          <a:p>
            <a:r>
              <a:rPr lang="en-US" dirty="0"/>
              <a:t>Click to edit Master title style</a:t>
            </a:r>
          </a:p>
        </p:txBody>
      </p:sp>
      <p:sp>
        <p:nvSpPr>
          <p:cNvPr id="12" name="TextBox 11">
            <a:extLst>
              <a:ext uri="{FF2B5EF4-FFF2-40B4-BE49-F238E27FC236}">
                <a16:creationId xmlns:a16="http://schemas.microsoft.com/office/drawing/2014/main" id="{5DD847D2-A6FD-9691-476A-6DAB0B5EDE01}"/>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sp>
        <p:nvSpPr>
          <p:cNvPr id="6" name="Text Placeholder 8">
            <a:extLst>
              <a:ext uri="{FF2B5EF4-FFF2-40B4-BE49-F238E27FC236}">
                <a16:creationId xmlns:a16="http://schemas.microsoft.com/office/drawing/2014/main" id="{35BAFBBB-6064-2522-7458-217A690A0DF0}"/>
              </a:ext>
            </a:extLst>
          </p:cNvPr>
          <p:cNvSpPr>
            <a:spLocks noGrp="1"/>
          </p:cNvSpPr>
          <p:nvPr>
            <p:ph type="body" sz="quarter" idx="11" hasCustomPrompt="1"/>
          </p:nvPr>
        </p:nvSpPr>
        <p:spPr>
          <a:xfrm>
            <a:off x="4383631" y="4207642"/>
            <a:ext cx="3209925" cy="872864"/>
          </a:xfrm>
        </p:spPr>
        <p:txBody>
          <a:bodyPr/>
          <a:lstStyle>
            <a:lvl1pPr marL="0" indent="0">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23919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Masterclass OSHA Recordkeeping 1">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B452AEE-D8E7-616B-D12B-F45AC0AAA279}"/>
              </a:ext>
            </a:extLst>
          </p:cNvPr>
          <p:cNvSpPr/>
          <p:nvPr userDrawn="1"/>
        </p:nvSpPr>
        <p:spPr>
          <a:xfrm>
            <a:off x="0" y="0"/>
            <a:ext cx="2510118" cy="6629135"/>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D5C8D6BD-58AA-645A-B29D-1651ED47E2E0}"/>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pic>
        <p:nvPicPr>
          <p:cNvPr id="30" name="Graphic 29">
            <a:extLst>
              <a:ext uri="{FF2B5EF4-FFF2-40B4-BE49-F238E27FC236}">
                <a16:creationId xmlns:a16="http://schemas.microsoft.com/office/drawing/2014/main" id="{7D6228E0-03C8-58B4-67B8-1CCE56FE16C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16426" y="228865"/>
            <a:ext cx="1700631" cy="1180749"/>
          </a:xfrm>
          <a:prstGeom prst="rect">
            <a:avLst/>
          </a:prstGeom>
        </p:spPr>
      </p:pic>
      <p:pic>
        <p:nvPicPr>
          <p:cNvPr id="25" name="Picture 24">
            <a:extLst>
              <a:ext uri="{FF2B5EF4-FFF2-40B4-BE49-F238E27FC236}">
                <a16:creationId xmlns:a16="http://schemas.microsoft.com/office/drawing/2014/main" id="{F317179A-43AF-22A6-719A-4699AF726E5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756415" y="4486344"/>
            <a:ext cx="1037525" cy="1037525"/>
          </a:xfrm>
          <a:prstGeom prst="rect">
            <a:avLst/>
          </a:prstGeom>
        </p:spPr>
      </p:pic>
      <p:sp>
        <p:nvSpPr>
          <p:cNvPr id="26" name="Text Placeholder 6">
            <a:extLst>
              <a:ext uri="{FF2B5EF4-FFF2-40B4-BE49-F238E27FC236}">
                <a16:creationId xmlns:a16="http://schemas.microsoft.com/office/drawing/2014/main" id="{9ED71694-4FB5-49AB-6706-C9D46A7A4AE5}"/>
              </a:ext>
            </a:extLst>
          </p:cNvPr>
          <p:cNvSpPr txBox="1">
            <a:spLocks/>
          </p:cNvSpPr>
          <p:nvPr userDrawn="1"/>
        </p:nvSpPr>
        <p:spPr>
          <a:xfrm>
            <a:off x="201917" y="5704270"/>
            <a:ext cx="2139465" cy="674104"/>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 typeface="Arial" pitchFamily="34" charset="0"/>
              <a:buNone/>
              <a:tabLst/>
              <a:defRPr/>
            </a:pPr>
            <a:r>
              <a:rPr kumimoji="0" lang="en-US" sz="2000" b="1" i="0" u="none" strike="noStrike" kern="1200" cap="none" spc="0" normalizeH="0" baseline="0" noProof="0" dirty="0">
                <a:ln>
                  <a:noFill/>
                </a:ln>
                <a:solidFill>
                  <a:srgbClr val="D8EAFD"/>
                </a:solidFill>
                <a:effectLst/>
                <a:uLnTx/>
                <a:uFillTx/>
                <a:latin typeface="Calibri"/>
                <a:ea typeface="+mn-ea"/>
                <a:cs typeface="+mn-cs"/>
              </a:rPr>
              <a:t>Scan the QR code to learn more!</a:t>
            </a:r>
            <a:endParaRPr kumimoji="0" lang="en-US" sz="1800" b="1" i="0" u="none" strike="noStrike" kern="1200" cap="none" spc="0" normalizeH="0" baseline="0" noProof="0" dirty="0">
              <a:ln>
                <a:noFill/>
              </a:ln>
              <a:solidFill>
                <a:srgbClr val="D8EAFD"/>
              </a:solidFill>
              <a:effectLst/>
              <a:uLnTx/>
              <a:uFillTx/>
              <a:latin typeface="Calibri"/>
              <a:ea typeface="+mn-ea"/>
              <a:cs typeface="+mn-cs"/>
            </a:endParaRPr>
          </a:p>
        </p:txBody>
      </p:sp>
      <p:cxnSp>
        <p:nvCxnSpPr>
          <p:cNvPr id="27" name="Straight Connector 26">
            <a:extLst>
              <a:ext uri="{FF2B5EF4-FFF2-40B4-BE49-F238E27FC236}">
                <a16:creationId xmlns:a16="http://schemas.microsoft.com/office/drawing/2014/main" id="{872BC8FC-7104-14FA-C574-63F555A24F6D}"/>
              </a:ext>
            </a:extLst>
          </p:cNvPr>
          <p:cNvCxnSpPr/>
          <p:nvPr userDrawn="1"/>
        </p:nvCxnSpPr>
        <p:spPr>
          <a:xfrm>
            <a:off x="217159" y="2530406"/>
            <a:ext cx="2139465"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D56C5AE-7E5E-D23C-4AA2-D6D5ED0A6144}"/>
              </a:ext>
            </a:extLst>
          </p:cNvPr>
          <p:cNvSpPr txBox="1"/>
          <p:nvPr userDrawn="1"/>
        </p:nvSpPr>
        <p:spPr>
          <a:xfrm>
            <a:off x="168965" y="1974973"/>
            <a:ext cx="2227415" cy="584775"/>
          </a:xfrm>
          <a:prstGeom prst="rect">
            <a:avLst/>
          </a:prstGeom>
          <a:noFill/>
        </p:spPr>
        <p:txBody>
          <a:bodyPr wrap="square" rtlCol="0">
            <a:spAutoFit/>
          </a:bodyPr>
          <a:lstStyle/>
          <a:p>
            <a:r>
              <a:rPr lang="en-US" sz="3200" b="1" dirty="0">
                <a:solidFill>
                  <a:schemeClr val="accent5"/>
                </a:solidFill>
              </a:rPr>
              <a:t>Masterclass</a:t>
            </a:r>
          </a:p>
        </p:txBody>
      </p:sp>
      <p:sp>
        <p:nvSpPr>
          <p:cNvPr id="34" name="TextBox 33">
            <a:extLst>
              <a:ext uri="{FF2B5EF4-FFF2-40B4-BE49-F238E27FC236}">
                <a16:creationId xmlns:a16="http://schemas.microsoft.com/office/drawing/2014/main" id="{B97E8C00-F68E-D979-D4DE-636CC12F40D6}"/>
              </a:ext>
            </a:extLst>
          </p:cNvPr>
          <p:cNvSpPr txBox="1"/>
          <p:nvPr userDrawn="1"/>
        </p:nvSpPr>
        <p:spPr>
          <a:xfrm>
            <a:off x="201917" y="2630820"/>
            <a:ext cx="2292959" cy="830997"/>
          </a:xfrm>
          <a:prstGeom prst="rect">
            <a:avLst/>
          </a:prstGeom>
          <a:noFill/>
        </p:spPr>
        <p:txBody>
          <a:bodyPr wrap="square">
            <a:spAutoFit/>
          </a:bodyPr>
          <a:lstStyle/>
          <a:p>
            <a:r>
              <a:rPr lang="en-US" sz="2400" b="1" dirty="0">
                <a:solidFill>
                  <a:schemeClr val="bg2"/>
                </a:solidFill>
              </a:rPr>
              <a:t>OSHA Inspections</a:t>
            </a:r>
          </a:p>
        </p:txBody>
      </p:sp>
      <p:graphicFrame>
        <p:nvGraphicFramePr>
          <p:cNvPr id="2" name="Content Placeholder 3">
            <a:extLst>
              <a:ext uri="{FF2B5EF4-FFF2-40B4-BE49-F238E27FC236}">
                <a16:creationId xmlns:a16="http://schemas.microsoft.com/office/drawing/2014/main" id="{3A089FB1-5416-FC0E-9C66-317E11697282}"/>
              </a:ext>
            </a:extLst>
          </p:cNvPr>
          <p:cNvGraphicFramePr>
            <a:graphicFrameLocks/>
          </p:cNvGraphicFramePr>
          <p:nvPr userDrawn="1">
            <p:extLst>
              <p:ext uri="{D42A27DB-BD31-4B8C-83A1-F6EECF244321}">
                <p14:modId xmlns:p14="http://schemas.microsoft.com/office/powerpoint/2010/main" val="2029430960"/>
              </p:ext>
            </p:extLst>
          </p:nvPr>
        </p:nvGraphicFramePr>
        <p:xfrm>
          <a:off x="2964060" y="228864"/>
          <a:ext cx="8773998" cy="425747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Box 3">
            <a:extLst>
              <a:ext uri="{FF2B5EF4-FFF2-40B4-BE49-F238E27FC236}">
                <a16:creationId xmlns:a16="http://schemas.microsoft.com/office/drawing/2014/main" id="{4F0B73C4-9EBF-B9F6-DC89-1408213FB6B8}"/>
              </a:ext>
            </a:extLst>
          </p:cNvPr>
          <p:cNvSpPr txBox="1"/>
          <p:nvPr userDrawn="1"/>
        </p:nvSpPr>
        <p:spPr>
          <a:xfrm>
            <a:off x="2964060" y="4600539"/>
            <a:ext cx="8640261" cy="1015663"/>
          </a:xfrm>
          <a:prstGeom prst="rect">
            <a:avLst/>
          </a:prstGeom>
          <a:noFill/>
        </p:spPr>
        <p:txBody>
          <a:bodyPr wrap="square">
            <a:spAutoFit/>
          </a:bodyPr>
          <a:lstStyle/>
          <a:p>
            <a:r>
              <a:rPr lang="en-US" sz="2000" b="0" i="0" dirty="0">
                <a:solidFill>
                  <a:schemeClr val="tx1"/>
                </a:solidFill>
                <a:effectLst/>
                <a:latin typeface="+mn-lt"/>
              </a:rPr>
              <a:t>In conjunction with the masterclass, we deliver to your team an OSHA Inspection Resource Manual, including the training slides, a recording of the program, and several tools and templates we have developed.</a:t>
            </a:r>
            <a:endParaRPr lang="en-US" sz="2000" dirty="0">
              <a:solidFill>
                <a:schemeClr val="tx1"/>
              </a:solidFill>
              <a:latin typeface="+mn-lt"/>
            </a:endParaRPr>
          </a:p>
        </p:txBody>
      </p:sp>
    </p:spTree>
    <p:extLst>
      <p:ext uri="{BB962C8B-B14F-4D97-AF65-F5344CB8AC3E}">
        <p14:creationId xmlns:p14="http://schemas.microsoft.com/office/powerpoint/2010/main" val="3669139759"/>
      </p:ext>
    </p:extLst>
  </p:cSld>
  <p:clrMapOvr>
    <a:masterClrMapping/>
  </p:clrMapOvr>
  <p:extLst>
    <p:ext uri="{DCECCB84-F9BA-43D5-87BE-67443E8EF086}">
      <p15:sldGuideLst xmlns:p15="http://schemas.microsoft.com/office/powerpoint/2012/main">
        <p15:guide id="2" pos="528">
          <p15:clr>
            <a:srgbClr val="FBAE40"/>
          </p15:clr>
        </p15:guide>
        <p15:guide id="3" pos="7152">
          <p15:clr>
            <a:srgbClr val="FBAE40"/>
          </p15:clr>
        </p15:guide>
        <p15:guide id="6"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Masterclass OSHA Recordkeeping 1">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B452AEE-D8E7-616B-D12B-F45AC0AAA279}"/>
              </a:ext>
            </a:extLst>
          </p:cNvPr>
          <p:cNvSpPr/>
          <p:nvPr userDrawn="1"/>
        </p:nvSpPr>
        <p:spPr>
          <a:xfrm>
            <a:off x="0" y="0"/>
            <a:ext cx="2510118" cy="6629135"/>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D5C8D6BD-58AA-645A-B29D-1651ED47E2E0}"/>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pic>
        <p:nvPicPr>
          <p:cNvPr id="30" name="Graphic 29">
            <a:extLst>
              <a:ext uri="{FF2B5EF4-FFF2-40B4-BE49-F238E27FC236}">
                <a16:creationId xmlns:a16="http://schemas.microsoft.com/office/drawing/2014/main" id="{7D6228E0-03C8-58B4-67B8-1CCE56FE16C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16426" y="228865"/>
            <a:ext cx="1700631" cy="1180749"/>
          </a:xfrm>
          <a:prstGeom prst="rect">
            <a:avLst/>
          </a:prstGeom>
        </p:spPr>
      </p:pic>
      <p:sp>
        <p:nvSpPr>
          <p:cNvPr id="26" name="Text Placeholder 6">
            <a:extLst>
              <a:ext uri="{FF2B5EF4-FFF2-40B4-BE49-F238E27FC236}">
                <a16:creationId xmlns:a16="http://schemas.microsoft.com/office/drawing/2014/main" id="{9ED71694-4FB5-49AB-6706-C9D46A7A4AE5}"/>
              </a:ext>
            </a:extLst>
          </p:cNvPr>
          <p:cNvSpPr txBox="1">
            <a:spLocks/>
          </p:cNvSpPr>
          <p:nvPr userDrawn="1"/>
        </p:nvSpPr>
        <p:spPr>
          <a:xfrm>
            <a:off x="185326" y="1760068"/>
            <a:ext cx="2139465" cy="160107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spcBef>
                <a:spcPts val="0"/>
              </a:spcBef>
              <a:spcAft>
                <a:spcPts val="0"/>
              </a:spcAft>
              <a:buClrTx/>
              <a:buSzTx/>
              <a:buFont typeface="Arial" pitchFamily="34" charset="0"/>
              <a:buNone/>
              <a:tabLst/>
              <a:defRPr/>
            </a:pPr>
            <a:r>
              <a:rPr kumimoji="0" lang="en-US" sz="2400" b="1" i="0" u="none" strike="noStrike" kern="1200" cap="none" spc="0" normalizeH="0" baseline="0" noProof="0" dirty="0">
                <a:ln>
                  <a:noFill/>
                </a:ln>
                <a:solidFill>
                  <a:srgbClr val="D8EAFD"/>
                </a:solidFill>
                <a:effectLst/>
                <a:uLnTx/>
                <a:uFillTx/>
                <a:latin typeface="Calibri"/>
                <a:ea typeface="+mn-ea"/>
                <a:cs typeface="+mn-cs"/>
              </a:rPr>
              <a:t>Scan the QR code below for event updates and to register.</a:t>
            </a:r>
            <a:endParaRPr kumimoji="0" lang="en-US" sz="2000" b="1" i="0" u="none" strike="noStrike" kern="1200" cap="none" spc="0" normalizeH="0" baseline="0" noProof="0" dirty="0">
              <a:ln>
                <a:noFill/>
              </a:ln>
              <a:solidFill>
                <a:srgbClr val="D8EAFD"/>
              </a:solidFill>
              <a:effectLst/>
              <a:uLnTx/>
              <a:uFillTx/>
              <a:latin typeface="Calibri"/>
              <a:ea typeface="+mn-ea"/>
              <a:cs typeface="+mn-cs"/>
            </a:endParaRPr>
          </a:p>
        </p:txBody>
      </p:sp>
      <p:sp>
        <p:nvSpPr>
          <p:cNvPr id="3" name="TextBox 2">
            <a:extLst>
              <a:ext uri="{FF2B5EF4-FFF2-40B4-BE49-F238E27FC236}">
                <a16:creationId xmlns:a16="http://schemas.microsoft.com/office/drawing/2014/main" id="{815E4DCF-D544-9E9A-598D-40A59D5CE199}"/>
              </a:ext>
            </a:extLst>
          </p:cNvPr>
          <p:cNvSpPr txBox="1"/>
          <p:nvPr userDrawn="1"/>
        </p:nvSpPr>
        <p:spPr>
          <a:xfrm>
            <a:off x="2824481" y="3429000"/>
            <a:ext cx="8940596" cy="2739211"/>
          </a:xfrm>
          <a:prstGeom prst="rect">
            <a:avLst/>
          </a:prstGeom>
          <a:noFill/>
        </p:spPr>
        <p:txBody>
          <a:bodyPr wrap="square" rtlCol="0">
            <a:spAutoFit/>
          </a:bodyPr>
          <a:lstStyle/>
          <a:p>
            <a:pPr algn="ctr"/>
            <a:r>
              <a:rPr lang="en-US" sz="2400" b="1" i="0" u="none" strike="noStrike" baseline="0" dirty="0">
                <a:solidFill>
                  <a:srgbClr val="25418F"/>
                </a:solidFill>
                <a:latin typeface="+mj-lt"/>
              </a:rPr>
              <a:t>Two Dates and Locations to Choose From</a:t>
            </a:r>
          </a:p>
          <a:p>
            <a:pPr algn="ctr"/>
            <a:r>
              <a:rPr lang="en-US" sz="2800" b="1" i="0" u="none" strike="noStrike" baseline="0" dirty="0">
                <a:solidFill>
                  <a:schemeClr val="accent2"/>
                </a:solidFill>
                <a:latin typeface="+mj-lt"/>
              </a:rPr>
              <a:t>October 8th in Berkeley, CA | October 10th in Pasadena, CA</a:t>
            </a:r>
          </a:p>
          <a:p>
            <a:pPr algn="ctr"/>
            <a:endParaRPr lang="en-US" sz="2400" b="1" dirty="0">
              <a:solidFill>
                <a:srgbClr val="4984AE"/>
              </a:solidFill>
              <a:latin typeface="+mj-lt"/>
            </a:endParaRPr>
          </a:p>
          <a:p>
            <a:pPr algn="ctr"/>
            <a:r>
              <a:rPr lang="en-US" sz="2800" b="1" i="0" u="none" strike="noStrike" baseline="0" dirty="0">
                <a:solidFill>
                  <a:schemeClr val="accent1"/>
                </a:solidFill>
                <a:effectLst>
                  <a:outerShdw blurRad="38100" dist="38100" dir="2700000" algn="tl">
                    <a:srgbClr val="000000">
                      <a:alpha val="43137"/>
                    </a:srgbClr>
                  </a:outerShdw>
                </a:effectLst>
                <a:latin typeface="+mj-lt"/>
              </a:rPr>
              <a:t>$125 early bird rate available until August 16th!</a:t>
            </a:r>
          </a:p>
          <a:p>
            <a:pPr algn="ctr"/>
            <a:endParaRPr lang="en-US" sz="2400" b="1" dirty="0">
              <a:solidFill>
                <a:srgbClr val="25418F"/>
              </a:solidFill>
              <a:latin typeface="+mj-lt"/>
            </a:endParaRPr>
          </a:p>
          <a:p>
            <a:pPr algn="ctr"/>
            <a:endParaRPr lang="en-US" sz="2000" b="1" i="1" dirty="0">
              <a:solidFill>
                <a:srgbClr val="25418F"/>
              </a:solidFill>
              <a:latin typeface="+mj-lt"/>
            </a:endParaRPr>
          </a:p>
          <a:p>
            <a:pPr algn="ctr"/>
            <a:r>
              <a:rPr lang="en-US" sz="2000" b="1" i="1" dirty="0">
                <a:solidFill>
                  <a:srgbClr val="25418F"/>
                </a:solidFill>
                <a:latin typeface="+mj-lt"/>
              </a:rPr>
              <a:t>This program is currently under review for SHRM, HRCI, and California CLE credits.</a:t>
            </a:r>
            <a:endParaRPr lang="en-US" sz="3200" b="1" i="1" dirty="0">
              <a:solidFill>
                <a:schemeClr val="tx2"/>
              </a:solidFill>
              <a:latin typeface="+mj-lt"/>
            </a:endParaRPr>
          </a:p>
        </p:txBody>
      </p:sp>
      <p:sp>
        <p:nvSpPr>
          <p:cNvPr id="5" name="TextBox 4">
            <a:extLst>
              <a:ext uri="{FF2B5EF4-FFF2-40B4-BE49-F238E27FC236}">
                <a16:creationId xmlns:a16="http://schemas.microsoft.com/office/drawing/2014/main" id="{18DFC20A-2D3C-2F0D-F81E-C7C1FC99E0CD}"/>
              </a:ext>
            </a:extLst>
          </p:cNvPr>
          <p:cNvSpPr txBox="1"/>
          <p:nvPr userDrawn="1"/>
        </p:nvSpPr>
        <p:spPr>
          <a:xfrm>
            <a:off x="2824481" y="590517"/>
            <a:ext cx="8940596" cy="2339102"/>
          </a:xfrm>
          <a:prstGeom prst="rect">
            <a:avLst/>
          </a:prstGeom>
          <a:noFill/>
        </p:spPr>
        <p:txBody>
          <a:bodyPr wrap="square" rtlCol="0">
            <a:spAutoFit/>
          </a:bodyPr>
          <a:lstStyle/>
          <a:p>
            <a:pPr algn="ctr"/>
            <a:r>
              <a:rPr lang="en-US" sz="3600" b="1" dirty="0">
                <a:solidFill>
                  <a:schemeClr val="accent5"/>
                </a:solidFill>
              </a:rPr>
              <a:t>Cal/OSHA and California </a:t>
            </a:r>
          </a:p>
          <a:p>
            <a:pPr algn="ctr">
              <a:spcAft>
                <a:spcPts val="1200"/>
              </a:spcAft>
            </a:pPr>
            <a:r>
              <a:rPr lang="en-US" sz="3600" b="1" dirty="0">
                <a:solidFill>
                  <a:schemeClr val="accent5"/>
                </a:solidFill>
              </a:rPr>
              <a:t>Employment Law Summit</a:t>
            </a:r>
          </a:p>
          <a:p>
            <a:pPr algn="ctr"/>
            <a:r>
              <a:rPr lang="en-US" sz="3200" b="1" i="1" dirty="0">
                <a:solidFill>
                  <a:srgbClr val="25418F"/>
                </a:solidFill>
              </a:rPr>
              <a:t>The Latest Rulemaking, Legislative, and Enforcement Developments in the Golden State</a:t>
            </a:r>
            <a:endParaRPr lang="en-US" sz="3600" b="0" i="1" dirty="0">
              <a:solidFill>
                <a:schemeClr val="tx2"/>
              </a:solidFill>
            </a:endParaRPr>
          </a:p>
        </p:txBody>
      </p:sp>
      <p:cxnSp>
        <p:nvCxnSpPr>
          <p:cNvPr id="6" name="Straight Connector 5">
            <a:extLst>
              <a:ext uri="{FF2B5EF4-FFF2-40B4-BE49-F238E27FC236}">
                <a16:creationId xmlns:a16="http://schemas.microsoft.com/office/drawing/2014/main" id="{2F18C070-CF32-06D9-98F1-BE26D58EF078}"/>
              </a:ext>
            </a:extLst>
          </p:cNvPr>
          <p:cNvCxnSpPr>
            <a:cxnSpLocks/>
          </p:cNvCxnSpPr>
          <p:nvPr userDrawn="1"/>
        </p:nvCxnSpPr>
        <p:spPr>
          <a:xfrm>
            <a:off x="3149499" y="1813989"/>
            <a:ext cx="829056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8" name="Picture 7" descr="A qr code with text&#10;&#10;Description automatically generated">
            <a:extLst>
              <a:ext uri="{FF2B5EF4-FFF2-40B4-BE49-F238E27FC236}">
                <a16:creationId xmlns:a16="http://schemas.microsoft.com/office/drawing/2014/main" id="{8724C19D-9CC2-4B3D-F0F9-F53B71CFF0D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26923" y="3789679"/>
            <a:ext cx="1636303" cy="1636303"/>
          </a:xfrm>
          <a:prstGeom prst="rect">
            <a:avLst/>
          </a:prstGeom>
        </p:spPr>
      </p:pic>
    </p:spTree>
    <p:extLst>
      <p:ext uri="{BB962C8B-B14F-4D97-AF65-F5344CB8AC3E}">
        <p14:creationId xmlns:p14="http://schemas.microsoft.com/office/powerpoint/2010/main" val="2647649524"/>
      </p:ext>
    </p:extLst>
  </p:cSld>
  <p:clrMapOvr>
    <a:masterClrMapping/>
  </p:clrMapOvr>
  <p:extLst>
    <p:ext uri="{DCECCB84-F9BA-43D5-87BE-67443E8EF086}">
      <p15:sldGuideLst xmlns:p15="http://schemas.microsoft.com/office/powerpoint/2012/main">
        <p15:guide id="2" pos="528">
          <p15:clr>
            <a:srgbClr val="FBAE40"/>
          </p15:clr>
        </p15:guide>
        <p15:guide id="3" pos="7152">
          <p15:clr>
            <a:srgbClr val="FBAE40"/>
          </p15:clr>
        </p15:guide>
        <p15:guide id="6"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SHA Webinar Series">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C547D44-7CA1-C5D5-C0CB-993F58CB43D1}"/>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graphicFrame>
        <p:nvGraphicFramePr>
          <p:cNvPr id="12" name="Table 11">
            <a:extLst>
              <a:ext uri="{FF2B5EF4-FFF2-40B4-BE49-F238E27FC236}">
                <a16:creationId xmlns:a16="http://schemas.microsoft.com/office/drawing/2014/main" id="{6328354F-AB22-4D2B-DBBE-38B89389124F}"/>
              </a:ext>
            </a:extLst>
          </p:cNvPr>
          <p:cNvGraphicFramePr>
            <a:graphicFrameLocks noGrp="1"/>
          </p:cNvGraphicFramePr>
          <p:nvPr userDrawn="1">
            <p:extLst>
              <p:ext uri="{D42A27DB-BD31-4B8C-83A1-F6EECF244321}">
                <p14:modId xmlns:p14="http://schemas.microsoft.com/office/powerpoint/2010/main" val="3953889603"/>
              </p:ext>
            </p:extLst>
          </p:nvPr>
        </p:nvGraphicFramePr>
        <p:xfrm>
          <a:off x="396427" y="1651247"/>
          <a:ext cx="11535464" cy="4809282"/>
        </p:xfrm>
        <a:graphic>
          <a:graphicData uri="http://schemas.openxmlformats.org/drawingml/2006/table">
            <a:tbl>
              <a:tblPr>
                <a:tableStyleId>{BC89EF96-8CEA-46FF-86C4-4CE0E7609802}</a:tableStyleId>
              </a:tblPr>
              <a:tblGrid>
                <a:gridCol w="5767732">
                  <a:extLst>
                    <a:ext uri="{9D8B030D-6E8A-4147-A177-3AD203B41FA5}">
                      <a16:colId xmlns:a16="http://schemas.microsoft.com/office/drawing/2014/main" val="3289855115"/>
                    </a:ext>
                  </a:extLst>
                </a:gridCol>
                <a:gridCol w="5767732">
                  <a:extLst>
                    <a:ext uri="{9D8B030D-6E8A-4147-A177-3AD203B41FA5}">
                      <a16:colId xmlns:a16="http://schemas.microsoft.com/office/drawing/2014/main" val="2504635893"/>
                    </a:ext>
                  </a:extLst>
                </a:gridCol>
              </a:tblGrid>
              <a:tr h="607825">
                <a:tc>
                  <a:txBody>
                    <a:bodyPr/>
                    <a:lstStyle/>
                    <a:p>
                      <a:pPr algn="l">
                        <a:lnSpc>
                          <a:spcPct val="100000"/>
                        </a:lnSpc>
                        <a:spcAft>
                          <a:spcPts val="400"/>
                        </a:spcAft>
                      </a:pPr>
                      <a:r>
                        <a:rPr lang="en-US" sz="1800" b="1" u="none" strike="noStrike" dirty="0">
                          <a:solidFill>
                            <a:schemeClr val="accent1"/>
                          </a:solidFill>
                          <a:effectLst/>
                        </a:rPr>
                        <a:t>OSHA 2023 in Review and 2024 Forecast</a:t>
                      </a:r>
                      <a:br>
                        <a:rPr lang="en-US" sz="1400" b="0" u="none" dirty="0">
                          <a:solidFill>
                            <a:schemeClr val="accent1"/>
                          </a:solidFill>
                        </a:rPr>
                      </a:br>
                      <a:r>
                        <a:rPr lang="en-US" sz="1400" b="0" u="none" dirty="0">
                          <a:solidFill>
                            <a:schemeClr val="accent1"/>
                          </a:solidFill>
                          <a:effectLst/>
                        </a:rPr>
                        <a:t>Wednesday, January 17</a:t>
                      </a:r>
                      <a:r>
                        <a:rPr lang="en-US" sz="1400" b="0" u="none" baseline="30000" dirty="0">
                          <a:solidFill>
                            <a:schemeClr val="accent1"/>
                          </a:solidFill>
                          <a:effectLst/>
                        </a:rPr>
                        <a:t>th</a:t>
                      </a:r>
                      <a:endParaRPr lang="en-US" sz="1400" b="0" i="0" u="none" dirty="0">
                        <a:solidFill>
                          <a:schemeClr val="accent1"/>
                        </a:solidFill>
                        <a:latin typeface="Calibri" panose="020F0502020204030204" pitchFamily="34" charset="0"/>
                        <a:cs typeface="Calibri" panose="020F0502020204030204" pitchFamily="34" charset="0"/>
                      </a:endParaRPr>
                    </a:p>
                  </a:txBody>
                  <a:tcPr anchor="ctr">
                    <a:lnL w="6350" cap="flat" cmpd="sng" algn="ctr">
                      <a:noFill/>
                      <a:prstDash val="solid"/>
                      <a:round/>
                      <a:headEnd type="none" w="med" len="med"/>
                      <a:tailEnd type="none" w="med" len="med"/>
                    </a:lnL>
                    <a:lnR w="12700" cap="flat" cmpd="sng" algn="ctr">
                      <a:solidFill>
                        <a:schemeClr val="accent2">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alpha val="8000"/>
                      </a:schemeClr>
                    </a:solidFill>
                  </a:tcPr>
                </a:tc>
                <a:tc>
                  <a:txBody>
                    <a:bodyPr/>
                    <a:lstStyle/>
                    <a:p>
                      <a:pPr algn="l" fontAlgn="base">
                        <a:lnSpc>
                          <a:spcPct val="100000"/>
                        </a:lnSpc>
                        <a:spcAft>
                          <a:spcPts val="400"/>
                        </a:spcAft>
                      </a:pPr>
                      <a:r>
                        <a:rPr lang="en-US" sz="1800" b="1" u="none" strike="noStrike" dirty="0">
                          <a:solidFill>
                            <a:schemeClr val="accent1"/>
                          </a:solidFill>
                          <a:effectLst/>
                        </a:rPr>
                        <a:t>OSHA Recordkeeping, E-Recordkeeping and Reporting</a:t>
                      </a:r>
                      <a:br>
                        <a:rPr lang="en-US" sz="1400" b="0" u="none" dirty="0">
                          <a:solidFill>
                            <a:schemeClr val="accent1"/>
                          </a:solidFill>
                          <a:effectLst/>
                        </a:rPr>
                      </a:br>
                      <a:r>
                        <a:rPr lang="en-US" sz="1400" b="0" u="none" dirty="0">
                          <a:solidFill>
                            <a:schemeClr val="accent1"/>
                          </a:solidFill>
                          <a:effectLst/>
                        </a:rPr>
                        <a:t>Thursday, February 8</a:t>
                      </a:r>
                      <a:r>
                        <a:rPr lang="en-US" sz="1400" b="0" u="none" baseline="30000" dirty="0">
                          <a:solidFill>
                            <a:schemeClr val="accent1"/>
                          </a:solidFill>
                          <a:effectLst/>
                        </a:rPr>
                        <a:t>th</a:t>
                      </a:r>
                      <a:r>
                        <a:rPr lang="en-US" sz="1400" b="0" u="none" dirty="0">
                          <a:solidFill>
                            <a:schemeClr val="accent1"/>
                          </a:solidFill>
                          <a:effectLst/>
                        </a:rPr>
                        <a:t> ​</a:t>
                      </a:r>
                      <a:endParaRPr lang="en-US" sz="1400" b="0" i="0" u="none" dirty="0">
                        <a:solidFill>
                          <a:schemeClr val="accent1"/>
                        </a:solidFill>
                        <a:latin typeface="Calibri" panose="020F0502020204030204" pitchFamily="34" charset="0"/>
                        <a:cs typeface="Calibri" panose="020F0502020204030204" pitchFamily="34" charset="0"/>
                      </a:endParaRPr>
                    </a:p>
                  </a:txBody>
                  <a:tcPr anchor="ctr">
                    <a:lnL w="12700" cap="flat" cmpd="sng" algn="ctr">
                      <a:solidFill>
                        <a:schemeClr val="accent2">
                          <a:lumMod val="40000"/>
                          <a:lumOff val="60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alpha val="8000"/>
                      </a:schemeClr>
                    </a:solidFill>
                  </a:tcPr>
                </a:tc>
                <a:extLst>
                  <a:ext uri="{0D108BD9-81ED-4DB2-BD59-A6C34878D82A}">
                    <a16:rowId xmlns:a16="http://schemas.microsoft.com/office/drawing/2014/main" val="3942717935"/>
                  </a:ext>
                </a:extLst>
              </a:tr>
              <a:tr h="895742">
                <a:tc>
                  <a:txBody>
                    <a:bodyPr/>
                    <a:lstStyle/>
                    <a:p>
                      <a:pPr algn="l" fontAlgn="base">
                        <a:lnSpc>
                          <a:spcPct val="100000"/>
                        </a:lnSpc>
                        <a:spcAft>
                          <a:spcPts val="400"/>
                        </a:spcAft>
                      </a:pPr>
                      <a:r>
                        <a:rPr lang="en-US" sz="1800" b="1" u="none" strike="noStrike" dirty="0">
                          <a:solidFill>
                            <a:schemeClr val="accent1"/>
                          </a:solidFill>
                          <a:effectLst/>
                        </a:rPr>
                        <a:t>Preventing and Responding to Workplace Violence</a:t>
                      </a:r>
                      <a:endParaRPr lang="en-US" sz="1400" b="1" u="none" dirty="0">
                        <a:solidFill>
                          <a:schemeClr val="accent1"/>
                        </a:solidFill>
                        <a:effectLst/>
                      </a:endParaRPr>
                    </a:p>
                    <a:p>
                      <a:pPr algn="l" fontAlgn="base">
                        <a:lnSpc>
                          <a:spcPct val="100000"/>
                        </a:lnSpc>
                        <a:spcAft>
                          <a:spcPts val="400"/>
                        </a:spcAft>
                      </a:pPr>
                      <a:r>
                        <a:rPr lang="en-US" sz="1400" b="0" u="none" dirty="0">
                          <a:solidFill>
                            <a:schemeClr val="accent1"/>
                          </a:solidFill>
                          <a:effectLst/>
                        </a:rPr>
                        <a:t>Wednesday, April 24</a:t>
                      </a:r>
                      <a:r>
                        <a:rPr lang="en-US" sz="1400" b="0" u="none" baseline="30000" dirty="0">
                          <a:solidFill>
                            <a:schemeClr val="accent1"/>
                          </a:solidFill>
                          <a:effectLst/>
                        </a:rPr>
                        <a:t>th</a:t>
                      </a:r>
                      <a:r>
                        <a:rPr lang="en-US" sz="1400" b="0" u="none" dirty="0">
                          <a:solidFill>
                            <a:schemeClr val="accent1"/>
                          </a:solidFill>
                          <a:effectLst/>
                        </a:rPr>
                        <a:t> </a:t>
                      </a:r>
                      <a:endParaRPr lang="en-US" sz="1400" b="0" i="0" u="none" dirty="0">
                        <a:solidFill>
                          <a:schemeClr val="accent1"/>
                        </a:solidFill>
                        <a:latin typeface="Calibri" panose="020F0502020204030204" pitchFamily="34" charset="0"/>
                        <a:cs typeface="Calibri" panose="020F0502020204030204" pitchFamily="34" charset="0"/>
                      </a:endParaRPr>
                    </a:p>
                  </a:txBody>
                  <a:tcPr anchor="ctr">
                    <a:lnL w="6350" cap="flat" cmpd="sng" algn="ctr">
                      <a:noFill/>
                      <a:prstDash val="solid"/>
                      <a:round/>
                      <a:headEnd type="none" w="med" len="med"/>
                      <a:tailEnd type="none" w="med" len="med"/>
                    </a:lnL>
                    <a:lnR w="12700" cap="flat" cmpd="sng" algn="ctr">
                      <a:solidFill>
                        <a:schemeClr val="accent2">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ts val="0"/>
                        </a:spcBef>
                        <a:spcAft>
                          <a:spcPts val="400"/>
                        </a:spcAft>
                        <a:buClrTx/>
                        <a:buSzTx/>
                        <a:buFontTx/>
                        <a:buNone/>
                        <a:tabLst/>
                        <a:defRPr/>
                      </a:pPr>
                      <a:r>
                        <a:rPr lang="en-US" sz="1800" b="1" u="none" strike="noStrike" dirty="0">
                          <a:solidFill>
                            <a:schemeClr val="accent1"/>
                          </a:solidFill>
                          <a:effectLst/>
                        </a:rPr>
                        <a:t>Workplace Safety and Employment Law </a:t>
                      </a:r>
                      <a:br>
                        <a:rPr lang="en-US" sz="1800" b="1" u="none" strike="noStrike" dirty="0">
                          <a:solidFill>
                            <a:schemeClr val="accent1"/>
                          </a:solidFill>
                          <a:effectLst/>
                        </a:rPr>
                      </a:br>
                      <a:r>
                        <a:rPr lang="en-US" sz="1800" b="1" u="none" strike="noStrike" dirty="0">
                          <a:solidFill>
                            <a:schemeClr val="accent1"/>
                          </a:solidFill>
                          <a:effectLst/>
                        </a:rPr>
                        <a:t>Compliance in ESG Programs</a:t>
                      </a:r>
                      <a:br>
                        <a:rPr lang="en-US" sz="1800" b="0" u="none" dirty="0">
                          <a:solidFill>
                            <a:schemeClr val="accent1"/>
                          </a:solidFill>
                          <a:effectLst/>
                        </a:rPr>
                      </a:br>
                      <a:r>
                        <a:rPr lang="en-US" sz="1400" b="0" u="none" dirty="0">
                          <a:solidFill>
                            <a:schemeClr val="accent1"/>
                          </a:solidFill>
                          <a:effectLst/>
                        </a:rPr>
                        <a:t>Tuesday, May 28</a:t>
                      </a:r>
                      <a:r>
                        <a:rPr lang="en-US" sz="1400" b="0" u="none" baseline="30000" dirty="0">
                          <a:solidFill>
                            <a:schemeClr val="accent1"/>
                          </a:solidFill>
                          <a:effectLst/>
                        </a:rPr>
                        <a:t>th</a:t>
                      </a:r>
                      <a:endParaRPr lang="en-US" sz="1400" b="0" u="none" dirty="0">
                        <a:solidFill>
                          <a:schemeClr val="accent1"/>
                        </a:solidFill>
                        <a:effectLst/>
                      </a:endParaRPr>
                    </a:p>
                  </a:txBody>
                  <a:tcPr anchor="ctr">
                    <a:lnL w="12700" cap="flat" cmpd="sng" algn="ctr">
                      <a:solidFill>
                        <a:schemeClr val="accent2">
                          <a:lumMod val="40000"/>
                          <a:lumOff val="60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14249231"/>
                  </a:ext>
                </a:extLst>
              </a:tr>
              <a:tr h="661143">
                <a:tc>
                  <a:txBody>
                    <a:bodyPr/>
                    <a:lstStyle/>
                    <a:p>
                      <a:pPr algn="l">
                        <a:lnSpc>
                          <a:spcPct val="100000"/>
                        </a:lnSpc>
                        <a:spcAft>
                          <a:spcPts val="400"/>
                        </a:spcAft>
                      </a:pPr>
                      <a:r>
                        <a:rPr lang="en-US" sz="1800" b="1" u="none" strike="noStrike" dirty="0">
                          <a:solidFill>
                            <a:schemeClr val="accent1"/>
                          </a:solidFill>
                          <a:effectLst/>
                        </a:rPr>
                        <a:t>Mid-Year OSHA and MSHA Review</a:t>
                      </a:r>
                      <a:br>
                        <a:rPr lang="en-US" sz="1400" b="0" u="none" dirty="0">
                          <a:solidFill>
                            <a:schemeClr val="accent1"/>
                          </a:solidFill>
                        </a:rPr>
                      </a:br>
                      <a:r>
                        <a:rPr lang="en-US" sz="1400" b="0" u="none" dirty="0">
                          <a:solidFill>
                            <a:schemeClr val="accent1"/>
                          </a:solidFill>
                          <a:effectLst/>
                        </a:rPr>
                        <a:t>Tuesday, May 28</a:t>
                      </a:r>
                      <a:r>
                        <a:rPr lang="en-US" sz="1400" b="0" u="none" baseline="30000" dirty="0">
                          <a:solidFill>
                            <a:schemeClr val="accent1"/>
                          </a:solidFill>
                          <a:effectLst/>
                        </a:rPr>
                        <a:t>th</a:t>
                      </a:r>
                      <a:r>
                        <a:rPr lang="en-US" sz="1400" b="0" u="none" dirty="0">
                          <a:solidFill>
                            <a:schemeClr val="accent1"/>
                          </a:solidFill>
                          <a:effectLst/>
                        </a:rPr>
                        <a:t> </a:t>
                      </a:r>
                      <a:endParaRPr lang="en-US" sz="1400" b="0" i="0" u="none" dirty="0">
                        <a:solidFill>
                          <a:schemeClr val="accent1"/>
                        </a:solidFill>
                        <a:latin typeface="Calibri" panose="020F0502020204030204" pitchFamily="34" charset="0"/>
                        <a:cs typeface="Calibri" panose="020F0502020204030204" pitchFamily="34" charset="0"/>
                      </a:endParaRPr>
                    </a:p>
                  </a:txBody>
                  <a:tcPr anchor="ctr">
                    <a:lnL w="6350" cap="flat" cmpd="sng" algn="ctr">
                      <a:noFill/>
                      <a:prstDash val="solid"/>
                      <a:round/>
                      <a:headEnd type="none" w="med" len="med"/>
                      <a:tailEnd type="none" w="med" len="med"/>
                    </a:lnL>
                    <a:lnR w="12700" cap="flat" cmpd="sng" algn="ctr">
                      <a:solidFill>
                        <a:schemeClr val="accent2">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alpha val="8000"/>
                      </a:schemeClr>
                    </a:solidFill>
                  </a:tcPr>
                </a:tc>
                <a:tc>
                  <a:txBody>
                    <a:bodyPr/>
                    <a:lstStyle/>
                    <a:p>
                      <a:pPr algn="l" fontAlgn="base">
                        <a:lnSpc>
                          <a:spcPct val="100000"/>
                        </a:lnSpc>
                        <a:spcAft>
                          <a:spcPts val="400"/>
                        </a:spcAft>
                      </a:pPr>
                      <a:r>
                        <a:rPr lang="en-US" sz="1800" b="1" u="none" strike="noStrike" dirty="0">
                          <a:solidFill>
                            <a:schemeClr val="accent1"/>
                          </a:solidFill>
                          <a:effectLst/>
                        </a:rPr>
                        <a:t>Impact of EPA’s TSCA Regs on OSHA Chemical Safety</a:t>
                      </a:r>
                      <a:endParaRPr lang="en-US" sz="1400" b="1" u="none" dirty="0">
                        <a:solidFill>
                          <a:schemeClr val="accent1"/>
                        </a:solidFill>
                        <a:effectLst/>
                      </a:endParaRPr>
                    </a:p>
                    <a:p>
                      <a:pPr algn="l" fontAlgn="base">
                        <a:lnSpc>
                          <a:spcPct val="100000"/>
                        </a:lnSpc>
                        <a:spcAft>
                          <a:spcPts val="400"/>
                        </a:spcAft>
                      </a:pPr>
                      <a:r>
                        <a:rPr lang="en-US" sz="1400" b="0" u="none" dirty="0">
                          <a:solidFill>
                            <a:schemeClr val="accent1"/>
                          </a:solidFill>
                          <a:effectLst/>
                        </a:rPr>
                        <a:t>Wednesday, June 12</a:t>
                      </a:r>
                      <a:r>
                        <a:rPr lang="en-US" sz="1400" b="0" u="none" baseline="30000" dirty="0">
                          <a:solidFill>
                            <a:schemeClr val="accent1"/>
                          </a:solidFill>
                          <a:effectLst/>
                        </a:rPr>
                        <a:t>th</a:t>
                      </a:r>
                      <a:r>
                        <a:rPr lang="en-US" sz="1400" b="0" u="none" dirty="0">
                          <a:solidFill>
                            <a:schemeClr val="accent1"/>
                          </a:solidFill>
                          <a:effectLst/>
                        </a:rPr>
                        <a:t> </a:t>
                      </a:r>
                      <a:endParaRPr lang="en-US" sz="1400" b="0" i="0" u="none" dirty="0">
                        <a:solidFill>
                          <a:schemeClr val="accent1"/>
                        </a:solidFill>
                        <a:latin typeface="Calibri" panose="020F0502020204030204" pitchFamily="34" charset="0"/>
                        <a:cs typeface="Calibri" panose="020F0502020204030204" pitchFamily="34" charset="0"/>
                      </a:endParaRPr>
                    </a:p>
                  </a:txBody>
                  <a:tcPr anchor="ctr">
                    <a:lnL w="12700" cap="flat" cmpd="sng" algn="ctr">
                      <a:solidFill>
                        <a:schemeClr val="accent2">
                          <a:lumMod val="40000"/>
                          <a:lumOff val="60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alpha val="8000"/>
                      </a:schemeClr>
                    </a:solidFill>
                  </a:tcPr>
                </a:tc>
                <a:extLst>
                  <a:ext uri="{0D108BD9-81ED-4DB2-BD59-A6C34878D82A}">
                    <a16:rowId xmlns:a16="http://schemas.microsoft.com/office/drawing/2014/main" val="1502141354"/>
                  </a:ext>
                </a:extLst>
              </a:tr>
              <a:tr h="661143">
                <a:tc>
                  <a:txBody>
                    <a:bodyPr/>
                    <a:lstStyle/>
                    <a:p>
                      <a:pPr algn="l" fontAlgn="base">
                        <a:lnSpc>
                          <a:spcPct val="100000"/>
                        </a:lnSpc>
                        <a:spcAft>
                          <a:spcPts val="400"/>
                        </a:spcAft>
                      </a:pPr>
                      <a:r>
                        <a:rPr lang="en-US" sz="1800" b="1" u="none" strike="noStrike" dirty="0">
                          <a:solidFill>
                            <a:schemeClr val="accent1"/>
                          </a:solidFill>
                          <a:effectLst/>
                        </a:rPr>
                        <a:t>National and Local Enforcement Emphasis Programs</a:t>
                      </a:r>
                      <a:endParaRPr lang="en-US" sz="1800" b="1" u="none" dirty="0">
                        <a:solidFill>
                          <a:schemeClr val="accent1"/>
                        </a:solidFill>
                        <a:effectLst/>
                      </a:endParaRPr>
                    </a:p>
                    <a:p>
                      <a:pPr algn="l" fontAlgn="base">
                        <a:lnSpc>
                          <a:spcPct val="100000"/>
                        </a:lnSpc>
                        <a:spcAft>
                          <a:spcPts val="400"/>
                        </a:spcAft>
                      </a:pPr>
                      <a:r>
                        <a:rPr lang="en-US" sz="1400" b="0" u="none" dirty="0">
                          <a:solidFill>
                            <a:schemeClr val="accent1"/>
                          </a:solidFill>
                          <a:effectLst/>
                        </a:rPr>
                        <a:t>Thursday, July 18</a:t>
                      </a:r>
                      <a:r>
                        <a:rPr lang="en-US" sz="1400" b="0" u="none" baseline="30000" dirty="0">
                          <a:solidFill>
                            <a:schemeClr val="accent1"/>
                          </a:solidFill>
                          <a:effectLst/>
                        </a:rPr>
                        <a:t>th</a:t>
                      </a:r>
                      <a:r>
                        <a:rPr lang="en-US" sz="1400" b="0" u="none" dirty="0">
                          <a:solidFill>
                            <a:schemeClr val="accent1"/>
                          </a:solidFill>
                          <a:effectLst/>
                        </a:rPr>
                        <a:t> </a:t>
                      </a:r>
                      <a:endParaRPr lang="en-US" sz="1400" b="0" i="0" u="none" dirty="0">
                        <a:solidFill>
                          <a:schemeClr val="accent1"/>
                        </a:solidFill>
                        <a:latin typeface="Calibri" panose="020F0502020204030204" pitchFamily="34" charset="0"/>
                        <a:cs typeface="Calibri" panose="020F0502020204030204" pitchFamily="34" charset="0"/>
                      </a:endParaRPr>
                    </a:p>
                  </a:txBody>
                  <a:tcPr anchor="ctr">
                    <a:lnL w="6350" cap="flat" cmpd="sng" algn="ctr">
                      <a:noFill/>
                      <a:prstDash val="solid"/>
                      <a:round/>
                      <a:headEnd type="none" w="med" len="med"/>
                      <a:tailEnd type="none" w="med" len="med"/>
                    </a:lnL>
                    <a:lnR w="12700" cap="flat" cmpd="sng" algn="ctr">
                      <a:solidFill>
                        <a:schemeClr val="accent2">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ase">
                        <a:lnSpc>
                          <a:spcPct val="100000"/>
                        </a:lnSpc>
                        <a:spcAft>
                          <a:spcPts val="400"/>
                        </a:spcAft>
                      </a:pPr>
                      <a:r>
                        <a:rPr lang="en-US" sz="1800" b="1" u="none" strike="noStrike" dirty="0">
                          <a:solidFill>
                            <a:schemeClr val="accent1"/>
                          </a:solidFill>
                          <a:effectLst/>
                        </a:rPr>
                        <a:t>Process Safety Management and CalARP</a:t>
                      </a:r>
                      <a:endParaRPr lang="en-US" sz="1800" b="1" u="none" dirty="0">
                        <a:solidFill>
                          <a:schemeClr val="accent1"/>
                        </a:solidFill>
                        <a:effectLst/>
                      </a:endParaRPr>
                    </a:p>
                    <a:p>
                      <a:pPr algn="l" fontAlgn="base">
                        <a:lnSpc>
                          <a:spcPct val="100000"/>
                        </a:lnSpc>
                        <a:spcAft>
                          <a:spcPts val="400"/>
                        </a:spcAft>
                      </a:pPr>
                      <a:r>
                        <a:rPr lang="en-US" sz="1400" b="0" u="none" dirty="0">
                          <a:solidFill>
                            <a:schemeClr val="accent1"/>
                          </a:solidFill>
                          <a:effectLst/>
                        </a:rPr>
                        <a:t>Monday, August 5</a:t>
                      </a:r>
                      <a:r>
                        <a:rPr lang="en-US" sz="1400" b="0" u="none" baseline="30000" dirty="0">
                          <a:solidFill>
                            <a:schemeClr val="accent1"/>
                          </a:solidFill>
                          <a:effectLst/>
                        </a:rPr>
                        <a:t>th</a:t>
                      </a:r>
                      <a:r>
                        <a:rPr lang="en-US" sz="1400" b="0" u="none" dirty="0">
                          <a:solidFill>
                            <a:schemeClr val="accent1"/>
                          </a:solidFill>
                          <a:effectLst/>
                        </a:rPr>
                        <a:t> </a:t>
                      </a:r>
                      <a:endParaRPr lang="en-US" sz="1400" b="0" i="0" u="none" dirty="0">
                        <a:solidFill>
                          <a:schemeClr val="accent1"/>
                        </a:solidFill>
                        <a:latin typeface="Calibri" panose="020F0502020204030204" pitchFamily="34" charset="0"/>
                        <a:cs typeface="Calibri" panose="020F0502020204030204" pitchFamily="34" charset="0"/>
                      </a:endParaRPr>
                    </a:p>
                  </a:txBody>
                  <a:tcPr anchor="ctr">
                    <a:lnL w="12700" cap="flat" cmpd="sng" algn="ctr">
                      <a:solidFill>
                        <a:schemeClr val="accent2">
                          <a:lumMod val="40000"/>
                          <a:lumOff val="60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882602"/>
                  </a:ext>
                </a:extLst>
              </a:tr>
              <a:tr h="661143">
                <a:tc>
                  <a:txBody>
                    <a:bodyPr/>
                    <a:lstStyle/>
                    <a:p>
                      <a:pPr algn="l">
                        <a:lnSpc>
                          <a:spcPct val="100000"/>
                        </a:lnSpc>
                        <a:spcAft>
                          <a:spcPts val="400"/>
                        </a:spcAft>
                      </a:pPr>
                      <a:r>
                        <a:rPr lang="en-US" sz="1800" b="1" u="none" strike="noStrike" spc="-40" baseline="0" dirty="0">
                          <a:solidFill>
                            <a:schemeClr val="accent1"/>
                          </a:solidFill>
                          <a:effectLst/>
                        </a:rPr>
                        <a:t>Unique Aspects of State OSH Plans</a:t>
                      </a:r>
                      <a:br>
                        <a:rPr lang="en-US" sz="1400" b="0" u="none" dirty="0">
                          <a:solidFill>
                            <a:schemeClr val="accent1"/>
                          </a:solidFill>
                        </a:rPr>
                      </a:br>
                      <a:r>
                        <a:rPr lang="en-US" sz="1400" b="0" u="none" dirty="0">
                          <a:solidFill>
                            <a:schemeClr val="accent1"/>
                          </a:solidFill>
                          <a:effectLst/>
                        </a:rPr>
                        <a:t>Thursday, September 19</a:t>
                      </a:r>
                      <a:r>
                        <a:rPr lang="en-US" sz="1400" b="0" u="none" baseline="30000" dirty="0">
                          <a:solidFill>
                            <a:schemeClr val="accent1"/>
                          </a:solidFill>
                          <a:effectLst/>
                        </a:rPr>
                        <a:t>th</a:t>
                      </a:r>
                      <a:r>
                        <a:rPr lang="en-US" sz="1400" b="0" u="none" dirty="0">
                          <a:solidFill>
                            <a:schemeClr val="accent1"/>
                          </a:solidFill>
                          <a:effectLst/>
                        </a:rPr>
                        <a:t> </a:t>
                      </a:r>
                      <a:endParaRPr lang="en-US" sz="1400" b="0" i="0" u="none" dirty="0">
                        <a:solidFill>
                          <a:schemeClr val="accent1"/>
                        </a:solidFill>
                        <a:latin typeface="Calibri" panose="020F0502020204030204" pitchFamily="34" charset="0"/>
                        <a:cs typeface="Calibri" panose="020F0502020204030204" pitchFamily="34" charset="0"/>
                      </a:endParaRPr>
                    </a:p>
                  </a:txBody>
                  <a:tcPr anchor="ctr">
                    <a:lnL w="6350" cap="flat" cmpd="sng" algn="ctr">
                      <a:noFill/>
                      <a:prstDash val="solid"/>
                      <a:round/>
                      <a:headEnd type="none" w="med" len="med"/>
                      <a:tailEnd type="none" w="med" len="med"/>
                    </a:lnL>
                    <a:lnR w="12700" cap="flat" cmpd="sng" algn="ctr">
                      <a:solidFill>
                        <a:schemeClr val="accent2">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alpha val="8000"/>
                      </a:schemeClr>
                    </a:solidFill>
                  </a:tcPr>
                </a:tc>
                <a:tc>
                  <a:txBody>
                    <a:bodyPr/>
                    <a:lstStyle/>
                    <a:p>
                      <a:pPr algn="l" fontAlgn="base">
                        <a:lnSpc>
                          <a:spcPct val="100000"/>
                        </a:lnSpc>
                        <a:spcAft>
                          <a:spcPts val="400"/>
                        </a:spcAft>
                      </a:pPr>
                      <a:r>
                        <a:rPr lang="en-US" sz="1800" b="1" u="none" strike="noStrike" dirty="0">
                          <a:solidFill>
                            <a:schemeClr val="accent1"/>
                          </a:solidFill>
                          <a:effectLst/>
                        </a:rPr>
                        <a:t>Addressing Whistleblower and Retaliation Complaints</a:t>
                      </a:r>
                      <a:endParaRPr lang="en-US" sz="1800" b="1" u="none" dirty="0">
                        <a:solidFill>
                          <a:schemeClr val="accent1"/>
                        </a:solidFill>
                        <a:effectLst/>
                      </a:endParaRPr>
                    </a:p>
                    <a:p>
                      <a:pPr algn="l" fontAlgn="base">
                        <a:lnSpc>
                          <a:spcPct val="100000"/>
                        </a:lnSpc>
                        <a:spcAft>
                          <a:spcPts val="400"/>
                        </a:spcAft>
                      </a:pPr>
                      <a:r>
                        <a:rPr lang="en-US" sz="1400" b="0" u="none" dirty="0">
                          <a:solidFill>
                            <a:schemeClr val="accent1"/>
                          </a:solidFill>
                          <a:effectLst/>
                        </a:rPr>
                        <a:t>Wednesday, September 25</a:t>
                      </a:r>
                      <a:r>
                        <a:rPr lang="en-US" sz="1400" b="0" u="none" baseline="30000" dirty="0">
                          <a:solidFill>
                            <a:schemeClr val="accent1"/>
                          </a:solidFill>
                          <a:effectLst/>
                        </a:rPr>
                        <a:t>th</a:t>
                      </a:r>
                      <a:r>
                        <a:rPr lang="en-US" sz="1400" b="0" u="none" dirty="0">
                          <a:solidFill>
                            <a:schemeClr val="accent1"/>
                          </a:solidFill>
                          <a:effectLst/>
                        </a:rPr>
                        <a:t> </a:t>
                      </a:r>
                      <a:endParaRPr lang="en-US" sz="1400" b="0" i="0" u="none" dirty="0">
                        <a:solidFill>
                          <a:schemeClr val="accent1"/>
                        </a:solidFill>
                        <a:latin typeface="Calibri" panose="020F0502020204030204" pitchFamily="34" charset="0"/>
                        <a:cs typeface="Calibri" panose="020F0502020204030204" pitchFamily="34" charset="0"/>
                      </a:endParaRPr>
                    </a:p>
                  </a:txBody>
                  <a:tcPr anchor="ctr">
                    <a:lnL w="12700" cap="flat" cmpd="sng" algn="ctr">
                      <a:solidFill>
                        <a:schemeClr val="accent2">
                          <a:lumMod val="40000"/>
                          <a:lumOff val="60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alpha val="8000"/>
                      </a:schemeClr>
                    </a:solidFill>
                  </a:tcPr>
                </a:tc>
                <a:extLst>
                  <a:ext uri="{0D108BD9-81ED-4DB2-BD59-A6C34878D82A}">
                    <a16:rowId xmlns:a16="http://schemas.microsoft.com/office/drawing/2014/main" val="1052783370"/>
                  </a:ext>
                </a:extLst>
              </a:tr>
              <a:tr h="661143">
                <a:tc>
                  <a:txBody>
                    <a:bodyPr/>
                    <a:lstStyle/>
                    <a:p>
                      <a:pPr algn="l">
                        <a:lnSpc>
                          <a:spcPct val="100000"/>
                        </a:lnSpc>
                        <a:spcAft>
                          <a:spcPts val="400"/>
                        </a:spcAft>
                      </a:pPr>
                      <a:r>
                        <a:rPr lang="en-US" sz="1800" b="1" u="none" strike="noStrike" dirty="0">
                          <a:solidFill>
                            <a:schemeClr val="accent1"/>
                          </a:solidFill>
                          <a:effectLst/>
                        </a:rPr>
                        <a:t>2</a:t>
                      </a:r>
                      <a:r>
                        <a:rPr lang="en-US" sz="1800" b="1" u="none" strike="noStrike" baseline="30000" dirty="0">
                          <a:solidFill>
                            <a:schemeClr val="accent1"/>
                          </a:solidFill>
                          <a:effectLst/>
                        </a:rPr>
                        <a:t>nd</a:t>
                      </a:r>
                      <a:r>
                        <a:rPr lang="en-US" sz="1800" b="1" u="none" strike="noStrike" dirty="0">
                          <a:solidFill>
                            <a:schemeClr val="accent1"/>
                          </a:solidFill>
                          <a:effectLst/>
                        </a:rPr>
                        <a:t> Annual Cal/OSHA and Employment Law Summit</a:t>
                      </a:r>
                      <a:br>
                        <a:rPr lang="en-US" sz="1400" b="0" u="none" dirty="0">
                          <a:solidFill>
                            <a:schemeClr val="accent1"/>
                          </a:solidFill>
                        </a:rPr>
                      </a:br>
                      <a:r>
                        <a:rPr lang="en-US" sz="1400" b="0" u="none" dirty="0">
                          <a:solidFill>
                            <a:schemeClr val="accent1"/>
                          </a:solidFill>
                          <a:effectLst/>
                        </a:rPr>
                        <a:t>Tues., October 8</a:t>
                      </a:r>
                      <a:r>
                        <a:rPr lang="en-US" sz="1400" b="0" u="none" baseline="30000" dirty="0">
                          <a:solidFill>
                            <a:schemeClr val="accent1"/>
                          </a:solidFill>
                          <a:effectLst/>
                        </a:rPr>
                        <a:t>th</a:t>
                      </a:r>
                      <a:r>
                        <a:rPr lang="en-US" sz="1400" b="0" u="none" dirty="0">
                          <a:solidFill>
                            <a:schemeClr val="accent1"/>
                          </a:solidFill>
                          <a:effectLst/>
                        </a:rPr>
                        <a:t> and Thurs., October 10</a:t>
                      </a:r>
                      <a:r>
                        <a:rPr lang="en-US" sz="1400" b="0" u="none" baseline="30000" dirty="0">
                          <a:solidFill>
                            <a:schemeClr val="accent1"/>
                          </a:solidFill>
                          <a:effectLst/>
                        </a:rPr>
                        <a:t>th</a:t>
                      </a:r>
                      <a:r>
                        <a:rPr lang="en-US" sz="1400" b="0" u="none" dirty="0">
                          <a:solidFill>
                            <a:schemeClr val="accent1"/>
                          </a:solidFill>
                          <a:effectLst/>
                        </a:rPr>
                        <a:t> </a:t>
                      </a:r>
                      <a:endParaRPr lang="en-US" sz="1400" b="0" i="0" u="none" dirty="0">
                        <a:solidFill>
                          <a:schemeClr val="accent1"/>
                        </a:solidFill>
                        <a:latin typeface="Calibri" panose="020F0502020204030204" pitchFamily="34" charset="0"/>
                        <a:cs typeface="Calibri" panose="020F0502020204030204" pitchFamily="34" charset="0"/>
                      </a:endParaRPr>
                    </a:p>
                  </a:txBody>
                  <a:tcPr anchor="ctr">
                    <a:lnL w="6350" cap="flat" cmpd="sng" algn="ctr">
                      <a:noFill/>
                      <a:prstDash val="solid"/>
                      <a:round/>
                      <a:headEnd type="none" w="med" len="med"/>
                      <a:tailEnd type="none" w="med" len="med"/>
                    </a:lnL>
                    <a:lnR w="12700" cap="flat" cmpd="sng" algn="ctr">
                      <a:solidFill>
                        <a:schemeClr val="accent2">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ase">
                        <a:lnSpc>
                          <a:spcPct val="100000"/>
                        </a:lnSpc>
                        <a:spcAft>
                          <a:spcPts val="400"/>
                        </a:spcAft>
                      </a:pPr>
                      <a:r>
                        <a:rPr lang="en-US" sz="1800" b="1" u="none" strike="noStrike" dirty="0">
                          <a:solidFill>
                            <a:schemeClr val="accent1"/>
                          </a:solidFill>
                          <a:effectLst/>
                        </a:rPr>
                        <a:t>OSHA Hazard Communication Standard Update</a:t>
                      </a:r>
                      <a:endParaRPr lang="en-US" sz="1800" b="1" u="none" dirty="0">
                        <a:solidFill>
                          <a:schemeClr val="accent1"/>
                        </a:solidFill>
                        <a:effectLst/>
                      </a:endParaRPr>
                    </a:p>
                    <a:p>
                      <a:pPr algn="l" fontAlgn="base">
                        <a:lnSpc>
                          <a:spcPct val="100000"/>
                        </a:lnSpc>
                        <a:spcAft>
                          <a:spcPts val="400"/>
                        </a:spcAft>
                      </a:pPr>
                      <a:r>
                        <a:rPr lang="en-US" sz="1400" b="0" u="none" dirty="0">
                          <a:solidFill>
                            <a:schemeClr val="accent1"/>
                          </a:solidFill>
                          <a:effectLst/>
                        </a:rPr>
                        <a:t>Tuesday, October 15</a:t>
                      </a:r>
                      <a:r>
                        <a:rPr lang="en-US" sz="1400" b="0" u="none" baseline="30000" dirty="0">
                          <a:solidFill>
                            <a:schemeClr val="accent1"/>
                          </a:solidFill>
                          <a:effectLst/>
                        </a:rPr>
                        <a:t>th</a:t>
                      </a:r>
                      <a:r>
                        <a:rPr lang="en-US" sz="1400" b="0" u="none" dirty="0">
                          <a:solidFill>
                            <a:schemeClr val="accent1"/>
                          </a:solidFill>
                          <a:effectLst/>
                        </a:rPr>
                        <a:t> </a:t>
                      </a:r>
                      <a:endParaRPr lang="en-US" sz="1400" b="0" i="0" u="none" dirty="0">
                        <a:solidFill>
                          <a:schemeClr val="accent1"/>
                        </a:solidFill>
                        <a:latin typeface="Calibri" panose="020F0502020204030204" pitchFamily="34" charset="0"/>
                        <a:cs typeface="Calibri" panose="020F0502020204030204" pitchFamily="34" charset="0"/>
                      </a:endParaRPr>
                    </a:p>
                  </a:txBody>
                  <a:tcPr anchor="ctr">
                    <a:lnL w="12700" cap="flat" cmpd="sng" algn="ctr">
                      <a:solidFill>
                        <a:schemeClr val="accent2">
                          <a:lumMod val="40000"/>
                          <a:lumOff val="60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9602130"/>
                  </a:ext>
                </a:extLst>
              </a:tr>
              <a:tr h="661143">
                <a:tc>
                  <a:txBody>
                    <a:bodyPr/>
                    <a:lstStyle/>
                    <a:p>
                      <a:pPr algn="l">
                        <a:lnSpc>
                          <a:spcPct val="100000"/>
                        </a:lnSpc>
                        <a:spcAft>
                          <a:spcPts val="400"/>
                        </a:spcAft>
                      </a:pPr>
                      <a:r>
                        <a:rPr lang="en-US" sz="1800" b="1" i="0" u="none" dirty="0">
                          <a:solidFill>
                            <a:schemeClr val="accent1"/>
                          </a:solidFill>
                          <a:latin typeface="Calibri" panose="020F0502020204030204" pitchFamily="34" charset="0"/>
                          <a:cs typeface="Calibri" panose="020F0502020204030204" pitchFamily="34" charset="0"/>
                        </a:rPr>
                        <a:t>Intersection of Artificial Intelligence and OSHA Law</a:t>
                      </a:r>
                    </a:p>
                    <a:p>
                      <a:pPr algn="l">
                        <a:lnSpc>
                          <a:spcPct val="100000"/>
                        </a:lnSpc>
                        <a:spcAft>
                          <a:spcPts val="400"/>
                        </a:spcAft>
                      </a:pPr>
                      <a:r>
                        <a:rPr lang="en-US" sz="1400" b="0" i="0" u="none" dirty="0">
                          <a:solidFill>
                            <a:schemeClr val="accent1"/>
                          </a:solidFill>
                          <a:latin typeface="Calibri" panose="020F0502020204030204" pitchFamily="34" charset="0"/>
                          <a:cs typeface="Calibri" panose="020F0502020204030204" pitchFamily="34" charset="0"/>
                        </a:rPr>
                        <a:t>Wednesday, November 13</a:t>
                      </a:r>
                      <a:r>
                        <a:rPr lang="en-US" sz="1400" b="0" i="0" u="none" baseline="30000" dirty="0">
                          <a:solidFill>
                            <a:schemeClr val="accent1"/>
                          </a:solidFill>
                          <a:latin typeface="Calibri" panose="020F0502020204030204" pitchFamily="34" charset="0"/>
                          <a:cs typeface="Calibri" panose="020F0502020204030204" pitchFamily="34" charset="0"/>
                        </a:rPr>
                        <a:t>th</a:t>
                      </a:r>
                      <a:r>
                        <a:rPr lang="en-US" sz="1400" b="0" i="0" u="none" dirty="0">
                          <a:solidFill>
                            <a:schemeClr val="accent1"/>
                          </a:solidFill>
                          <a:latin typeface="Calibri" panose="020F0502020204030204" pitchFamily="34" charset="0"/>
                          <a:cs typeface="Calibri" panose="020F0502020204030204" pitchFamily="34" charset="0"/>
                        </a:rPr>
                        <a:t> </a:t>
                      </a:r>
                    </a:p>
                  </a:txBody>
                  <a:tcPr>
                    <a:lnL w="6350" cap="flat" cmpd="sng" algn="ctr">
                      <a:noFill/>
                      <a:prstDash val="solid"/>
                      <a:round/>
                      <a:headEnd type="none" w="med" len="med"/>
                      <a:tailEnd type="none" w="med" len="med"/>
                    </a:lnL>
                    <a:lnR w="12700" cap="flat" cmpd="sng" algn="ctr">
                      <a:solidFill>
                        <a:schemeClr val="accent2">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alpha val="8000"/>
                      </a:schemeClr>
                    </a:solidFill>
                  </a:tcPr>
                </a:tc>
                <a:tc>
                  <a:txBody>
                    <a:bodyPr/>
                    <a:lstStyle/>
                    <a:p>
                      <a:pPr algn="l" fontAlgn="base">
                        <a:lnSpc>
                          <a:spcPct val="100000"/>
                        </a:lnSpc>
                        <a:spcAft>
                          <a:spcPts val="400"/>
                        </a:spcAft>
                      </a:pPr>
                      <a:r>
                        <a:rPr lang="en-US" sz="1800" b="1" i="0" u="none" dirty="0">
                          <a:solidFill>
                            <a:schemeClr val="accent1"/>
                          </a:solidFill>
                          <a:latin typeface="Calibri" panose="020F0502020204030204" pitchFamily="34" charset="0"/>
                          <a:cs typeface="Calibri" panose="020F0502020204030204" pitchFamily="34" charset="0"/>
                        </a:rPr>
                        <a:t>12 Ways to Improve Your OSHA Readiness</a:t>
                      </a:r>
                    </a:p>
                    <a:p>
                      <a:pPr algn="l" fontAlgn="base">
                        <a:lnSpc>
                          <a:spcPct val="100000"/>
                        </a:lnSpc>
                        <a:spcAft>
                          <a:spcPts val="400"/>
                        </a:spcAft>
                      </a:pPr>
                      <a:r>
                        <a:rPr lang="en-US" sz="1400" b="0" i="0" u="none" dirty="0">
                          <a:solidFill>
                            <a:schemeClr val="accent1"/>
                          </a:solidFill>
                          <a:latin typeface="Calibri" panose="020F0502020204030204" pitchFamily="34" charset="0"/>
                          <a:cs typeface="Calibri" panose="020F0502020204030204" pitchFamily="34" charset="0"/>
                        </a:rPr>
                        <a:t>Wednesday, December 18</a:t>
                      </a:r>
                      <a:r>
                        <a:rPr lang="en-US" sz="1400" b="0" i="0" u="none" baseline="30000" dirty="0">
                          <a:solidFill>
                            <a:schemeClr val="accent1"/>
                          </a:solidFill>
                          <a:latin typeface="Calibri" panose="020F0502020204030204" pitchFamily="34" charset="0"/>
                          <a:cs typeface="Calibri" panose="020F0502020204030204" pitchFamily="34" charset="0"/>
                        </a:rPr>
                        <a:t>th</a:t>
                      </a:r>
                      <a:r>
                        <a:rPr lang="en-US" sz="1400" b="0" i="0" u="none" dirty="0">
                          <a:solidFill>
                            <a:schemeClr val="accent1"/>
                          </a:solidFill>
                          <a:latin typeface="Calibri" panose="020F0502020204030204" pitchFamily="34" charset="0"/>
                          <a:cs typeface="Calibri" panose="020F0502020204030204" pitchFamily="34" charset="0"/>
                        </a:rPr>
                        <a:t> </a:t>
                      </a:r>
                    </a:p>
                  </a:txBody>
                  <a:tcPr>
                    <a:lnL w="12700" cap="flat" cmpd="sng" algn="ctr">
                      <a:solidFill>
                        <a:schemeClr val="accent2">
                          <a:lumMod val="40000"/>
                          <a:lumOff val="60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alpha val="8000"/>
                      </a:schemeClr>
                    </a:solidFill>
                  </a:tcPr>
                </a:tc>
                <a:extLst>
                  <a:ext uri="{0D108BD9-81ED-4DB2-BD59-A6C34878D82A}">
                    <a16:rowId xmlns:a16="http://schemas.microsoft.com/office/drawing/2014/main" val="3968084814"/>
                  </a:ext>
                </a:extLst>
              </a:tr>
            </a:tbl>
          </a:graphicData>
        </a:graphic>
      </p:graphicFrame>
      <p:sp>
        <p:nvSpPr>
          <p:cNvPr id="13" name="TextBox 12">
            <a:extLst>
              <a:ext uri="{FF2B5EF4-FFF2-40B4-BE49-F238E27FC236}">
                <a16:creationId xmlns:a16="http://schemas.microsoft.com/office/drawing/2014/main" id="{53D0ECD0-0B4C-B6B0-6559-AA8758B84F08}"/>
              </a:ext>
            </a:extLst>
          </p:cNvPr>
          <p:cNvSpPr txBox="1"/>
          <p:nvPr userDrawn="1"/>
        </p:nvSpPr>
        <p:spPr>
          <a:xfrm>
            <a:off x="384082" y="397225"/>
            <a:ext cx="8210860" cy="923330"/>
          </a:xfrm>
          <a:prstGeom prst="rect">
            <a:avLst/>
          </a:prstGeom>
          <a:noFill/>
        </p:spPr>
        <p:txBody>
          <a:bodyPr wrap="square" rtlCol="0">
            <a:spAutoFit/>
          </a:bodyPr>
          <a:lstStyle/>
          <a:p>
            <a:r>
              <a:rPr lang="en-US" sz="3600" dirty="0">
                <a:solidFill>
                  <a:schemeClr val="tx2"/>
                </a:solidFill>
                <a:latin typeface="Impact" panose="020B0806030902050204" pitchFamily="34" charset="0"/>
              </a:rPr>
              <a:t>2024</a:t>
            </a:r>
            <a:r>
              <a:rPr lang="en-US" sz="5400" dirty="0">
                <a:solidFill>
                  <a:schemeClr val="tx2"/>
                </a:solidFill>
                <a:latin typeface="Impact" panose="020B0806030902050204" pitchFamily="34" charset="0"/>
              </a:rPr>
              <a:t> </a:t>
            </a:r>
            <a:r>
              <a:rPr lang="en-US" sz="5400" dirty="0">
                <a:solidFill>
                  <a:schemeClr val="accent5"/>
                </a:solidFill>
                <a:latin typeface="Impact" panose="020B0806030902050204" pitchFamily="34" charset="0"/>
              </a:rPr>
              <a:t>OSHA</a:t>
            </a:r>
            <a:r>
              <a:rPr lang="en-US" sz="5400" dirty="0">
                <a:solidFill>
                  <a:schemeClr val="tx2"/>
                </a:solidFill>
                <a:latin typeface="Impact" panose="020B0806030902050204" pitchFamily="34" charset="0"/>
              </a:rPr>
              <a:t> </a:t>
            </a:r>
            <a:r>
              <a:rPr lang="en-US" sz="5400" dirty="0">
                <a:solidFill>
                  <a:schemeClr val="accent5"/>
                </a:solidFill>
                <a:latin typeface="Impact" panose="020B0806030902050204" pitchFamily="34" charset="0"/>
              </a:rPr>
              <a:t>Webinar</a:t>
            </a:r>
            <a:r>
              <a:rPr lang="en-US" sz="5400" dirty="0">
                <a:solidFill>
                  <a:schemeClr val="tx2"/>
                </a:solidFill>
                <a:latin typeface="Impact" panose="020B0806030902050204" pitchFamily="34" charset="0"/>
              </a:rPr>
              <a:t> </a:t>
            </a:r>
            <a:r>
              <a:rPr lang="en-US" sz="3600" dirty="0">
                <a:solidFill>
                  <a:schemeClr val="tx2"/>
                </a:solidFill>
                <a:latin typeface="Impact" panose="020B0806030902050204" pitchFamily="34" charset="0"/>
              </a:rPr>
              <a:t>series</a:t>
            </a:r>
            <a:endParaRPr lang="en-US" sz="4000" dirty="0">
              <a:solidFill>
                <a:schemeClr val="tx2"/>
              </a:solidFill>
              <a:latin typeface="Impact" panose="020B0806030902050204" pitchFamily="34" charset="0"/>
            </a:endParaRPr>
          </a:p>
        </p:txBody>
      </p:sp>
      <p:grpSp>
        <p:nvGrpSpPr>
          <p:cNvPr id="14" name="Group 13">
            <a:extLst>
              <a:ext uri="{FF2B5EF4-FFF2-40B4-BE49-F238E27FC236}">
                <a16:creationId xmlns:a16="http://schemas.microsoft.com/office/drawing/2014/main" id="{C0118E7A-F6DD-74FC-4649-44CD3CAAA804}"/>
              </a:ext>
            </a:extLst>
          </p:cNvPr>
          <p:cNvGrpSpPr>
            <a:grpSpLocks noChangeAspect="1"/>
          </p:cNvGrpSpPr>
          <p:nvPr userDrawn="1"/>
        </p:nvGrpSpPr>
        <p:grpSpPr>
          <a:xfrm>
            <a:off x="10246876" y="209105"/>
            <a:ext cx="1607770" cy="1157532"/>
            <a:chOff x="1345324" y="3720662"/>
            <a:chExt cx="1734207" cy="1240221"/>
          </a:xfrm>
          <a:solidFill>
            <a:schemeClr val="bg2"/>
          </a:solidFill>
        </p:grpSpPr>
        <p:sp>
          <p:nvSpPr>
            <p:cNvPr id="15" name="TextBox 14">
              <a:extLst>
                <a:ext uri="{FF2B5EF4-FFF2-40B4-BE49-F238E27FC236}">
                  <a16:creationId xmlns:a16="http://schemas.microsoft.com/office/drawing/2014/main" id="{D18590CB-08EB-23F5-3479-41C059930943}"/>
                </a:ext>
              </a:extLst>
            </p:cNvPr>
            <p:cNvSpPr txBox="1"/>
            <p:nvPr userDrawn="1"/>
          </p:nvSpPr>
          <p:spPr>
            <a:xfrm>
              <a:off x="1345324" y="3720662"/>
              <a:ext cx="1734207" cy="1240221"/>
            </a:xfrm>
            <a:prstGeom prst="rect">
              <a:avLst/>
            </a:prstGeom>
            <a:grpFill/>
            <a:ln>
              <a:noFill/>
            </a:ln>
          </p:spPr>
          <p:txBody>
            <a:bodyPr wrap="square" rtlCol="0">
              <a:spAutoFit/>
            </a:bodyPr>
            <a:lstStyle/>
            <a:p>
              <a:endParaRPr lang="en-US" dirty="0"/>
            </a:p>
          </p:txBody>
        </p:sp>
        <p:pic>
          <p:nvPicPr>
            <p:cNvPr id="16" name="Picture 15">
              <a:extLst>
                <a:ext uri="{FF2B5EF4-FFF2-40B4-BE49-F238E27FC236}">
                  <a16:creationId xmlns:a16="http://schemas.microsoft.com/office/drawing/2014/main" id="{AFB1BACC-FFC1-0911-D5F8-47C16A2E508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56048" y="3811154"/>
              <a:ext cx="1533780" cy="1059232"/>
            </a:xfrm>
            <a:prstGeom prst="rect">
              <a:avLst/>
            </a:prstGeom>
            <a:grpFill/>
            <a:ln>
              <a:noFill/>
            </a:ln>
          </p:spPr>
        </p:pic>
      </p:grpSp>
    </p:spTree>
    <p:extLst>
      <p:ext uri="{BB962C8B-B14F-4D97-AF65-F5344CB8AC3E}">
        <p14:creationId xmlns:p14="http://schemas.microsoft.com/office/powerpoint/2010/main" val="208328361"/>
      </p:ext>
    </p:extLst>
  </p:cSld>
  <p:clrMapOvr>
    <a:masterClrMapping/>
  </p:clrMapOvr>
  <p:extLst>
    <p:ext uri="{DCECCB84-F9BA-43D5-87BE-67443E8EF086}">
      <p15:sldGuideLst xmlns:p15="http://schemas.microsoft.com/office/powerpoint/2012/main">
        <p15:guide id="2" pos="528">
          <p15:clr>
            <a:srgbClr val="FBAE40"/>
          </p15:clr>
        </p15:guide>
        <p15:guide id="3" pos="7152">
          <p15:clr>
            <a:srgbClr val="FBAE40"/>
          </p15:clr>
        </p15:guide>
        <p15:guide id="6"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al/OSHA Webinar Series">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C547D44-7CA1-C5D5-C0CB-993F58CB43D1}"/>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graphicFrame>
        <p:nvGraphicFramePr>
          <p:cNvPr id="4" name="Table 7">
            <a:extLst>
              <a:ext uri="{FF2B5EF4-FFF2-40B4-BE49-F238E27FC236}">
                <a16:creationId xmlns:a16="http://schemas.microsoft.com/office/drawing/2014/main" id="{54FF7268-BFEB-7E01-46EB-FCEAF4D7000E}"/>
              </a:ext>
            </a:extLst>
          </p:cNvPr>
          <p:cNvGraphicFramePr>
            <a:graphicFrameLocks noGrp="1"/>
          </p:cNvGraphicFramePr>
          <p:nvPr userDrawn="1">
            <p:extLst>
              <p:ext uri="{D42A27DB-BD31-4B8C-83A1-F6EECF244321}">
                <p14:modId xmlns:p14="http://schemas.microsoft.com/office/powerpoint/2010/main" val="1964064005"/>
              </p:ext>
            </p:extLst>
          </p:nvPr>
        </p:nvGraphicFramePr>
        <p:xfrm>
          <a:off x="392004" y="1660278"/>
          <a:ext cx="11407992" cy="4675215"/>
        </p:xfrm>
        <a:graphic>
          <a:graphicData uri="http://schemas.openxmlformats.org/drawingml/2006/table">
            <a:tbl>
              <a:tblPr bandRow="1">
                <a:tableStyleId>{7E9639D4-E3E2-4D34-9284-5A2195B3D0D7}</a:tableStyleId>
              </a:tblPr>
              <a:tblGrid>
                <a:gridCol w="5703996">
                  <a:extLst>
                    <a:ext uri="{9D8B030D-6E8A-4147-A177-3AD203B41FA5}">
                      <a16:colId xmlns:a16="http://schemas.microsoft.com/office/drawing/2014/main" val="3502649622"/>
                    </a:ext>
                  </a:extLst>
                </a:gridCol>
                <a:gridCol w="5703996">
                  <a:extLst>
                    <a:ext uri="{9D8B030D-6E8A-4147-A177-3AD203B41FA5}">
                      <a16:colId xmlns:a16="http://schemas.microsoft.com/office/drawing/2014/main" val="2904330491"/>
                    </a:ext>
                  </a:extLst>
                </a:gridCol>
              </a:tblGrid>
              <a:tr h="768368">
                <a:tc>
                  <a:txBody>
                    <a:bodyPr/>
                    <a:lstStyle/>
                    <a:p>
                      <a:pPr algn="l">
                        <a:lnSpc>
                          <a:spcPct val="100000"/>
                        </a:lnSpc>
                        <a:spcAft>
                          <a:spcPts val="400"/>
                        </a:spcAft>
                      </a:pPr>
                      <a:r>
                        <a:rPr lang="en-US" sz="1800" b="1" u="none" dirty="0">
                          <a:solidFill>
                            <a:schemeClr val="accent1"/>
                          </a:solidFill>
                        </a:rPr>
                        <a:t>California’s Workplace Violence Prevention Law</a:t>
                      </a:r>
                    </a:p>
                    <a:p>
                      <a:pPr algn="l">
                        <a:lnSpc>
                          <a:spcPct val="100000"/>
                        </a:lnSpc>
                        <a:spcAft>
                          <a:spcPts val="400"/>
                        </a:spcAft>
                      </a:pPr>
                      <a:r>
                        <a:rPr lang="en-US" sz="1400" b="0" u="none" dirty="0">
                          <a:solidFill>
                            <a:schemeClr val="accent1"/>
                          </a:solidFill>
                        </a:rPr>
                        <a:t>Thursday, November 9</a:t>
                      </a:r>
                      <a:r>
                        <a:rPr lang="en-US" sz="1400" b="0" u="none" baseline="30000" dirty="0">
                          <a:solidFill>
                            <a:schemeClr val="accent1"/>
                          </a:solidFill>
                        </a:rPr>
                        <a:t>th</a:t>
                      </a:r>
                      <a:r>
                        <a:rPr lang="en-US" sz="1400" b="0" u="none" dirty="0">
                          <a:solidFill>
                            <a:schemeClr val="accent1"/>
                          </a:solidFill>
                        </a:rPr>
                        <a:t> (2023)</a:t>
                      </a:r>
                      <a:endParaRPr lang="en-US" sz="1400" b="0" i="0" u="none" dirty="0">
                        <a:solidFill>
                          <a:schemeClr val="accent1"/>
                        </a:solidFill>
                        <a:latin typeface="Calibri" panose="020F0502020204030204" pitchFamily="34" charset="0"/>
                        <a:cs typeface="Calibri" panose="020F0502020204030204" pitchFamily="34" charset="0"/>
                      </a:endParaRPr>
                    </a:p>
                  </a:txBody>
                  <a:tcPr anchor="ctr">
                    <a:lnL w="6350" cap="flat" cmpd="sng" algn="ctr">
                      <a:noFill/>
                      <a:prstDash val="solid"/>
                      <a:miter lim="800000"/>
                    </a:lnL>
                    <a:lnR w="12700" cap="flat" cmpd="sng" algn="ctr">
                      <a:solidFill>
                        <a:schemeClr val="accent2">
                          <a:lumMod val="40000"/>
                          <a:lumOff val="60000"/>
                        </a:schemeClr>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8180"/>
                      </a:schemeClr>
                    </a:solidFill>
                  </a:tcPr>
                </a:tc>
                <a:tc>
                  <a:txBody>
                    <a:bodyPr/>
                    <a:lstStyle/>
                    <a:p>
                      <a:pPr algn="l" fontAlgn="base">
                        <a:lnSpc>
                          <a:spcPct val="100000"/>
                        </a:lnSpc>
                        <a:spcAft>
                          <a:spcPts val="400"/>
                        </a:spcAft>
                      </a:pPr>
                      <a:r>
                        <a:rPr lang="en-US" sz="1800" b="1" u="none" dirty="0">
                          <a:solidFill>
                            <a:schemeClr val="accent1"/>
                          </a:solidFill>
                        </a:rPr>
                        <a:t>2024 Cal/OSHA Enforcement and Regulatory Update</a:t>
                      </a:r>
                    </a:p>
                    <a:p>
                      <a:pPr algn="l" fontAlgn="base">
                        <a:lnSpc>
                          <a:spcPct val="100000"/>
                        </a:lnSpc>
                        <a:spcAft>
                          <a:spcPts val="400"/>
                        </a:spcAft>
                      </a:pPr>
                      <a:r>
                        <a:rPr lang="en-US" sz="1400" b="0" u="none" dirty="0">
                          <a:solidFill>
                            <a:schemeClr val="accent1"/>
                          </a:solidFill>
                        </a:rPr>
                        <a:t>Tuesday, December 12</a:t>
                      </a:r>
                      <a:r>
                        <a:rPr lang="en-US" sz="1400" b="0" u="none" baseline="30000" dirty="0">
                          <a:solidFill>
                            <a:schemeClr val="accent1"/>
                          </a:solidFill>
                        </a:rPr>
                        <a:t>th</a:t>
                      </a:r>
                      <a:r>
                        <a:rPr lang="en-US" sz="1400" b="0" u="none" dirty="0">
                          <a:solidFill>
                            <a:schemeClr val="accent1"/>
                          </a:solidFill>
                        </a:rPr>
                        <a:t> (2023)</a:t>
                      </a:r>
                      <a:endParaRPr lang="en-US" sz="1400" b="0" i="0" u="none" dirty="0">
                        <a:solidFill>
                          <a:schemeClr val="accent1"/>
                        </a:solidFill>
                        <a:latin typeface="Calibri" panose="020F0502020204030204" pitchFamily="34" charset="0"/>
                        <a:cs typeface="Calibri" panose="020F0502020204030204" pitchFamily="34" charset="0"/>
                      </a:endParaRPr>
                    </a:p>
                  </a:txBody>
                  <a:tcPr anchor="ctr">
                    <a:lnL w="12700" cap="flat" cmpd="sng" algn="ctr">
                      <a:solidFill>
                        <a:schemeClr val="accent2">
                          <a:lumMod val="40000"/>
                          <a:lumOff val="60000"/>
                        </a:schemeClr>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8180"/>
                      </a:schemeClr>
                    </a:solidFill>
                  </a:tcPr>
                </a:tc>
                <a:extLst>
                  <a:ext uri="{0D108BD9-81ED-4DB2-BD59-A6C34878D82A}">
                    <a16:rowId xmlns:a16="http://schemas.microsoft.com/office/drawing/2014/main" val="1916802723"/>
                  </a:ext>
                </a:extLst>
              </a:tr>
              <a:tr h="768368">
                <a:tc>
                  <a:txBody>
                    <a:bodyPr/>
                    <a:lstStyle/>
                    <a:p>
                      <a:pPr algn="l">
                        <a:lnSpc>
                          <a:spcPct val="100000"/>
                        </a:lnSpc>
                        <a:spcAft>
                          <a:spcPts val="400"/>
                        </a:spcAft>
                      </a:pPr>
                      <a:r>
                        <a:rPr lang="en-US" sz="1800" b="1" u="none" strike="noStrike" dirty="0">
                          <a:solidFill>
                            <a:schemeClr val="accent1"/>
                          </a:solidFill>
                          <a:effectLst/>
                        </a:rPr>
                        <a:t>Preparing for California’s Indoor Heat Regulation</a:t>
                      </a:r>
                      <a:br>
                        <a:rPr lang="en-US" sz="1400" b="0" u="none" dirty="0">
                          <a:solidFill>
                            <a:schemeClr val="accent1"/>
                          </a:solidFill>
                        </a:rPr>
                      </a:br>
                      <a:r>
                        <a:rPr lang="en-US" sz="1400" b="0" u="none" dirty="0">
                          <a:solidFill>
                            <a:schemeClr val="accent1"/>
                          </a:solidFill>
                          <a:effectLst/>
                        </a:rPr>
                        <a:t>Tuesday, January 30</a:t>
                      </a:r>
                      <a:r>
                        <a:rPr lang="en-US" sz="1400" b="0" u="none" baseline="30000" dirty="0">
                          <a:solidFill>
                            <a:schemeClr val="accent1"/>
                          </a:solidFill>
                          <a:effectLst/>
                        </a:rPr>
                        <a:t>th</a:t>
                      </a:r>
                      <a:r>
                        <a:rPr lang="en-US" sz="1400" b="0" u="none" dirty="0">
                          <a:solidFill>
                            <a:schemeClr val="accent1"/>
                          </a:solidFill>
                          <a:effectLst/>
                        </a:rPr>
                        <a:t> </a:t>
                      </a:r>
                      <a:endParaRPr lang="en-US" sz="1400" b="0" i="0" u="none" dirty="0">
                        <a:solidFill>
                          <a:schemeClr val="accent1"/>
                        </a:solidFill>
                        <a:latin typeface="Calibri" panose="020F0502020204030204" pitchFamily="34" charset="0"/>
                        <a:cs typeface="Calibri" panose="020F0502020204030204" pitchFamily="34" charset="0"/>
                      </a:endParaRPr>
                    </a:p>
                  </a:txBody>
                  <a:tcPr anchor="ctr">
                    <a:lnL w="6350" cap="flat" cmpd="sng" algn="ctr">
                      <a:noFill/>
                      <a:prstDash val="solid"/>
                      <a:miter lim="800000"/>
                    </a:lnL>
                    <a:lnR w="12700" cap="flat" cmpd="sng" algn="ctr">
                      <a:solidFill>
                        <a:schemeClr val="accent2">
                          <a:lumMod val="40000"/>
                          <a:lumOff val="60000"/>
                        </a:schemeClr>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algn="l" fontAlgn="base">
                        <a:lnSpc>
                          <a:spcPct val="100000"/>
                        </a:lnSpc>
                        <a:spcAft>
                          <a:spcPts val="400"/>
                        </a:spcAft>
                      </a:pPr>
                      <a:r>
                        <a:rPr lang="en-US" sz="1800" b="1" u="none" strike="noStrike" dirty="0">
                          <a:solidFill>
                            <a:schemeClr val="accent1"/>
                          </a:solidFill>
                          <a:effectLst/>
                        </a:rPr>
                        <a:t>Top Cal/OSHA Violations</a:t>
                      </a:r>
                      <a:br>
                        <a:rPr lang="en-US" sz="1400" b="0" u="none" dirty="0">
                          <a:solidFill>
                            <a:schemeClr val="accent1"/>
                          </a:solidFill>
                          <a:effectLst/>
                        </a:rPr>
                      </a:br>
                      <a:r>
                        <a:rPr lang="en-US" sz="1400" b="0" u="none" dirty="0">
                          <a:solidFill>
                            <a:schemeClr val="accent1"/>
                          </a:solidFill>
                          <a:effectLst/>
                        </a:rPr>
                        <a:t>Wednesday, February 21</a:t>
                      </a:r>
                      <a:r>
                        <a:rPr lang="en-US" sz="1400" b="0" u="none" baseline="30000" dirty="0">
                          <a:solidFill>
                            <a:schemeClr val="accent1"/>
                          </a:solidFill>
                          <a:effectLst/>
                        </a:rPr>
                        <a:t>st</a:t>
                      </a:r>
                      <a:r>
                        <a:rPr lang="en-US" sz="1400" b="0" u="none" dirty="0">
                          <a:solidFill>
                            <a:schemeClr val="accent1"/>
                          </a:solidFill>
                          <a:effectLst/>
                        </a:rPr>
                        <a:t> </a:t>
                      </a:r>
                      <a:endParaRPr lang="en-US" sz="1400" b="0" i="0" u="none" dirty="0">
                        <a:solidFill>
                          <a:schemeClr val="accent1"/>
                        </a:solidFill>
                        <a:latin typeface="Calibri" panose="020F0502020204030204" pitchFamily="34" charset="0"/>
                        <a:cs typeface="Calibri" panose="020F0502020204030204" pitchFamily="34" charset="0"/>
                      </a:endParaRPr>
                    </a:p>
                  </a:txBody>
                  <a:tcPr anchor="ctr">
                    <a:lnL w="12700" cap="flat" cmpd="sng" algn="ctr">
                      <a:solidFill>
                        <a:schemeClr val="accent2">
                          <a:lumMod val="40000"/>
                          <a:lumOff val="60000"/>
                        </a:schemeClr>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526662313"/>
                  </a:ext>
                </a:extLst>
              </a:tr>
              <a:tr h="833375">
                <a:tc>
                  <a:txBody>
                    <a:bodyPr/>
                    <a:lstStyle/>
                    <a:p>
                      <a:pPr algn="l" fontAlgn="base">
                        <a:lnSpc>
                          <a:spcPct val="100000"/>
                        </a:lnSpc>
                        <a:spcAft>
                          <a:spcPts val="400"/>
                        </a:spcAft>
                      </a:pPr>
                      <a:r>
                        <a:rPr lang="en-US" sz="1800" b="1" u="none" strike="noStrike" dirty="0">
                          <a:solidFill>
                            <a:schemeClr val="accent1"/>
                          </a:solidFill>
                          <a:effectLst/>
                        </a:rPr>
                        <a:t>Tips for Responding to Workplace Violence</a:t>
                      </a:r>
                      <a:endParaRPr lang="en-US" sz="1800" b="1" u="none" dirty="0">
                        <a:solidFill>
                          <a:schemeClr val="accent1"/>
                        </a:solidFill>
                        <a:effectLst/>
                      </a:endParaRPr>
                    </a:p>
                    <a:p>
                      <a:pPr algn="l" fontAlgn="base">
                        <a:lnSpc>
                          <a:spcPct val="100000"/>
                        </a:lnSpc>
                        <a:spcAft>
                          <a:spcPts val="400"/>
                        </a:spcAft>
                      </a:pPr>
                      <a:r>
                        <a:rPr lang="en-US" sz="1600" b="0" u="none" dirty="0">
                          <a:solidFill>
                            <a:schemeClr val="accent1"/>
                          </a:solidFill>
                          <a:effectLst/>
                        </a:rPr>
                        <a:t>Wednesday, April 24</a:t>
                      </a:r>
                      <a:r>
                        <a:rPr lang="en-US" sz="1600" b="0" u="none" baseline="30000" dirty="0">
                          <a:solidFill>
                            <a:schemeClr val="accent1"/>
                          </a:solidFill>
                          <a:effectLst/>
                        </a:rPr>
                        <a:t>th</a:t>
                      </a:r>
                      <a:r>
                        <a:rPr lang="en-US" sz="1600" b="0" u="none" dirty="0">
                          <a:solidFill>
                            <a:schemeClr val="accent1"/>
                          </a:solidFill>
                          <a:effectLst/>
                        </a:rPr>
                        <a:t> </a:t>
                      </a:r>
                      <a:endParaRPr lang="en-US" sz="1600" b="0" i="0" u="none" dirty="0">
                        <a:solidFill>
                          <a:schemeClr val="accent1"/>
                        </a:solidFill>
                        <a:latin typeface="Calibri" panose="020F0502020204030204" pitchFamily="34" charset="0"/>
                        <a:cs typeface="Calibri" panose="020F0502020204030204" pitchFamily="34" charset="0"/>
                      </a:endParaRPr>
                    </a:p>
                  </a:txBody>
                  <a:tcPr anchor="ctr">
                    <a:lnL w="6350" cap="flat" cmpd="sng" algn="ctr">
                      <a:noFill/>
                      <a:prstDash val="solid"/>
                      <a:miter lim="800000"/>
                    </a:lnL>
                    <a:lnR w="12700" cap="flat" cmpd="sng" algn="ctr">
                      <a:solidFill>
                        <a:schemeClr val="accent2">
                          <a:lumMod val="40000"/>
                          <a:lumOff val="60000"/>
                        </a:schemeClr>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8000"/>
                      </a:schemeClr>
                    </a:solidFill>
                  </a:tcPr>
                </a:tc>
                <a:tc>
                  <a:txBody>
                    <a:bodyPr/>
                    <a:lstStyle/>
                    <a:p>
                      <a:pPr marL="0" marR="0" lvl="0" indent="0" algn="l" defTabSz="914400" rtl="0" eaLnBrk="1" fontAlgn="base" latinLnBrk="0" hangingPunct="1">
                        <a:lnSpc>
                          <a:spcPct val="100000"/>
                        </a:lnSpc>
                        <a:spcBef>
                          <a:spcPts val="0"/>
                        </a:spcBef>
                        <a:spcAft>
                          <a:spcPts val="400"/>
                        </a:spcAft>
                        <a:buClrTx/>
                        <a:buSzTx/>
                        <a:buFontTx/>
                        <a:buNone/>
                        <a:tabLst/>
                        <a:defRPr/>
                      </a:pPr>
                      <a:r>
                        <a:rPr lang="en-US" sz="1800" b="1" u="none" strike="noStrike" dirty="0">
                          <a:solidFill>
                            <a:schemeClr val="accent1"/>
                          </a:solidFill>
                          <a:effectLst/>
                        </a:rPr>
                        <a:t>Mid-Year Review of Cal/OSHA Developments</a:t>
                      </a:r>
                      <a:br>
                        <a:rPr lang="en-US" sz="1400" b="0" u="none" dirty="0">
                          <a:solidFill>
                            <a:schemeClr val="accent1"/>
                          </a:solidFill>
                        </a:rPr>
                      </a:br>
                      <a:r>
                        <a:rPr lang="en-US" sz="1400" b="0" u="none" dirty="0">
                          <a:solidFill>
                            <a:schemeClr val="accent1"/>
                          </a:solidFill>
                          <a:effectLst/>
                        </a:rPr>
                        <a:t>Wednesday, May 22</a:t>
                      </a:r>
                      <a:r>
                        <a:rPr lang="en-US" sz="1400" b="0" u="none" baseline="30000" dirty="0">
                          <a:solidFill>
                            <a:schemeClr val="accent1"/>
                          </a:solidFill>
                          <a:effectLst/>
                        </a:rPr>
                        <a:t>nd</a:t>
                      </a:r>
                      <a:endParaRPr lang="en-US" sz="1400" b="0" i="0" u="none" dirty="0">
                        <a:solidFill>
                          <a:schemeClr val="accent1"/>
                        </a:solidFill>
                        <a:latin typeface="Calibri" panose="020F0502020204030204" pitchFamily="34" charset="0"/>
                        <a:cs typeface="Calibri" panose="020F0502020204030204" pitchFamily="34" charset="0"/>
                      </a:endParaRPr>
                    </a:p>
                  </a:txBody>
                  <a:tcPr anchor="ctr">
                    <a:lnL w="12700" cap="flat" cmpd="sng" algn="ctr">
                      <a:solidFill>
                        <a:schemeClr val="accent2">
                          <a:lumMod val="40000"/>
                          <a:lumOff val="60000"/>
                        </a:schemeClr>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8000"/>
                      </a:schemeClr>
                    </a:solidFill>
                  </a:tcPr>
                </a:tc>
                <a:extLst>
                  <a:ext uri="{0D108BD9-81ED-4DB2-BD59-A6C34878D82A}">
                    <a16:rowId xmlns:a16="http://schemas.microsoft.com/office/drawing/2014/main" val="3917630010"/>
                  </a:ext>
                </a:extLst>
              </a:tr>
              <a:tr h="768368">
                <a:tc>
                  <a:txBody>
                    <a:bodyPr/>
                    <a:lstStyle/>
                    <a:p>
                      <a:pPr algn="l">
                        <a:lnSpc>
                          <a:spcPct val="100000"/>
                        </a:lnSpc>
                        <a:spcAft>
                          <a:spcPts val="400"/>
                        </a:spcAft>
                      </a:pPr>
                      <a:r>
                        <a:rPr lang="en-US" sz="1800" b="1" u="none" strike="noStrike" dirty="0">
                          <a:solidFill>
                            <a:schemeClr val="accent1"/>
                          </a:solidFill>
                          <a:effectLst/>
                        </a:rPr>
                        <a:t>Safety and Employment Law Compliance in ESG Programs</a:t>
                      </a:r>
                      <a:br>
                        <a:rPr lang="en-US" sz="1400" b="0" u="none" dirty="0">
                          <a:solidFill>
                            <a:schemeClr val="accent1"/>
                          </a:solidFill>
                          <a:effectLst/>
                        </a:rPr>
                      </a:br>
                      <a:r>
                        <a:rPr lang="en-US" sz="1400" b="0" u="none" dirty="0">
                          <a:solidFill>
                            <a:schemeClr val="accent1"/>
                          </a:solidFill>
                          <a:effectLst/>
                        </a:rPr>
                        <a:t>Tuesday, May 28</a:t>
                      </a:r>
                      <a:r>
                        <a:rPr lang="en-US" sz="1400" b="0" u="none" baseline="30000" dirty="0">
                          <a:solidFill>
                            <a:schemeClr val="accent1"/>
                          </a:solidFill>
                          <a:effectLst/>
                        </a:rPr>
                        <a:t>th</a:t>
                      </a:r>
                      <a:r>
                        <a:rPr lang="en-US" sz="1400" b="0" u="none" dirty="0">
                          <a:solidFill>
                            <a:schemeClr val="accent1"/>
                          </a:solidFill>
                          <a:effectLst/>
                        </a:rPr>
                        <a:t> </a:t>
                      </a:r>
                      <a:endParaRPr lang="en-US" sz="1400" b="0" i="0" u="none" dirty="0">
                        <a:solidFill>
                          <a:schemeClr val="accent1"/>
                        </a:solidFill>
                        <a:latin typeface="Calibri" panose="020F0502020204030204" pitchFamily="34" charset="0"/>
                        <a:cs typeface="Calibri" panose="020F0502020204030204" pitchFamily="34" charset="0"/>
                      </a:endParaRPr>
                    </a:p>
                  </a:txBody>
                  <a:tcPr anchor="ctr">
                    <a:lnL w="6350" cap="flat" cmpd="sng" algn="ctr">
                      <a:noFill/>
                      <a:prstDash val="solid"/>
                      <a:miter lim="800000"/>
                    </a:lnL>
                    <a:lnR w="12700" cap="flat" cmpd="sng" algn="ctr">
                      <a:solidFill>
                        <a:schemeClr val="accent2">
                          <a:lumMod val="40000"/>
                          <a:lumOff val="60000"/>
                        </a:schemeClr>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algn="l" fontAlgn="base">
                        <a:lnSpc>
                          <a:spcPct val="100000"/>
                        </a:lnSpc>
                        <a:spcAft>
                          <a:spcPts val="400"/>
                        </a:spcAft>
                      </a:pPr>
                      <a:r>
                        <a:rPr lang="en-US" sz="1800" b="1" u="none" strike="noStrike" dirty="0">
                          <a:solidFill>
                            <a:schemeClr val="accent1"/>
                          </a:solidFill>
                          <a:effectLst/>
                        </a:rPr>
                        <a:t>Process Safety Management and CalARP</a:t>
                      </a:r>
                      <a:endParaRPr lang="en-US" sz="1800" b="1" u="none" dirty="0">
                        <a:solidFill>
                          <a:schemeClr val="accent1"/>
                        </a:solidFill>
                        <a:effectLst/>
                      </a:endParaRPr>
                    </a:p>
                    <a:p>
                      <a:pPr algn="l" fontAlgn="base">
                        <a:lnSpc>
                          <a:spcPct val="100000"/>
                        </a:lnSpc>
                        <a:spcAft>
                          <a:spcPts val="400"/>
                        </a:spcAft>
                      </a:pPr>
                      <a:r>
                        <a:rPr lang="en-US" sz="1400" b="0" u="none" dirty="0">
                          <a:solidFill>
                            <a:schemeClr val="accent1"/>
                          </a:solidFill>
                          <a:effectLst/>
                        </a:rPr>
                        <a:t>Monday, August 5</a:t>
                      </a:r>
                      <a:r>
                        <a:rPr lang="en-US" sz="1400" b="0" u="none" baseline="30000" dirty="0">
                          <a:solidFill>
                            <a:schemeClr val="accent1"/>
                          </a:solidFill>
                          <a:effectLst/>
                        </a:rPr>
                        <a:t>th</a:t>
                      </a:r>
                      <a:r>
                        <a:rPr lang="en-US" sz="1400" b="0" u="none" dirty="0">
                          <a:solidFill>
                            <a:schemeClr val="accent1"/>
                          </a:solidFill>
                          <a:effectLst/>
                        </a:rPr>
                        <a:t> </a:t>
                      </a:r>
                      <a:endParaRPr lang="en-US" sz="1400" b="0" i="0" u="none" dirty="0">
                        <a:solidFill>
                          <a:schemeClr val="accent1"/>
                        </a:solidFill>
                        <a:latin typeface="Calibri" panose="020F0502020204030204" pitchFamily="34" charset="0"/>
                        <a:cs typeface="Calibri" panose="020F0502020204030204" pitchFamily="34" charset="0"/>
                      </a:endParaRPr>
                    </a:p>
                  </a:txBody>
                  <a:tcPr anchor="ctr">
                    <a:lnL w="12700" cap="flat" cmpd="sng" algn="ctr">
                      <a:solidFill>
                        <a:schemeClr val="accent2">
                          <a:lumMod val="40000"/>
                          <a:lumOff val="60000"/>
                        </a:schemeClr>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930785589"/>
                  </a:ext>
                </a:extLst>
              </a:tr>
              <a:tr h="768368">
                <a:tc>
                  <a:txBody>
                    <a:bodyPr/>
                    <a:lstStyle/>
                    <a:p>
                      <a:pPr algn="l" fontAlgn="base">
                        <a:lnSpc>
                          <a:spcPct val="100000"/>
                        </a:lnSpc>
                        <a:spcAft>
                          <a:spcPts val="400"/>
                        </a:spcAft>
                      </a:pPr>
                      <a:r>
                        <a:rPr lang="en-US" sz="1800" b="1" u="none" strike="noStrike" dirty="0">
                          <a:solidFill>
                            <a:schemeClr val="accent1"/>
                          </a:solidFill>
                          <a:effectLst/>
                        </a:rPr>
                        <a:t>Prepare for and Manage Cal/OSHA Inspections</a:t>
                      </a:r>
                      <a:endParaRPr lang="en-US" sz="1800" b="1" u="none" dirty="0">
                        <a:solidFill>
                          <a:schemeClr val="accent1"/>
                        </a:solidFill>
                        <a:effectLst/>
                      </a:endParaRPr>
                    </a:p>
                    <a:p>
                      <a:pPr algn="l" fontAlgn="base">
                        <a:lnSpc>
                          <a:spcPct val="100000"/>
                        </a:lnSpc>
                        <a:spcAft>
                          <a:spcPts val="400"/>
                        </a:spcAft>
                      </a:pPr>
                      <a:r>
                        <a:rPr lang="en-US" sz="1400" b="0" u="none" dirty="0">
                          <a:solidFill>
                            <a:schemeClr val="accent1"/>
                          </a:solidFill>
                          <a:effectLst/>
                        </a:rPr>
                        <a:t>Wednesday, August 21</a:t>
                      </a:r>
                      <a:r>
                        <a:rPr lang="en-US" sz="1400" b="0" u="none" baseline="30000" dirty="0">
                          <a:solidFill>
                            <a:schemeClr val="accent1"/>
                          </a:solidFill>
                          <a:effectLst/>
                        </a:rPr>
                        <a:t>st</a:t>
                      </a:r>
                      <a:r>
                        <a:rPr lang="en-US" sz="1400" b="0" u="none" dirty="0">
                          <a:solidFill>
                            <a:schemeClr val="accent1"/>
                          </a:solidFill>
                          <a:effectLst/>
                        </a:rPr>
                        <a:t> </a:t>
                      </a:r>
                      <a:endParaRPr lang="en-US" sz="1400" b="0" i="0" u="none" dirty="0">
                        <a:solidFill>
                          <a:schemeClr val="accent1"/>
                        </a:solidFill>
                        <a:latin typeface="Calibri" panose="020F0502020204030204" pitchFamily="34" charset="0"/>
                        <a:cs typeface="Calibri" panose="020F0502020204030204" pitchFamily="34" charset="0"/>
                      </a:endParaRPr>
                    </a:p>
                  </a:txBody>
                  <a:tcPr anchor="ctr">
                    <a:lnL w="6350" cap="flat" cmpd="sng" algn="ctr">
                      <a:noFill/>
                      <a:prstDash val="solid"/>
                      <a:miter lim="800000"/>
                    </a:lnL>
                    <a:lnR w="12700" cap="flat" cmpd="sng" algn="ctr">
                      <a:solidFill>
                        <a:schemeClr val="accent2">
                          <a:lumMod val="40000"/>
                          <a:lumOff val="60000"/>
                        </a:schemeClr>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8000"/>
                      </a:schemeClr>
                    </a:solidFill>
                  </a:tcPr>
                </a:tc>
                <a:tc>
                  <a:txBody>
                    <a:bodyPr/>
                    <a:lstStyle/>
                    <a:p>
                      <a:pPr algn="l" fontAlgn="base">
                        <a:lnSpc>
                          <a:spcPct val="100000"/>
                        </a:lnSpc>
                        <a:spcAft>
                          <a:spcPts val="400"/>
                        </a:spcAft>
                      </a:pPr>
                      <a:r>
                        <a:rPr lang="en-US" sz="1800" b="1" u="none" strike="noStrike" dirty="0">
                          <a:solidFill>
                            <a:schemeClr val="accent1"/>
                          </a:solidFill>
                          <a:effectLst/>
                        </a:rPr>
                        <a:t>CMC’s 2</a:t>
                      </a:r>
                      <a:r>
                        <a:rPr lang="en-US" sz="1800" b="1" u="none" strike="noStrike" baseline="30000" dirty="0">
                          <a:solidFill>
                            <a:schemeClr val="accent1"/>
                          </a:solidFill>
                          <a:effectLst/>
                        </a:rPr>
                        <a:t>nd</a:t>
                      </a:r>
                      <a:r>
                        <a:rPr lang="en-US" sz="1800" b="1" u="none" strike="noStrike" dirty="0">
                          <a:solidFill>
                            <a:schemeClr val="accent1"/>
                          </a:solidFill>
                          <a:effectLst/>
                        </a:rPr>
                        <a:t> Annual Cal/OSHA and Employment Law Summit</a:t>
                      </a:r>
                      <a:endParaRPr lang="en-US" sz="1800" b="1" u="none" dirty="0">
                        <a:solidFill>
                          <a:schemeClr val="accent1"/>
                        </a:solidFill>
                        <a:effectLst/>
                      </a:endParaRPr>
                    </a:p>
                    <a:p>
                      <a:pPr algn="l" fontAlgn="base">
                        <a:lnSpc>
                          <a:spcPct val="100000"/>
                        </a:lnSpc>
                        <a:spcAft>
                          <a:spcPts val="400"/>
                        </a:spcAft>
                      </a:pPr>
                      <a:r>
                        <a:rPr lang="en-US" sz="1400" b="0" u="none" dirty="0">
                          <a:solidFill>
                            <a:schemeClr val="accent1"/>
                          </a:solidFill>
                          <a:effectLst/>
                        </a:rPr>
                        <a:t>Tuesday, October 8</a:t>
                      </a:r>
                      <a:r>
                        <a:rPr lang="en-US" sz="1400" b="0" u="none" baseline="30000" dirty="0">
                          <a:solidFill>
                            <a:schemeClr val="accent1"/>
                          </a:solidFill>
                          <a:effectLst/>
                        </a:rPr>
                        <a:t>th</a:t>
                      </a:r>
                      <a:r>
                        <a:rPr lang="en-US" sz="1400" b="0" u="none" dirty="0">
                          <a:solidFill>
                            <a:schemeClr val="accent1"/>
                          </a:solidFill>
                          <a:effectLst/>
                        </a:rPr>
                        <a:t> and Thursday, October 10</a:t>
                      </a:r>
                      <a:r>
                        <a:rPr lang="en-US" sz="1400" b="0" u="none" baseline="30000" dirty="0">
                          <a:solidFill>
                            <a:schemeClr val="accent1"/>
                          </a:solidFill>
                          <a:effectLst/>
                        </a:rPr>
                        <a:t>th</a:t>
                      </a:r>
                      <a:r>
                        <a:rPr lang="en-US" sz="1400" b="0" u="none" dirty="0">
                          <a:solidFill>
                            <a:schemeClr val="accent1"/>
                          </a:solidFill>
                          <a:effectLst/>
                        </a:rPr>
                        <a:t> </a:t>
                      </a:r>
                      <a:endParaRPr lang="en-US" sz="1400" b="0" i="0" u="none" dirty="0">
                        <a:solidFill>
                          <a:schemeClr val="accent1"/>
                        </a:solidFill>
                        <a:latin typeface="Calibri" panose="020F0502020204030204" pitchFamily="34" charset="0"/>
                        <a:cs typeface="Calibri" panose="020F0502020204030204" pitchFamily="34" charset="0"/>
                      </a:endParaRPr>
                    </a:p>
                  </a:txBody>
                  <a:tcPr anchor="ctr">
                    <a:lnL w="12700" cap="flat" cmpd="sng" algn="ctr">
                      <a:solidFill>
                        <a:schemeClr val="accent2">
                          <a:lumMod val="40000"/>
                          <a:lumOff val="60000"/>
                        </a:schemeClr>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8000"/>
                      </a:schemeClr>
                    </a:solidFill>
                  </a:tcPr>
                </a:tc>
                <a:extLst>
                  <a:ext uri="{0D108BD9-81ED-4DB2-BD59-A6C34878D82A}">
                    <a16:rowId xmlns:a16="http://schemas.microsoft.com/office/drawing/2014/main" val="3861630446"/>
                  </a:ext>
                </a:extLst>
              </a:tr>
              <a:tr h="768368">
                <a:tc>
                  <a:txBody>
                    <a:bodyPr/>
                    <a:lstStyle/>
                    <a:p>
                      <a:pPr algn="l" fontAlgn="base">
                        <a:lnSpc>
                          <a:spcPct val="100000"/>
                        </a:lnSpc>
                        <a:spcAft>
                          <a:spcPts val="400"/>
                        </a:spcAft>
                      </a:pPr>
                      <a:r>
                        <a:rPr lang="en-US" sz="1800" b="1" u="none" spc="-40" baseline="0" dirty="0">
                          <a:solidFill>
                            <a:schemeClr val="accent1"/>
                          </a:solidFill>
                        </a:rPr>
                        <a:t>The Intersection of AI and Employment and OSHA Law</a:t>
                      </a:r>
                      <a:br>
                        <a:rPr lang="en-US" sz="1800" b="0" u="none" spc="-40" baseline="0" dirty="0">
                          <a:solidFill>
                            <a:schemeClr val="accent1"/>
                          </a:solidFill>
                        </a:rPr>
                      </a:br>
                      <a:r>
                        <a:rPr lang="en-US" sz="1400" b="0" u="none" dirty="0">
                          <a:solidFill>
                            <a:schemeClr val="accent1"/>
                          </a:solidFill>
                          <a:effectLst/>
                        </a:rPr>
                        <a:t>Wednesday, November 13</a:t>
                      </a:r>
                      <a:r>
                        <a:rPr lang="en-US" sz="1400" b="0" u="none" baseline="30000" dirty="0">
                          <a:solidFill>
                            <a:schemeClr val="accent1"/>
                          </a:solidFill>
                          <a:effectLst/>
                        </a:rPr>
                        <a:t>th</a:t>
                      </a:r>
                      <a:r>
                        <a:rPr lang="en-US" sz="1400" b="0" u="none" dirty="0">
                          <a:solidFill>
                            <a:schemeClr val="accent1"/>
                          </a:solidFill>
                          <a:effectLst/>
                        </a:rPr>
                        <a:t> </a:t>
                      </a:r>
                      <a:endParaRPr lang="en-US" sz="1800" b="0" i="0" u="none" dirty="0">
                        <a:solidFill>
                          <a:schemeClr val="accent1"/>
                        </a:solidFill>
                        <a:latin typeface="Calibri" panose="020F0502020204030204" pitchFamily="34" charset="0"/>
                        <a:cs typeface="Calibri" panose="020F0502020204030204" pitchFamily="34" charset="0"/>
                      </a:endParaRPr>
                    </a:p>
                  </a:txBody>
                  <a:tcPr anchor="ctr">
                    <a:lnL w="6350" cap="flat" cmpd="sng" algn="ctr">
                      <a:noFill/>
                      <a:prstDash val="solid"/>
                      <a:miter lim="800000"/>
                    </a:lnL>
                    <a:lnR w="12700" cap="flat" cmpd="sng" algn="ctr">
                      <a:solidFill>
                        <a:schemeClr val="accent2">
                          <a:lumMod val="40000"/>
                          <a:lumOff val="60000"/>
                        </a:schemeClr>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algn="l" fontAlgn="base">
                        <a:lnSpc>
                          <a:spcPct val="100000"/>
                        </a:lnSpc>
                        <a:spcAft>
                          <a:spcPts val="400"/>
                        </a:spcAft>
                      </a:pPr>
                      <a:r>
                        <a:rPr lang="en-US" sz="1800" b="1" u="none" strike="noStrike" dirty="0">
                          <a:solidFill>
                            <a:schemeClr val="accent1"/>
                          </a:solidFill>
                          <a:effectLst/>
                        </a:rPr>
                        <a:t>2025 Cal/OSHA Enforcement and Regulatory Update</a:t>
                      </a:r>
                      <a:endParaRPr lang="en-US" sz="1800" b="1" u="none" dirty="0">
                        <a:solidFill>
                          <a:schemeClr val="accent1"/>
                        </a:solidFill>
                        <a:effectLst/>
                      </a:endParaRPr>
                    </a:p>
                    <a:p>
                      <a:pPr algn="l" fontAlgn="base">
                        <a:lnSpc>
                          <a:spcPct val="100000"/>
                        </a:lnSpc>
                        <a:spcAft>
                          <a:spcPts val="400"/>
                        </a:spcAft>
                      </a:pPr>
                      <a:r>
                        <a:rPr lang="en-US" sz="1400" b="0" u="none" dirty="0">
                          <a:solidFill>
                            <a:schemeClr val="accent1"/>
                          </a:solidFill>
                          <a:effectLst/>
                        </a:rPr>
                        <a:t>Thursday, December 5</a:t>
                      </a:r>
                      <a:r>
                        <a:rPr lang="en-US" sz="1400" b="0" u="none" baseline="30000" dirty="0">
                          <a:solidFill>
                            <a:schemeClr val="accent1"/>
                          </a:solidFill>
                          <a:effectLst/>
                        </a:rPr>
                        <a:t>th</a:t>
                      </a:r>
                      <a:r>
                        <a:rPr lang="en-US" sz="1400" b="0" u="none" dirty="0">
                          <a:solidFill>
                            <a:schemeClr val="accent1"/>
                          </a:solidFill>
                          <a:effectLst/>
                        </a:rPr>
                        <a:t> </a:t>
                      </a:r>
                      <a:endParaRPr lang="en-US" sz="1400" b="0" i="0" u="none" dirty="0">
                        <a:solidFill>
                          <a:schemeClr val="accent1"/>
                        </a:solidFill>
                        <a:latin typeface="Calibri" panose="020F0502020204030204" pitchFamily="34" charset="0"/>
                        <a:cs typeface="Calibri" panose="020F0502020204030204" pitchFamily="34" charset="0"/>
                      </a:endParaRPr>
                    </a:p>
                  </a:txBody>
                  <a:tcPr anchor="ctr">
                    <a:lnL w="12700" cap="flat" cmpd="sng" algn="ctr">
                      <a:solidFill>
                        <a:schemeClr val="accent2">
                          <a:lumMod val="40000"/>
                          <a:lumOff val="60000"/>
                        </a:schemeClr>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659321538"/>
                  </a:ext>
                </a:extLst>
              </a:tr>
            </a:tbl>
          </a:graphicData>
        </a:graphic>
      </p:graphicFrame>
      <p:sp>
        <p:nvSpPr>
          <p:cNvPr id="13" name="TextBox 12">
            <a:extLst>
              <a:ext uri="{FF2B5EF4-FFF2-40B4-BE49-F238E27FC236}">
                <a16:creationId xmlns:a16="http://schemas.microsoft.com/office/drawing/2014/main" id="{D7C74CF3-01D2-AEEC-520A-50C291B2E2BD}"/>
              </a:ext>
            </a:extLst>
          </p:cNvPr>
          <p:cNvSpPr txBox="1"/>
          <p:nvPr userDrawn="1"/>
        </p:nvSpPr>
        <p:spPr>
          <a:xfrm>
            <a:off x="384082" y="397225"/>
            <a:ext cx="8210860" cy="923330"/>
          </a:xfrm>
          <a:prstGeom prst="rect">
            <a:avLst/>
          </a:prstGeom>
          <a:noFill/>
        </p:spPr>
        <p:txBody>
          <a:bodyPr wrap="square" rtlCol="0">
            <a:spAutoFit/>
          </a:bodyPr>
          <a:lstStyle/>
          <a:p>
            <a:r>
              <a:rPr lang="en-US" sz="3600" dirty="0">
                <a:solidFill>
                  <a:schemeClr val="tx2"/>
                </a:solidFill>
                <a:latin typeface="Impact" panose="020B0806030902050204" pitchFamily="34" charset="0"/>
              </a:rPr>
              <a:t>2024</a:t>
            </a:r>
            <a:r>
              <a:rPr lang="en-US" sz="5400" dirty="0">
                <a:solidFill>
                  <a:schemeClr val="tx2"/>
                </a:solidFill>
                <a:latin typeface="Impact" panose="020B0806030902050204" pitchFamily="34" charset="0"/>
              </a:rPr>
              <a:t> </a:t>
            </a:r>
            <a:r>
              <a:rPr lang="en-US" sz="5400" dirty="0">
                <a:solidFill>
                  <a:schemeClr val="accent5"/>
                </a:solidFill>
                <a:latin typeface="Impact" panose="020B0806030902050204" pitchFamily="34" charset="0"/>
              </a:rPr>
              <a:t>Cal/OSHA</a:t>
            </a:r>
            <a:r>
              <a:rPr lang="en-US" sz="5400" dirty="0">
                <a:solidFill>
                  <a:schemeClr val="tx2"/>
                </a:solidFill>
                <a:latin typeface="Impact" panose="020B0806030902050204" pitchFamily="34" charset="0"/>
              </a:rPr>
              <a:t> </a:t>
            </a:r>
            <a:r>
              <a:rPr lang="en-US" sz="5400" dirty="0">
                <a:solidFill>
                  <a:schemeClr val="accent5"/>
                </a:solidFill>
                <a:latin typeface="Impact" panose="020B0806030902050204" pitchFamily="34" charset="0"/>
              </a:rPr>
              <a:t>Webinar</a:t>
            </a:r>
            <a:r>
              <a:rPr lang="en-US" sz="5400" dirty="0">
                <a:solidFill>
                  <a:schemeClr val="tx2"/>
                </a:solidFill>
                <a:latin typeface="Impact" panose="020B0806030902050204" pitchFamily="34" charset="0"/>
              </a:rPr>
              <a:t> </a:t>
            </a:r>
            <a:r>
              <a:rPr lang="en-US" sz="3600" dirty="0">
                <a:solidFill>
                  <a:schemeClr val="tx2"/>
                </a:solidFill>
                <a:latin typeface="Impact" panose="020B0806030902050204" pitchFamily="34" charset="0"/>
              </a:rPr>
              <a:t>series</a:t>
            </a:r>
            <a:endParaRPr lang="en-US" sz="4000" dirty="0">
              <a:solidFill>
                <a:schemeClr val="tx2"/>
              </a:solidFill>
              <a:latin typeface="Impact" panose="020B0806030902050204" pitchFamily="34" charset="0"/>
            </a:endParaRPr>
          </a:p>
        </p:txBody>
      </p:sp>
      <p:grpSp>
        <p:nvGrpSpPr>
          <p:cNvPr id="14" name="Group 13">
            <a:extLst>
              <a:ext uri="{FF2B5EF4-FFF2-40B4-BE49-F238E27FC236}">
                <a16:creationId xmlns:a16="http://schemas.microsoft.com/office/drawing/2014/main" id="{F26700FB-CF7A-022D-0D09-5514EC1C95F5}"/>
              </a:ext>
            </a:extLst>
          </p:cNvPr>
          <p:cNvGrpSpPr>
            <a:grpSpLocks noChangeAspect="1"/>
          </p:cNvGrpSpPr>
          <p:nvPr userDrawn="1"/>
        </p:nvGrpSpPr>
        <p:grpSpPr>
          <a:xfrm>
            <a:off x="10246876" y="209105"/>
            <a:ext cx="1607770" cy="1157532"/>
            <a:chOff x="1345324" y="3720662"/>
            <a:chExt cx="1734207" cy="1240221"/>
          </a:xfrm>
          <a:solidFill>
            <a:schemeClr val="bg2"/>
          </a:solidFill>
        </p:grpSpPr>
        <p:sp>
          <p:nvSpPr>
            <p:cNvPr id="15" name="TextBox 14">
              <a:extLst>
                <a:ext uri="{FF2B5EF4-FFF2-40B4-BE49-F238E27FC236}">
                  <a16:creationId xmlns:a16="http://schemas.microsoft.com/office/drawing/2014/main" id="{0D13CAD9-C970-294E-EC76-5DD0FA9265B0}"/>
                </a:ext>
              </a:extLst>
            </p:cNvPr>
            <p:cNvSpPr txBox="1"/>
            <p:nvPr userDrawn="1"/>
          </p:nvSpPr>
          <p:spPr>
            <a:xfrm>
              <a:off x="1345324" y="3720662"/>
              <a:ext cx="1734207" cy="1240221"/>
            </a:xfrm>
            <a:prstGeom prst="rect">
              <a:avLst/>
            </a:prstGeom>
            <a:grpFill/>
            <a:ln>
              <a:noFill/>
            </a:ln>
          </p:spPr>
          <p:txBody>
            <a:bodyPr wrap="square" rtlCol="0">
              <a:spAutoFit/>
            </a:bodyPr>
            <a:lstStyle/>
            <a:p>
              <a:endParaRPr lang="en-US" dirty="0"/>
            </a:p>
          </p:txBody>
        </p:sp>
        <p:pic>
          <p:nvPicPr>
            <p:cNvPr id="16" name="Picture 15">
              <a:extLst>
                <a:ext uri="{FF2B5EF4-FFF2-40B4-BE49-F238E27FC236}">
                  <a16:creationId xmlns:a16="http://schemas.microsoft.com/office/drawing/2014/main" id="{8409AC98-956B-23F3-3C5F-0128178D811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56048" y="3811154"/>
              <a:ext cx="1533780" cy="1059232"/>
            </a:xfrm>
            <a:prstGeom prst="rect">
              <a:avLst/>
            </a:prstGeom>
            <a:grpFill/>
            <a:ln>
              <a:noFill/>
            </a:ln>
          </p:spPr>
        </p:pic>
      </p:grpSp>
    </p:spTree>
    <p:extLst>
      <p:ext uri="{BB962C8B-B14F-4D97-AF65-F5344CB8AC3E}">
        <p14:creationId xmlns:p14="http://schemas.microsoft.com/office/powerpoint/2010/main" val="3091595563"/>
      </p:ext>
    </p:extLst>
  </p:cSld>
  <p:clrMapOvr>
    <a:masterClrMapping/>
  </p:clrMapOvr>
  <p:extLst>
    <p:ext uri="{DCECCB84-F9BA-43D5-87BE-67443E8EF086}">
      <p15:sldGuideLst xmlns:p15="http://schemas.microsoft.com/office/powerpoint/2012/main">
        <p15:guide id="2" pos="528">
          <p15:clr>
            <a:srgbClr val="FBAE40"/>
          </p15:clr>
        </p15:guide>
        <p15:guide id="3" pos="7152">
          <p15:clr>
            <a:srgbClr val="FBAE40"/>
          </p15:clr>
        </p15:guide>
        <p15:guide id="6"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mployment Law Webinar Series">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C547D44-7CA1-C5D5-C0CB-993F58CB43D1}"/>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graphicFrame>
        <p:nvGraphicFramePr>
          <p:cNvPr id="4" name="Table 7">
            <a:extLst>
              <a:ext uri="{FF2B5EF4-FFF2-40B4-BE49-F238E27FC236}">
                <a16:creationId xmlns:a16="http://schemas.microsoft.com/office/drawing/2014/main" id="{54FF7268-BFEB-7E01-46EB-FCEAF4D7000E}"/>
              </a:ext>
            </a:extLst>
          </p:cNvPr>
          <p:cNvGraphicFramePr>
            <a:graphicFrameLocks noGrp="1"/>
          </p:cNvGraphicFramePr>
          <p:nvPr userDrawn="1">
            <p:extLst>
              <p:ext uri="{D42A27DB-BD31-4B8C-83A1-F6EECF244321}">
                <p14:modId xmlns:p14="http://schemas.microsoft.com/office/powerpoint/2010/main" val="3693465437"/>
              </p:ext>
            </p:extLst>
          </p:nvPr>
        </p:nvGraphicFramePr>
        <p:xfrm>
          <a:off x="384081" y="1638300"/>
          <a:ext cx="11550410" cy="4866258"/>
        </p:xfrm>
        <a:graphic>
          <a:graphicData uri="http://schemas.openxmlformats.org/drawingml/2006/table">
            <a:tbl>
              <a:tblPr bandRow="1">
                <a:tableStyleId>{7E9639D4-E3E2-4D34-9284-5A2195B3D0D7}</a:tableStyleId>
              </a:tblPr>
              <a:tblGrid>
                <a:gridCol w="5586931">
                  <a:extLst>
                    <a:ext uri="{9D8B030D-6E8A-4147-A177-3AD203B41FA5}">
                      <a16:colId xmlns:a16="http://schemas.microsoft.com/office/drawing/2014/main" val="3502649622"/>
                    </a:ext>
                  </a:extLst>
                </a:gridCol>
                <a:gridCol w="5963479">
                  <a:extLst>
                    <a:ext uri="{9D8B030D-6E8A-4147-A177-3AD203B41FA5}">
                      <a16:colId xmlns:a16="http://schemas.microsoft.com/office/drawing/2014/main" val="2904330491"/>
                    </a:ext>
                  </a:extLst>
                </a:gridCol>
              </a:tblGrid>
              <a:tr h="944332">
                <a:tc>
                  <a:txBody>
                    <a:bodyPr/>
                    <a:lstStyle/>
                    <a:p>
                      <a:pPr algn="l">
                        <a:lnSpc>
                          <a:spcPct val="100000"/>
                        </a:lnSpc>
                        <a:spcAft>
                          <a:spcPts val="400"/>
                        </a:spcAft>
                      </a:pPr>
                      <a:r>
                        <a:rPr lang="en-US" sz="1800" b="1" u="none" dirty="0">
                          <a:solidFill>
                            <a:schemeClr val="accent1"/>
                          </a:solidFill>
                        </a:rPr>
                        <a:t>DOL Update: Changes that Will Affect Your </a:t>
                      </a:r>
                      <a:br>
                        <a:rPr lang="en-US" sz="1800" b="1" u="none" dirty="0">
                          <a:solidFill>
                            <a:schemeClr val="accent1"/>
                          </a:solidFill>
                        </a:rPr>
                      </a:br>
                      <a:r>
                        <a:rPr lang="en-US" sz="1800" b="1" u="none" dirty="0">
                          <a:solidFill>
                            <a:schemeClr val="accent1"/>
                          </a:solidFill>
                        </a:rPr>
                        <a:t>Business in 2024</a:t>
                      </a:r>
                    </a:p>
                    <a:p>
                      <a:pPr algn="l">
                        <a:lnSpc>
                          <a:spcPct val="100000"/>
                        </a:lnSpc>
                        <a:spcAft>
                          <a:spcPts val="400"/>
                        </a:spcAft>
                      </a:pPr>
                      <a:r>
                        <a:rPr lang="en-US" sz="1400" b="0" u="none" dirty="0">
                          <a:solidFill>
                            <a:schemeClr val="accent1"/>
                          </a:solidFill>
                        </a:rPr>
                        <a:t>Wednesday, January 24th</a:t>
                      </a:r>
                      <a:endParaRPr lang="en-US" sz="1400" b="0" i="0" u="none" dirty="0">
                        <a:solidFill>
                          <a:schemeClr val="accent1"/>
                        </a:solidFill>
                        <a:latin typeface="Calibri" panose="020F0502020204030204" pitchFamily="34" charset="0"/>
                        <a:cs typeface="Calibri" panose="020F0502020204030204" pitchFamily="34" charset="0"/>
                      </a:endParaRPr>
                    </a:p>
                  </a:txBody>
                  <a:tcPr>
                    <a:lnL w="6350" cap="flat" cmpd="sng" algn="ctr">
                      <a:noFill/>
                      <a:prstDash val="solid"/>
                      <a:miter lim="800000"/>
                    </a:lnL>
                    <a:lnR w="12700" cap="flat" cmpd="sng" algn="ctr">
                      <a:solidFill>
                        <a:schemeClr val="accent2">
                          <a:lumMod val="40000"/>
                          <a:lumOff val="60000"/>
                        </a:schemeClr>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8180"/>
                      </a:schemeClr>
                    </a:solidFill>
                  </a:tcPr>
                </a:tc>
                <a:tc>
                  <a:txBody>
                    <a:bodyPr/>
                    <a:lstStyle/>
                    <a:p>
                      <a:pPr algn="l" fontAlgn="base">
                        <a:lnSpc>
                          <a:spcPct val="100000"/>
                        </a:lnSpc>
                        <a:spcAft>
                          <a:spcPts val="400"/>
                        </a:spcAft>
                      </a:pPr>
                      <a:r>
                        <a:rPr lang="en-US" sz="1800" b="1" u="none" dirty="0">
                          <a:solidFill>
                            <a:schemeClr val="accent1"/>
                          </a:solidFill>
                        </a:rPr>
                        <a:t>Mitigating Cybersecurity Risks from Exiting Employees</a:t>
                      </a:r>
                    </a:p>
                    <a:p>
                      <a:pPr algn="l" fontAlgn="base">
                        <a:lnSpc>
                          <a:spcPct val="100000"/>
                        </a:lnSpc>
                        <a:spcAft>
                          <a:spcPts val="400"/>
                        </a:spcAft>
                      </a:pPr>
                      <a:r>
                        <a:rPr lang="en-US" sz="1400" b="0" u="none" dirty="0">
                          <a:solidFill>
                            <a:schemeClr val="accent1"/>
                          </a:solidFill>
                        </a:rPr>
                        <a:t>Thursday, February 15th</a:t>
                      </a:r>
                      <a:endParaRPr lang="en-US" sz="1400" b="0" i="0" u="none" dirty="0">
                        <a:solidFill>
                          <a:schemeClr val="accent1"/>
                        </a:solidFill>
                        <a:latin typeface="Calibri" panose="020F0502020204030204" pitchFamily="34" charset="0"/>
                        <a:cs typeface="Calibri" panose="020F0502020204030204" pitchFamily="34" charset="0"/>
                      </a:endParaRPr>
                    </a:p>
                  </a:txBody>
                  <a:tcPr>
                    <a:lnL w="12700" cap="flat" cmpd="sng" algn="ctr">
                      <a:solidFill>
                        <a:schemeClr val="accent2">
                          <a:lumMod val="40000"/>
                          <a:lumOff val="60000"/>
                        </a:schemeClr>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8180"/>
                      </a:schemeClr>
                    </a:solidFill>
                  </a:tcPr>
                </a:tc>
                <a:extLst>
                  <a:ext uri="{0D108BD9-81ED-4DB2-BD59-A6C34878D82A}">
                    <a16:rowId xmlns:a16="http://schemas.microsoft.com/office/drawing/2014/main" val="1916802723"/>
                  </a:ext>
                </a:extLst>
              </a:tr>
              <a:tr h="611459">
                <a:tc>
                  <a:txBody>
                    <a:bodyPr/>
                    <a:lstStyle/>
                    <a:p>
                      <a:pPr algn="l">
                        <a:lnSpc>
                          <a:spcPct val="100000"/>
                        </a:lnSpc>
                        <a:spcAft>
                          <a:spcPts val="400"/>
                        </a:spcAft>
                      </a:pPr>
                      <a:r>
                        <a:rPr lang="en-US" sz="1800" b="1" u="none" strike="noStrike" dirty="0">
                          <a:solidFill>
                            <a:schemeClr val="accent1"/>
                          </a:solidFill>
                          <a:effectLst/>
                        </a:rPr>
                        <a:t>Avoiding, Minimizing, and Fighting Withdrawal Liability</a:t>
                      </a:r>
                      <a:br>
                        <a:rPr lang="en-US" sz="1400" b="0" u="none" dirty="0">
                          <a:solidFill>
                            <a:schemeClr val="accent1"/>
                          </a:solidFill>
                        </a:rPr>
                      </a:br>
                      <a:r>
                        <a:rPr lang="en-US" sz="1400" b="0" u="none" dirty="0">
                          <a:solidFill>
                            <a:schemeClr val="accent1"/>
                          </a:solidFill>
                          <a:effectLst/>
                        </a:rPr>
                        <a:t>Thursday, March 14</a:t>
                      </a:r>
                      <a:r>
                        <a:rPr lang="en-US" sz="1400" b="0" u="none" baseline="30000" dirty="0">
                          <a:solidFill>
                            <a:schemeClr val="accent1"/>
                          </a:solidFill>
                          <a:effectLst/>
                        </a:rPr>
                        <a:t>th</a:t>
                      </a:r>
                      <a:r>
                        <a:rPr lang="en-US" sz="1400" b="0" u="none" dirty="0">
                          <a:solidFill>
                            <a:schemeClr val="accent1"/>
                          </a:solidFill>
                          <a:effectLst/>
                        </a:rPr>
                        <a:t> </a:t>
                      </a:r>
                      <a:endParaRPr lang="en-US" sz="1400" b="0" i="0" u="none" dirty="0">
                        <a:solidFill>
                          <a:schemeClr val="accent1"/>
                        </a:solidFill>
                        <a:latin typeface="Calibri" panose="020F0502020204030204" pitchFamily="34" charset="0"/>
                        <a:cs typeface="Calibri" panose="020F0502020204030204" pitchFamily="34" charset="0"/>
                      </a:endParaRPr>
                    </a:p>
                  </a:txBody>
                  <a:tcPr>
                    <a:lnL w="6350" cap="flat" cmpd="sng" algn="ctr">
                      <a:noFill/>
                      <a:prstDash val="solid"/>
                      <a:miter lim="800000"/>
                    </a:lnL>
                    <a:lnR w="12700" cap="flat" cmpd="sng" algn="ctr">
                      <a:solidFill>
                        <a:schemeClr val="accent2">
                          <a:lumMod val="40000"/>
                          <a:lumOff val="60000"/>
                        </a:schemeClr>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algn="l" fontAlgn="base">
                        <a:lnSpc>
                          <a:spcPct val="100000"/>
                        </a:lnSpc>
                        <a:spcAft>
                          <a:spcPts val="400"/>
                        </a:spcAft>
                      </a:pPr>
                      <a:r>
                        <a:rPr lang="en-US" sz="1800" b="1" u="none" strike="noStrike" dirty="0">
                          <a:solidFill>
                            <a:schemeClr val="accent1"/>
                          </a:solidFill>
                          <a:effectLst/>
                        </a:rPr>
                        <a:t>Preventing and Responding to Workplace Violence Incidents </a:t>
                      </a:r>
                      <a:br>
                        <a:rPr lang="en-US" sz="1400" b="0" u="none" dirty="0">
                          <a:solidFill>
                            <a:schemeClr val="accent1"/>
                          </a:solidFill>
                          <a:effectLst/>
                        </a:rPr>
                      </a:br>
                      <a:r>
                        <a:rPr lang="en-US" sz="1400" b="0" u="none" dirty="0">
                          <a:solidFill>
                            <a:schemeClr val="accent1"/>
                          </a:solidFill>
                          <a:effectLst/>
                        </a:rPr>
                        <a:t>Wednesday, April 24th</a:t>
                      </a:r>
                      <a:endParaRPr lang="en-US" sz="1400" b="0" i="0" u="none" dirty="0">
                        <a:solidFill>
                          <a:schemeClr val="accent1"/>
                        </a:solidFill>
                        <a:latin typeface="Calibri" panose="020F0502020204030204" pitchFamily="34" charset="0"/>
                        <a:cs typeface="Calibri" panose="020F0502020204030204" pitchFamily="34" charset="0"/>
                      </a:endParaRPr>
                    </a:p>
                  </a:txBody>
                  <a:tcPr>
                    <a:lnL w="12700" cap="flat" cmpd="sng" algn="ctr">
                      <a:solidFill>
                        <a:schemeClr val="accent2">
                          <a:lumMod val="40000"/>
                          <a:lumOff val="60000"/>
                        </a:schemeClr>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526662313"/>
                  </a:ext>
                </a:extLst>
              </a:tr>
              <a:tr h="657849">
                <a:tc>
                  <a:txBody>
                    <a:bodyPr/>
                    <a:lstStyle/>
                    <a:p>
                      <a:pPr algn="l" fontAlgn="base">
                        <a:lnSpc>
                          <a:spcPct val="100000"/>
                        </a:lnSpc>
                        <a:spcAft>
                          <a:spcPts val="400"/>
                        </a:spcAft>
                      </a:pPr>
                      <a:r>
                        <a:rPr lang="en-US" sz="1800" b="1" u="none" strike="noStrike" dirty="0">
                          <a:solidFill>
                            <a:schemeClr val="accent1"/>
                          </a:solidFill>
                          <a:effectLst/>
                        </a:rPr>
                        <a:t>The Changing Legal Landscape of Non-Compete Laws</a:t>
                      </a:r>
                    </a:p>
                    <a:p>
                      <a:pPr algn="l" fontAlgn="base">
                        <a:lnSpc>
                          <a:spcPct val="100000"/>
                        </a:lnSpc>
                        <a:spcAft>
                          <a:spcPts val="400"/>
                        </a:spcAft>
                      </a:pPr>
                      <a:r>
                        <a:rPr lang="en-US" sz="1400" b="0" u="none" dirty="0">
                          <a:solidFill>
                            <a:schemeClr val="accent1"/>
                          </a:solidFill>
                          <a:effectLst/>
                        </a:rPr>
                        <a:t>Wednesday, May 15</a:t>
                      </a:r>
                      <a:r>
                        <a:rPr lang="en-US" sz="1400" b="0" u="none" baseline="30000" dirty="0">
                          <a:solidFill>
                            <a:schemeClr val="accent1"/>
                          </a:solidFill>
                          <a:effectLst/>
                        </a:rPr>
                        <a:t>th</a:t>
                      </a:r>
                      <a:r>
                        <a:rPr lang="en-US" sz="1400" b="0" u="none" dirty="0">
                          <a:solidFill>
                            <a:schemeClr val="accent1"/>
                          </a:solidFill>
                          <a:effectLst/>
                        </a:rPr>
                        <a:t> </a:t>
                      </a:r>
                      <a:endParaRPr lang="en-US" sz="1400" b="0" i="0" u="none" dirty="0">
                        <a:solidFill>
                          <a:schemeClr val="accent1"/>
                        </a:solidFill>
                        <a:latin typeface="Calibri" panose="020F0502020204030204" pitchFamily="34" charset="0"/>
                        <a:cs typeface="Calibri" panose="020F0502020204030204" pitchFamily="34" charset="0"/>
                      </a:endParaRPr>
                    </a:p>
                  </a:txBody>
                  <a:tcPr>
                    <a:lnL w="6350" cap="flat" cmpd="sng" algn="ctr">
                      <a:noFill/>
                      <a:prstDash val="solid"/>
                      <a:miter lim="800000"/>
                    </a:lnL>
                    <a:lnR w="12700" cap="flat" cmpd="sng" algn="ctr">
                      <a:solidFill>
                        <a:schemeClr val="accent2">
                          <a:lumMod val="40000"/>
                          <a:lumOff val="60000"/>
                        </a:schemeClr>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8000"/>
                      </a:schemeClr>
                    </a:solidFill>
                  </a:tcPr>
                </a:tc>
                <a:tc>
                  <a:txBody>
                    <a:bodyPr/>
                    <a:lstStyle/>
                    <a:p>
                      <a:pPr marL="0" marR="0" lvl="0" indent="0" algn="l" defTabSz="914400" rtl="0" eaLnBrk="1" fontAlgn="base" latinLnBrk="0" hangingPunct="1">
                        <a:lnSpc>
                          <a:spcPct val="100000"/>
                        </a:lnSpc>
                        <a:spcBef>
                          <a:spcPts val="0"/>
                        </a:spcBef>
                        <a:spcAft>
                          <a:spcPts val="400"/>
                        </a:spcAft>
                        <a:buClrTx/>
                        <a:buSzTx/>
                        <a:buFontTx/>
                        <a:buNone/>
                        <a:tabLst/>
                        <a:defRPr/>
                      </a:pPr>
                      <a:r>
                        <a:rPr lang="en-US" sz="1800" b="1" u="none" strike="noStrike" dirty="0">
                          <a:solidFill>
                            <a:schemeClr val="accent1"/>
                          </a:solidFill>
                          <a:effectLst/>
                        </a:rPr>
                        <a:t>Workplace Safety and Employment Law in ESG Programs</a:t>
                      </a:r>
                      <a:br>
                        <a:rPr lang="en-US" sz="1400" b="0" u="none" dirty="0">
                          <a:solidFill>
                            <a:schemeClr val="accent1"/>
                          </a:solidFill>
                        </a:rPr>
                      </a:br>
                      <a:r>
                        <a:rPr lang="en-US" sz="1400" b="0" u="none" dirty="0">
                          <a:solidFill>
                            <a:schemeClr val="accent1"/>
                          </a:solidFill>
                          <a:effectLst/>
                        </a:rPr>
                        <a:t>Tuesday, May 28th</a:t>
                      </a:r>
                      <a:endParaRPr lang="en-US" sz="1400" b="0" i="0" u="none" dirty="0">
                        <a:solidFill>
                          <a:schemeClr val="accent1"/>
                        </a:solidFill>
                        <a:latin typeface="Calibri" panose="020F0502020204030204" pitchFamily="34" charset="0"/>
                        <a:cs typeface="Calibri" panose="020F0502020204030204" pitchFamily="34" charset="0"/>
                      </a:endParaRPr>
                    </a:p>
                  </a:txBody>
                  <a:tcPr>
                    <a:lnL w="12700" cap="flat" cmpd="sng" algn="ctr">
                      <a:solidFill>
                        <a:schemeClr val="accent2">
                          <a:lumMod val="40000"/>
                          <a:lumOff val="60000"/>
                        </a:schemeClr>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8000"/>
                      </a:schemeClr>
                    </a:solidFill>
                  </a:tcPr>
                </a:tc>
                <a:extLst>
                  <a:ext uri="{0D108BD9-81ED-4DB2-BD59-A6C34878D82A}">
                    <a16:rowId xmlns:a16="http://schemas.microsoft.com/office/drawing/2014/main" val="3917630010"/>
                  </a:ext>
                </a:extLst>
              </a:tr>
              <a:tr h="657849">
                <a:tc>
                  <a:txBody>
                    <a:bodyPr/>
                    <a:lstStyle/>
                    <a:p>
                      <a:pPr algn="l">
                        <a:lnSpc>
                          <a:spcPct val="100000"/>
                        </a:lnSpc>
                        <a:spcAft>
                          <a:spcPts val="400"/>
                        </a:spcAft>
                      </a:pPr>
                      <a:r>
                        <a:rPr lang="en-US" sz="1800" b="1" u="none" strike="noStrike" dirty="0">
                          <a:solidFill>
                            <a:schemeClr val="accent1"/>
                          </a:solidFill>
                          <a:effectLst/>
                        </a:rPr>
                        <a:t>New Employee Handbook Laws: Tips for Compliance</a:t>
                      </a:r>
                      <a:br>
                        <a:rPr lang="en-US" sz="1400" b="0" u="none" dirty="0">
                          <a:solidFill>
                            <a:schemeClr val="accent1"/>
                          </a:solidFill>
                          <a:effectLst/>
                        </a:rPr>
                      </a:br>
                      <a:r>
                        <a:rPr lang="en-US" sz="1400" b="0" u="none" dirty="0">
                          <a:solidFill>
                            <a:schemeClr val="accent1"/>
                          </a:solidFill>
                          <a:effectLst/>
                        </a:rPr>
                        <a:t>Wednesday, June 26th</a:t>
                      </a:r>
                      <a:endParaRPr lang="en-US" sz="1400" b="0" i="0" u="none" dirty="0">
                        <a:solidFill>
                          <a:schemeClr val="accent1"/>
                        </a:solidFill>
                        <a:latin typeface="Calibri" panose="020F0502020204030204" pitchFamily="34" charset="0"/>
                        <a:cs typeface="Calibri" panose="020F0502020204030204" pitchFamily="34" charset="0"/>
                      </a:endParaRPr>
                    </a:p>
                  </a:txBody>
                  <a:tcPr>
                    <a:lnL w="6350" cap="flat" cmpd="sng" algn="ctr">
                      <a:noFill/>
                      <a:prstDash val="solid"/>
                      <a:miter lim="800000"/>
                    </a:lnL>
                    <a:lnR w="12700" cap="flat" cmpd="sng" algn="ctr">
                      <a:solidFill>
                        <a:schemeClr val="accent2">
                          <a:lumMod val="40000"/>
                          <a:lumOff val="60000"/>
                        </a:schemeClr>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algn="l" fontAlgn="base">
                        <a:lnSpc>
                          <a:spcPct val="100000"/>
                        </a:lnSpc>
                        <a:spcAft>
                          <a:spcPts val="400"/>
                        </a:spcAft>
                      </a:pPr>
                      <a:r>
                        <a:rPr lang="en-US" sz="1800" b="1" u="none" strike="noStrike" dirty="0">
                          <a:solidFill>
                            <a:schemeClr val="accent1"/>
                          </a:solidFill>
                          <a:effectLst/>
                        </a:rPr>
                        <a:t>Mid-Year California Labor &amp; Employment Update</a:t>
                      </a:r>
                    </a:p>
                    <a:p>
                      <a:pPr algn="l" fontAlgn="base">
                        <a:lnSpc>
                          <a:spcPct val="100000"/>
                        </a:lnSpc>
                        <a:spcAft>
                          <a:spcPts val="400"/>
                        </a:spcAft>
                      </a:pPr>
                      <a:r>
                        <a:rPr lang="en-US" sz="1400" b="0" u="none" dirty="0">
                          <a:solidFill>
                            <a:schemeClr val="accent1"/>
                          </a:solidFill>
                          <a:effectLst/>
                        </a:rPr>
                        <a:t>Thursday, July 25</a:t>
                      </a:r>
                      <a:r>
                        <a:rPr lang="en-US" sz="1400" b="0" u="none" baseline="30000" dirty="0">
                          <a:solidFill>
                            <a:schemeClr val="accent1"/>
                          </a:solidFill>
                          <a:effectLst/>
                        </a:rPr>
                        <a:t>th</a:t>
                      </a:r>
                      <a:r>
                        <a:rPr lang="en-US" sz="1400" b="0" u="none" dirty="0">
                          <a:solidFill>
                            <a:schemeClr val="accent1"/>
                          </a:solidFill>
                          <a:effectLst/>
                        </a:rPr>
                        <a:t> </a:t>
                      </a:r>
                      <a:endParaRPr lang="en-US" sz="1400" b="0" i="0" u="none" dirty="0">
                        <a:solidFill>
                          <a:schemeClr val="accent1"/>
                        </a:solidFill>
                        <a:latin typeface="Calibri" panose="020F0502020204030204" pitchFamily="34" charset="0"/>
                        <a:cs typeface="Calibri" panose="020F0502020204030204" pitchFamily="34" charset="0"/>
                      </a:endParaRPr>
                    </a:p>
                  </a:txBody>
                  <a:tcPr>
                    <a:lnL w="12700" cap="flat" cmpd="sng" algn="ctr">
                      <a:solidFill>
                        <a:schemeClr val="accent2">
                          <a:lumMod val="40000"/>
                          <a:lumOff val="60000"/>
                        </a:schemeClr>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930785589"/>
                  </a:ext>
                </a:extLst>
              </a:tr>
              <a:tr h="657849">
                <a:tc>
                  <a:txBody>
                    <a:bodyPr/>
                    <a:lstStyle/>
                    <a:p>
                      <a:pPr algn="l" fontAlgn="base">
                        <a:lnSpc>
                          <a:spcPct val="100000"/>
                        </a:lnSpc>
                        <a:spcAft>
                          <a:spcPts val="400"/>
                        </a:spcAft>
                      </a:pPr>
                      <a:r>
                        <a:rPr lang="en-US" sz="1800" b="1" u="none" strike="noStrike" dirty="0">
                          <a:solidFill>
                            <a:schemeClr val="accent1"/>
                          </a:solidFill>
                          <a:effectLst/>
                        </a:rPr>
                        <a:t>Addressing Whistleblower and Retaliation Complaints</a:t>
                      </a:r>
                    </a:p>
                    <a:p>
                      <a:pPr algn="l" fontAlgn="base">
                        <a:lnSpc>
                          <a:spcPct val="100000"/>
                        </a:lnSpc>
                        <a:spcAft>
                          <a:spcPts val="400"/>
                        </a:spcAft>
                      </a:pPr>
                      <a:r>
                        <a:rPr lang="en-US" sz="1400" b="0" u="none" dirty="0">
                          <a:solidFill>
                            <a:schemeClr val="accent1"/>
                          </a:solidFill>
                          <a:effectLst/>
                        </a:rPr>
                        <a:t>Wednesday, September 25th</a:t>
                      </a:r>
                      <a:endParaRPr lang="en-US" sz="1400" b="0" i="0" u="none" dirty="0">
                        <a:solidFill>
                          <a:schemeClr val="accent1"/>
                        </a:solidFill>
                        <a:latin typeface="Calibri" panose="020F0502020204030204" pitchFamily="34" charset="0"/>
                        <a:cs typeface="Calibri" panose="020F0502020204030204" pitchFamily="34" charset="0"/>
                      </a:endParaRPr>
                    </a:p>
                  </a:txBody>
                  <a:tcPr>
                    <a:lnL w="6350" cap="flat" cmpd="sng" algn="ctr">
                      <a:noFill/>
                      <a:prstDash val="solid"/>
                      <a:miter lim="800000"/>
                    </a:lnL>
                    <a:lnR w="12700" cap="flat" cmpd="sng" algn="ctr">
                      <a:solidFill>
                        <a:schemeClr val="accent2">
                          <a:lumMod val="40000"/>
                          <a:lumOff val="60000"/>
                        </a:schemeClr>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8000"/>
                      </a:schemeClr>
                    </a:solidFill>
                  </a:tcPr>
                </a:tc>
                <a:tc>
                  <a:txBody>
                    <a:bodyPr/>
                    <a:lstStyle/>
                    <a:p>
                      <a:pPr algn="l" fontAlgn="base">
                        <a:lnSpc>
                          <a:spcPct val="100000"/>
                        </a:lnSpc>
                        <a:spcAft>
                          <a:spcPts val="400"/>
                        </a:spcAft>
                      </a:pPr>
                      <a:r>
                        <a:rPr lang="en-US" sz="1800" b="1" u="none" strike="noStrike" dirty="0">
                          <a:solidFill>
                            <a:schemeClr val="accent1"/>
                          </a:solidFill>
                          <a:effectLst/>
                        </a:rPr>
                        <a:t>Annual Cal/OSHA and California Employment Law Summit</a:t>
                      </a:r>
                    </a:p>
                    <a:p>
                      <a:pPr algn="l" fontAlgn="base">
                        <a:lnSpc>
                          <a:spcPct val="100000"/>
                        </a:lnSpc>
                        <a:spcAft>
                          <a:spcPts val="400"/>
                        </a:spcAft>
                      </a:pPr>
                      <a:r>
                        <a:rPr lang="en-US" sz="1400" b="0" u="none" dirty="0">
                          <a:solidFill>
                            <a:schemeClr val="accent1"/>
                          </a:solidFill>
                          <a:effectLst/>
                        </a:rPr>
                        <a:t>Tuesday, October 8</a:t>
                      </a:r>
                      <a:r>
                        <a:rPr lang="en-US" sz="1400" b="0" u="none" baseline="30000" dirty="0">
                          <a:solidFill>
                            <a:schemeClr val="accent1"/>
                          </a:solidFill>
                          <a:effectLst/>
                        </a:rPr>
                        <a:t>th</a:t>
                      </a:r>
                      <a:r>
                        <a:rPr lang="en-US" sz="1400" b="0" u="none" dirty="0">
                          <a:solidFill>
                            <a:schemeClr val="accent1"/>
                          </a:solidFill>
                          <a:effectLst/>
                        </a:rPr>
                        <a:t> and Thursday, October 10</a:t>
                      </a:r>
                      <a:r>
                        <a:rPr lang="en-US" sz="1400" b="0" u="none" baseline="30000" dirty="0">
                          <a:solidFill>
                            <a:schemeClr val="accent1"/>
                          </a:solidFill>
                          <a:effectLst/>
                        </a:rPr>
                        <a:t>th</a:t>
                      </a:r>
                      <a:r>
                        <a:rPr lang="en-US" sz="1400" b="0" u="none" dirty="0">
                          <a:solidFill>
                            <a:schemeClr val="accent1"/>
                          </a:solidFill>
                          <a:effectLst/>
                        </a:rPr>
                        <a:t> </a:t>
                      </a:r>
                      <a:endParaRPr lang="en-US" sz="1400" b="0" i="0" u="none" dirty="0">
                        <a:solidFill>
                          <a:schemeClr val="accent1"/>
                        </a:solidFill>
                        <a:latin typeface="Calibri" panose="020F0502020204030204" pitchFamily="34" charset="0"/>
                        <a:cs typeface="Calibri" panose="020F0502020204030204" pitchFamily="34" charset="0"/>
                      </a:endParaRPr>
                    </a:p>
                  </a:txBody>
                  <a:tcPr>
                    <a:lnL w="12700" cap="flat" cmpd="sng" algn="ctr">
                      <a:solidFill>
                        <a:schemeClr val="accent2">
                          <a:lumMod val="40000"/>
                          <a:lumOff val="60000"/>
                        </a:schemeClr>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8000"/>
                      </a:schemeClr>
                    </a:solidFill>
                  </a:tcPr>
                </a:tc>
                <a:extLst>
                  <a:ext uri="{0D108BD9-81ED-4DB2-BD59-A6C34878D82A}">
                    <a16:rowId xmlns:a16="http://schemas.microsoft.com/office/drawing/2014/main" val="3861630446"/>
                  </a:ext>
                </a:extLst>
              </a:tr>
              <a:tr h="668460">
                <a:tc>
                  <a:txBody>
                    <a:bodyPr/>
                    <a:lstStyle/>
                    <a:p>
                      <a:pPr algn="l" fontAlgn="base">
                        <a:lnSpc>
                          <a:spcPct val="100000"/>
                        </a:lnSpc>
                        <a:spcAft>
                          <a:spcPts val="400"/>
                        </a:spcAft>
                      </a:pPr>
                      <a:r>
                        <a:rPr lang="en-US" sz="1800" b="1" u="none" spc="-40" baseline="0" dirty="0">
                          <a:solidFill>
                            <a:schemeClr val="accent1"/>
                          </a:solidFill>
                        </a:rPr>
                        <a:t>ADA Website Compliance Obligations for Businesses</a:t>
                      </a:r>
                      <a:br>
                        <a:rPr lang="en-US" sz="1800" b="0" u="none" spc="-40" baseline="0" dirty="0">
                          <a:solidFill>
                            <a:schemeClr val="accent1"/>
                          </a:solidFill>
                        </a:rPr>
                      </a:br>
                      <a:r>
                        <a:rPr lang="en-US" sz="1400" b="0" u="none" dirty="0">
                          <a:solidFill>
                            <a:schemeClr val="accent1"/>
                          </a:solidFill>
                          <a:effectLst/>
                        </a:rPr>
                        <a:t>Thursday, October 23</a:t>
                      </a:r>
                      <a:r>
                        <a:rPr lang="en-US" sz="1400" b="0" u="none" baseline="30000" dirty="0">
                          <a:solidFill>
                            <a:schemeClr val="accent1"/>
                          </a:solidFill>
                          <a:effectLst/>
                        </a:rPr>
                        <a:t>rd</a:t>
                      </a:r>
                      <a:r>
                        <a:rPr lang="en-US" sz="1400" b="0" u="none" dirty="0">
                          <a:solidFill>
                            <a:schemeClr val="accent1"/>
                          </a:solidFill>
                          <a:effectLst/>
                        </a:rPr>
                        <a:t> </a:t>
                      </a:r>
                      <a:endParaRPr lang="en-US" sz="1800" b="0" i="0" u="none" dirty="0">
                        <a:solidFill>
                          <a:schemeClr val="accent1"/>
                        </a:solidFill>
                        <a:latin typeface="Calibri" panose="020F0502020204030204" pitchFamily="34" charset="0"/>
                        <a:cs typeface="Calibri" panose="020F0502020204030204" pitchFamily="34" charset="0"/>
                      </a:endParaRPr>
                    </a:p>
                  </a:txBody>
                  <a:tcPr>
                    <a:lnL w="6350" cap="flat" cmpd="sng" algn="ctr">
                      <a:noFill/>
                      <a:prstDash val="solid"/>
                      <a:miter lim="800000"/>
                    </a:lnL>
                    <a:lnR w="12700" cap="flat" cmpd="sng" algn="ctr">
                      <a:solidFill>
                        <a:schemeClr val="accent2">
                          <a:lumMod val="40000"/>
                          <a:lumOff val="60000"/>
                        </a:schemeClr>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algn="l" fontAlgn="base">
                        <a:lnSpc>
                          <a:spcPct val="100000"/>
                        </a:lnSpc>
                        <a:spcAft>
                          <a:spcPts val="400"/>
                        </a:spcAft>
                      </a:pPr>
                      <a:r>
                        <a:rPr lang="en-US" sz="1800" b="1" u="none" strike="noStrike" dirty="0">
                          <a:solidFill>
                            <a:schemeClr val="accent1"/>
                          </a:solidFill>
                          <a:effectLst/>
                        </a:rPr>
                        <a:t>The Intersection Between AI and Employment and OSHA Law</a:t>
                      </a:r>
                    </a:p>
                    <a:p>
                      <a:pPr algn="l" fontAlgn="base">
                        <a:lnSpc>
                          <a:spcPct val="100000"/>
                        </a:lnSpc>
                        <a:spcAft>
                          <a:spcPts val="400"/>
                        </a:spcAft>
                      </a:pPr>
                      <a:r>
                        <a:rPr lang="en-US" sz="1400" b="0" u="none" dirty="0">
                          <a:solidFill>
                            <a:schemeClr val="accent1"/>
                          </a:solidFill>
                          <a:effectLst/>
                        </a:rPr>
                        <a:t>Wednesday, November 13</a:t>
                      </a:r>
                      <a:r>
                        <a:rPr lang="en-US" sz="1400" b="0" u="none" baseline="30000" dirty="0">
                          <a:solidFill>
                            <a:schemeClr val="accent1"/>
                          </a:solidFill>
                          <a:effectLst/>
                        </a:rPr>
                        <a:t>th</a:t>
                      </a:r>
                      <a:r>
                        <a:rPr lang="en-US" sz="1400" b="0" u="none" dirty="0">
                          <a:solidFill>
                            <a:schemeClr val="accent1"/>
                          </a:solidFill>
                          <a:effectLst/>
                        </a:rPr>
                        <a:t> </a:t>
                      </a:r>
                      <a:endParaRPr lang="en-US" sz="1400" b="0" i="0" u="none" dirty="0">
                        <a:solidFill>
                          <a:schemeClr val="accent1"/>
                        </a:solidFill>
                        <a:latin typeface="Calibri" panose="020F0502020204030204" pitchFamily="34" charset="0"/>
                        <a:cs typeface="Calibri" panose="020F0502020204030204" pitchFamily="34" charset="0"/>
                      </a:endParaRPr>
                    </a:p>
                  </a:txBody>
                  <a:tcPr>
                    <a:lnL w="12700" cap="flat" cmpd="sng" algn="ctr">
                      <a:solidFill>
                        <a:schemeClr val="accent2">
                          <a:lumMod val="40000"/>
                          <a:lumOff val="60000"/>
                        </a:schemeClr>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659321538"/>
                  </a:ext>
                </a:extLst>
              </a:tr>
              <a:tr h="668460">
                <a:tc gridSpan="2">
                  <a:txBody>
                    <a:bodyPr/>
                    <a:lstStyle/>
                    <a:p>
                      <a:pPr algn="ctr" fontAlgn="base">
                        <a:lnSpc>
                          <a:spcPct val="100000"/>
                        </a:lnSpc>
                        <a:spcAft>
                          <a:spcPts val="400"/>
                        </a:spcAft>
                      </a:pPr>
                      <a:r>
                        <a:rPr lang="en-US" sz="1800" b="1" u="none" strike="noStrike" dirty="0">
                          <a:solidFill>
                            <a:schemeClr val="accent1"/>
                          </a:solidFill>
                          <a:effectLst/>
                        </a:rPr>
                        <a:t>The Latest in Employment Discrimination Laws</a:t>
                      </a:r>
                    </a:p>
                    <a:p>
                      <a:pPr algn="ctr" fontAlgn="base">
                        <a:lnSpc>
                          <a:spcPct val="100000"/>
                        </a:lnSpc>
                        <a:spcAft>
                          <a:spcPts val="400"/>
                        </a:spcAft>
                      </a:pPr>
                      <a:r>
                        <a:rPr lang="en-US" sz="1400" b="0" u="none" dirty="0">
                          <a:solidFill>
                            <a:schemeClr val="accent1"/>
                          </a:solidFill>
                          <a:effectLst/>
                        </a:rPr>
                        <a:t>Thursday, December 12th</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8000"/>
                      </a:schemeClr>
                    </a:solidFill>
                  </a:tcPr>
                </a:tc>
                <a:tc hMerge="1">
                  <a:txBody>
                    <a:bodyPr/>
                    <a:lstStyle/>
                    <a:p>
                      <a:endParaRPr dirty="0"/>
                    </a:p>
                  </a:txBody>
                  <a:tcPr>
                    <a:lnL w="12700" cap="flat" cmpd="sng" algn="ctr">
                      <a:solidFill>
                        <a:schemeClr val="accent2">
                          <a:lumMod val="40000"/>
                          <a:lumOff val="60000"/>
                        </a:schemeClr>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3360184085"/>
                  </a:ext>
                </a:extLst>
              </a:tr>
            </a:tbl>
          </a:graphicData>
        </a:graphic>
      </p:graphicFrame>
      <p:sp>
        <p:nvSpPr>
          <p:cNvPr id="13" name="TextBox 12">
            <a:extLst>
              <a:ext uri="{FF2B5EF4-FFF2-40B4-BE49-F238E27FC236}">
                <a16:creationId xmlns:a16="http://schemas.microsoft.com/office/drawing/2014/main" id="{A1F499A6-F28E-2590-3DE1-F97236CFDB21}"/>
              </a:ext>
            </a:extLst>
          </p:cNvPr>
          <p:cNvSpPr txBox="1"/>
          <p:nvPr userDrawn="1"/>
        </p:nvSpPr>
        <p:spPr>
          <a:xfrm>
            <a:off x="384081" y="397225"/>
            <a:ext cx="9638807" cy="923330"/>
          </a:xfrm>
          <a:prstGeom prst="rect">
            <a:avLst/>
          </a:prstGeom>
          <a:noFill/>
        </p:spPr>
        <p:txBody>
          <a:bodyPr wrap="square" rtlCol="0">
            <a:spAutoFit/>
          </a:bodyPr>
          <a:lstStyle/>
          <a:p>
            <a:r>
              <a:rPr lang="en-US" sz="3600" dirty="0">
                <a:solidFill>
                  <a:schemeClr val="tx2"/>
                </a:solidFill>
                <a:latin typeface="Impact" panose="020B0806030902050204" pitchFamily="34" charset="0"/>
              </a:rPr>
              <a:t>2024</a:t>
            </a:r>
            <a:r>
              <a:rPr lang="en-US" sz="5400" dirty="0">
                <a:solidFill>
                  <a:schemeClr val="tx2"/>
                </a:solidFill>
                <a:latin typeface="Impact" panose="020B0806030902050204" pitchFamily="34" charset="0"/>
              </a:rPr>
              <a:t> </a:t>
            </a:r>
            <a:r>
              <a:rPr lang="en-US" sz="4400" dirty="0">
                <a:solidFill>
                  <a:schemeClr val="accent5"/>
                </a:solidFill>
                <a:latin typeface="Impact" panose="020B0806030902050204" pitchFamily="34" charset="0"/>
              </a:rPr>
              <a:t>Labor &amp; Employment Webinar</a:t>
            </a:r>
            <a:r>
              <a:rPr lang="en-US" sz="2800" dirty="0">
                <a:solidFill>
                  <a:schemeClr val="tx2"/>
                </a:solidFill>
                <a:latin typeface="Impact" panose="020B0806030902050204" pitchFamily="34" charset="0"/>
              </a:rPr>
              <a:t> </a:t>
            </a:r>
            <a:r>
              <a:rPr lang="en-US" sz="3600" dirty="0">
                <a:solidFill>
                  <a:schemeClr val="tx2"/>
                </a:solidFill>
                <a:latin typeface="Impact" panose="020B0806030902050204" pitchFamily="34" charset="0"/>
              </a:rPr>
              <a:t>series</a:t>
            </a:r>
            <a:endParaRPr lang="en-US" sz="4000" dirty="0">
              <a:solidFill>
                <a:schemeClr val="tx2"/>
              </a:solidFill>
              <a:latin typeface="Impact" panose="020B0806030902050204" pitchFamily="34" charset="0"/>
            </a:endParaRPr>
          </a:p>
        </p:txBody>
      </p:sp>
      <p:grpSp>
        <p:nvGrpSpPr>
          <p:cNvPr id="14" name="Group 13">
            <a:extLst>
              <a:ext uri="{FF2B5EF4-FFF2-40B4-BE49-F238E27FC236}">
                <a16:creationId xmlns:a16="http://schemas.microsoft.com/office/drawing/2014/main" id="{0A596032-5D79-94C3-772E-BA7193E98099}"/>
              </a:ext>
            </a:extLst>
          </p:cNvPr>
          <p:cNvGrpSpPr>
            <a:grpSpLocks noChangeAspect="1"/>
          </p:cNvGrpSpPr>
          <p:nvPr userDrawn="1"/>
        </p:nvGrpSpPr>
        <p:grpSpPr>
          <a:xfrm>
            <a:off x="10246876" y="209105"/>
            <a:ext cx="1607770" cy="1157532"/>
            <a:chOff x="1345324" y="3720662"/>
            <a:chExt cx="1734207" cy="1240221"/>
          </a:xfrm>
          <a:solidFill>
            <a:schemeClr val="bg2"/>
          </a:solidFill>
        </p:grpSpPr>
        <p:sp>
          <p:nvSpPr>
            <p:cNvPr id="15" name="TextBox 14">
              <a:extLst>
                <a:ext uri="{FF2B5EF4-FFF2-40B4-BE49-F238E27FC236}">
                  <a16:creationId xmlns:a16="http://schemas.microsoft.com/office/drawing/2014/main" id="{1AB2F87F-54DB-A67C-C785-9FA15E82A16D}"/>
                </a:ext>
              </a:extLst>
            </p:cNvPr>
            <p:cNvSpPr txBox="1"/>
            <p:nvPr userDrawn="1"/>
          </p:nvSpPr>
          <p:spPr>
            <a:xfrm>
              <a:off x="1345324" y="3720662"/>
              <a:ext cx="1734207" cy="1240221"/>
            </a:xfrm>
            <a:prstGeom prst="rect">
              <a:avLst/>
            </a:prstGeom>
            <a:grpFill/>
            <a:ln>
              <a:noFill/>
            </a:ln>
          </p:spPr>
          <p:txBody>
            <a:bodyPr wrap="square" rtlCol="0">
              <a:spAutoFit/>
            </a:bodyPr>
            <a:lstStyle/>
            <a:p>
              <a:endParaRPr lang="en-US" dirty="0"/>
            </a:p>
          </p:txBody>
        </p:sp>
        <p:pic>
          <p:nvPicPr>
            <p:cNvPr id="16" name="Picture 15">
              <a:extLst>
                <a:ext uri="{FF2B5EF4-FFF2-40B4-BE49-F238E27FC236}">
                  <a16:creationId xmlns:a16="http://schemas.microsoft.com/office/drawing/2014/main" id="{2D2A0402-B5DA-C389-D142-08D86FB1976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56048" y="3811154"/>
              <a:ext cx="1533780" cy="1059232"/>
            </a:xfrm>
            <a:prstGeom prst="rect">
              <a:avLst/>
            </a:prstGeom>
            <a:grpFill/>
            <a:ln>
              <a:noFill/>
            </a:ln>
          </p:spPr>
        </p:pic>
      </p:grpSp>
    </p:spTree>
    <p:extLst>
      <p:ext uri="{BB962C8B-B14F-4D97-AF65-F5344CB8AC3E}">
        <p14:creationId xmlns:p14="http://schemas.microsoft.com/office/powerpoint/2010/main" val="2958387856"/>
      </p:ext>
    </p:extLst>
  </p:cSld>
  <p:clrMapOvr>
    <a:masterClrMapping/>
  </p:clrMapOvr>
  <p:extLst>
    <p:ext uri="{DCECCB84-F9BA-43D5-87BE-67443E8EF086}">
      <p15:sldGuideLst xmlns:p15="http://schemas.microsoft.com/office/powerpoint/2012/main">
        <p15:guide id="2" pos="528">
          <p15:clr>
            <a:srgbClr val="FBAE40"/>
          </p15:clr>
        </p15:guide>
        <p15:guide id="3" pos="7152">
          <p15:clr>
            <a:srgbClr val="FBAE40"/>
          </p15:clr>
        </p15:guide>
        <p15:guide id="6"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SHA Webinar Series">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C547D44-7CA1-C5D5-C0CB-993F58CB43D1}"/>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graphicFrame>
        <p:nvGraphicFramePr>
          <p:cNvPr id="4" name="Table 7">
            <a:extLst>
              <a:ext uri="{FF2B5EF4-FFF2-40B4-BE49-F238E27FC236}">
                <a16:creationId xmlns:a16="http://schemas.microsoft.com/office/drawing/2014/main" id="{54FF7268-BFEB-7E01-46EB-FCEAF4D7000E}"/>
              </a:ext>
            </a:extLst>
          </p:cNvPr>
          <p:cNvGraphicFramePr>
            <a:graphicFrameLocks noGrp="1"/>
          </p:cNvGraphicFramePr>
          <p:nvPr userDrawn="1">
            <p:extLst>
              <p:ext uri="{D42A27DB-BD31-4B8C-83A1-F6EECF244321}">
                <p14:modId xmlns:p14="http://schemas.microsoft.com/office/powerpoint/2010/main" val="4182889293"/>
              </p:ext>
            </p:extLst>
          </p:nvPr>
        </p:nvGraphicFramePr>
        <p:xfrm>
          <a:off x="384082" y="1638300"/>
          <a:ext cx="11550410" cy="4013579"/>
        </p:xfrm>
        <a:graphic>
          <a:graphicData uri="http://schemas.openxmlformats.org/drawingml/2006/table">
            <a:tbl>
              <a:tblPr bandRow="1">
                <a:tableStyleId>{7E9639D4-E3E2-4D34-9284-5A2195B3D0D7}</a:tableStyleId>
              </a:tblPr>
              <a:tblGrid>
                <a:gridCol w="5586931">
                  <a:extLst>
                    <a:ext uri="{9D8B030D-6E8A-4147-A177-3AD203B41FA5}">
                      <a16:colId xmlns:a16="http://schemas.microsoft.com/office/drawing/2014/main" val="3502649622"/>
                    </a:ext>
                  </a:extLst>
                </a:gridCol>
                <a:gridCol w="5963479">
                  <a:extLst>
                    <a:ext uri="{9D8B030D-6E8A-4147-A177-3AD203B41FA5}">
                      <a16:colId xmlns:a16="http://schemas.microsoft.com/office/drawing/2014/main" val="2904330491"/>
                    </a:ext>
                  </a:extLst>
                </a:gridCol>
              </a:tblGrid>
              <a:tr h="1031724">
                <a:tc>
                  <a:txBody>
                    <a:bodyPr/>
                    <a:lstStyle/>
                    <a:p>
                      <a:pPr algn="l">
                        <a:lnSpc>
                          <a:spcPct val="100000"/>
                        </a:lnSpc>
                        <a:spcAft>
                          <a:spcPts val="400"/>
                        </a:spcAft>
                      </a:pPr>
                      <a:r>
                        <a:rPr lang="en-US" sz="1800" b="1" u="none" dirty="0">
                          <a:solidFill>
                            <a:schemeClr val="accent1"/>
                          </a:solidFill>
                        </a:rPr>
                        <a:t>2022 Year in Review and 2023 Forecast</a:t>
                      </a:r>
                    </a:p>
                    <a:p>
                      <a:pPr algn="l">
                        <a:lnSpc>
                          <a:spcPct val="100000"/>
                        </a:lnSpc>
                        <a:spcAft>
                          <a:spcPts val="400"/>
                        </a:spcAft>
                      </a:pPr>
                      <a:r>
                        <a:rPr lang="en-US" sz="1400" b="0" u="none" dirty="0">
                          <a:solidFill>
                            <a:schemeClr val="accent1"/>
                          </a:solidFill>
                        </a:rPr>
                        <a:t>Friday, February 24th</a:t>
                      </a:r>
                      <a:endParaRPr lang="en-US" sz="1400" b="0" i="0" u="none" dirty="0">
                        <a:solidFill>
                          <a:schemeClr val="accent1"/>
                        </a:solidFill>
                        <a:latin typeface="Calibri" panose="020F0502020204030204" pitchFamily="34" charset="0"/>
                        <a:cs typeface="Calibri" panose="020F0502020204030204" pitchFamily="34" charset="0"/>
                      </a:endParaRPr>
                    </a:p>
                  </a:txBody>
                  <a:tcPr anchor="ctr">
                    <a:lnL w="6350" cap="flat" cmpd="sng" algn="ctr">
                      <a:noFill/>
                      <a:prstDash val="solid"/>
                      <a:miter lim="800000"/>
                    </a:lnL>
                    <a:lnR w="12700" cap="flat" cmpd="sng" algn="ctr">
                      <a:solidFill>
                        <a:schemeClr val="accent2">
                          <a:lumMod val="40000"/>
                          <a:lumOff val="60000"/>
                        </a:schemeClr>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8180"/>
                      </a:schemeClr>
                    </a:solidFill>
                  </a:tcPr>
                </a:tc>
                <a:tc>
                  <a:txBody>
                    <a:bodyPr/>
                    <a:lstStyle/>
                    <a:p>
                      <a:pPr algn="l" fontAlgn="base">
                        <a:lnSpc>
                          <a:spcPct val="100000"/>
                        </a:lnSpc>
                        <a:spcAft>
                          <a:spcPts val="400"/>
                        </a:spcAft>
                      </a:pPr>
                      <a:r>
                        <a:rPr lang="en-US" sz="1800" b="1" u="none" dirty="0">
                          <a:solidFill>
                            <a:schemeClr val="accent1"/>
                          </a:solidFill>
                        </a:rPr>
                        <a:t>Mid-Year Update and FMSHRC Significant Decision Review</a:t>
                      </a:r>
                    </a:p>
                    <a:p>
                      <a:pPr algn="l" fontAlgn="base">
                        <a:lnSpc>
                          <a:spcPct val="100000"/>
                        </a:lnSpc>
                        <a:spcAft>
                          <a:spcPts val="400"/>
                        </a:spcAft>
                      </a:pPr>
                      <a:r>
                        <a:rPr lang="en-US" sz="1400" b="0" u="none" dirty="0">
                          <a:solidFill>
                            <a:schemeClr val="accent1"/>
                          </a:solidFill>
                        </a:rPr>
                        <a:t>Wednesday, July 19th</a:t>
                      </a:r>
                      <a:endParaRPr lang="en-US" sz="1400" b="0" i="0" u="none" dirty="0">
                        <a:solidFill>
                          <a:schemeClr val="accent1"/>
                        </a:solidFill>
                        <a:latin typeface="Calibri" panose="020F0502020204030204" pitchFamily="34" charset="0"/>
                        <a:cs typeface="Calibri" panose="020F0502020204030204" pitchFamily="34" charset="0"/>
                      </a:endParaRPr>
                    </a:p>
                  </a:txBody>
                  <a:tcPr anchor="ctr">
                    <a:lnL w="12700" cap="flat" cmpd="sng" algn="ctr">
                      <a:solidFill>
                        <a:schemeClr val="accent2">
                          <a:lumMod val="40000"/>
                          <a:lumOff val="60000"/>
                        </a:schemeClr>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8180"/>
                      </a:schemeClr>
                    </a:solidFill>
                  </a:tcPr>
                </a:tc>
                <a:extLst>
                  <a:ext uri="{0D108BD9-81ED-4DB2-BD59-A6C34878D82A}">
                    <a16:rowId xmlns:a16="http://schemas.microsoft.com/office/drawing/2014/main" val="1916802723"/>
                  </a:ext>
                </a:extLst>
              </a:tr>
              <a:tr h="974614">
                <a:tc>
                  <a:txBody>
                    <a:bodyPr/>
                    <a:lstStyle/>
                    <a:p>
                      <a:pPr algn="l">
                        <a:lnSpc>
                          <a:spcPct val="100000"/>
                        </a:lnSpc>
                        <a:spcAft>
                          <a:spcPts val="400"/>
                        </a:spcAft>
                      </a:pPr>
                      <a:r>
                        <a:rPr lang="en-US" sz="1800" b="1" u="none" strike="noStrike" dirty="0">
                          <a:solidFill>
                            <a:schemeClr val="accent1"/>
                          </a:solidFill>
                          <a:effectLst/>
                        </a:rPr>
                        <a:t>MSHA Basics: The Mine Act and MSHA </a:t>
                      </a:r>
                      <a:br>
                        <a:rPr lang="en-US" sz="1800" b="1" u="none" strike="noStrike" dirty="0">
                          <a:solidFill>
                            <a:schemeClr val="accent1"/>
                          </a:solidFill>
                          <a:effectLst/>
                        </a:rPr>
                      </a:br>
                      <a:r>
                        <a:rPr lang="en-US" sz="1800" b="1" u="none" strike="noStrike" dirty="0">
                          <a:solidFill>
                            <a:schemeClr val="accent1"/>
                          </a:solidFill>
                          <a:effectLst/>
                        </a:rPr>
                        <a:t>Inspection Powers</a:t>
                      </a:r>
                      <a:br>
                        <a:rPr lang="en-US" sz="1400" b="0" u="none" dirty="0">
                          <a:solidFill>
                            <a:schemeClr val="accent1"/>
                          </a:solidFill>
                        </a:rPr>
                      </a:br>
                      <a:r>
                        <a:rPr lang="en-US" sz="1400" b="0" u="none" dirty="0">
                          <a:solidFill>
                            <a:schemeClr val="accent1"/>
                          </a:solidFill>
                          <a:effectLst/>
                        </a:rPr>
                        <a:t>Thursday, March 23rd</a:t>
                      </a:r>
                      <a:endParaRPr lang="en-US" sz="1400" b="0" i="0" u="none" dirty="0">
                        <a:solidFill>
                          <a:schemeClr val="accent1"/>
                        </a:solidFill>
                        <a:latin typeface="Calibri" panose="020F0502020204030204" pitchFamily="34" charset="0"/>
                        <a:cs typeface="Calibri" panose="020F0502020204030204" pitchFamily="34" charset="0"/>
                      </a:endParaRPr>
                    </a:p>
                  </a:txBody>
                  <a:tcPr anchor="ctr">
                    <a:lnL w="6350" cap="flat" cmpd="sng" algn="ctr">
                      <a:noFill/>
                      <a:prstDash val="solid"/>
                      <a:miter lim="800000"/>
                    </a:lnL>
                    <a:lnR w="12700" cap="flat" cmpd="sng" algn="ctr">
                      <a:solidFill>
                        <a:schemeClr val="accent2">
                          <a:lumMod val="40000"/>
                          <a:lumOff val="60000"/>
                        </a:schemeClr>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algn="l" fontAlgn="base">
                        <a:lnSpc>
                          <a:spcPct val="100000"/>
                        </a:lnSpc>
                        <a:spcAft>
                          <a:spcPts val="400"/>
                        </a:spcAft>
                      </a:pPr>
                      <a:r>
                        <a:rPr lang="en-US" sz="1800" b="1" u="none" strike="noStrike" dirty="0">
                          <a:solidFill>
                            <a:schemeClr val="accent1"/>
                          </a:solidFill>
                          <a:effectLst/>
                        </a:rPr>
                        <a:t>Managing MSHA Complaint Investigations and </a:t>
                      </a:r>
                      <a:br>
                        <a:rPr lang="en-US" sz="1800" b="1" u="none" strike="noStrike" dirty="0">
                          <a:solidFill>
                            <a:schemeClr val="accent1"/>
                          </a:solidFill>
                          <a:effectLst/>
                        </a:rPr>
                      </a:br>
                      <a:r>
                        <a:rPr lang="en-US" sz="1800" b="1" u="none" strike="noStrike" dirty="0">
                          <a:solidFill>
                            <a:schemeClr val="accent1"/>
                          </a:solidFill>
                          <a:effectLst/>
                        </a:rPr>
                        <a:t>105(c) Complaints</a:t>
                      </a:r>
                      <a:br>
                        <a:rPr lang="en-US" sz="1400" b="0" u="none" dirty="0">
                          <a:solidFill>
                            <a:schemeClr val="accent1"/>
                          </a:solidFill>
                          <a:effectLst/>
                        </a:rPr>
                      </a:br>
                      <a:r>
                        <a:rPr lang="en-US" sz="1400" b="0" u="none" dirty="0">
                          <a:solidFill>
                            <a:schemeClr val="accent1"/>
                          </a:solidFill>
                          <a:effectLst/>
                        </a:rPr>
                        <a:t>Tuesday, September 12th</a:t>
                      </a:r>
                      <a:endParaRPr lang="en-US" sz="1400" b="0" i="0" u="none" dirty="0">
                        <a:solidFill>
                          <a:schemeClr val="accent1"/>
                        </a:solidFill>
                        <a:latin typeface="Calibri" panose="020F0502020204030204" pitchFamily="34" charset="0"/>
                        <a:cs typeface="Calibri" panose="020F0502020204030204" pitchFamily="34" charset="0"/>
                      </a:endParaRPr>
                    </a:p>
                  </a:txBody>
                  <a:tcPr anchor="ctr">
                    <a:lnL w="12700" cap="flat" cmpd="sng" algn="ctr">
                      <a:solidFill>
                        <a:schemeClr val="accent2">
                          <a:lumMod val="40000"/>
                          <a:lumOff val="60000"/>
                        </a:schemeClr>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526662313"/>
                  </a:ext>
                </a:extLst>
              </a:tr>
              <a:tr h="1032627">
                <a:tc>
                  <a:txBody>
                    <a:bodyPr/>
                    <a:lstStyle/>
                    <a:p>
                      <a:pPr algn="l" fontAlgn="base">
                        <a:lnSpc>
                          <a:spcPct val="100000"/>
                        </a:lnSpc>
                        <a:spcAft>
                          <a:spcPts val="400"/>
                        </a:spcAft>
                      </a:pPr>
                      <a:r>
                        <a:rPr lang="en-US" sz="1800" b="1" u="none" strike="noStrike" dirty="0">
                          <a:solidFill>
                            <a:schemeClr val="accent1"/>
                          </a:solidFill>
                          <a:effectLst/>
                        </a:rPr>
                        <a:t>Preparing for MSHA Serious Incident and </a:t>
                      </a:r>
                      <a:br>
                        <a:rPr lang="en-US" sz="1800" b="1" u="none" strike="noStrike" dirty="0">
                          <a:solidFill>
                            <a:schemeClr val="accent1"/>
                          </a:solidFill>
                          <a:effectLst/>
                        </a:rPr>
                      </a:br>
                      <a:r>
                        <a:rPr lang="en-US" sz="1800" b="1" u="none" strike="noStrike" dirty="0">
                          <a:solidFill>
                            <a:schemeClr val="accent1"/>
                          </a:solidFill>
                          <a:effectLst/>
                        </a:rPr>
                        <a:t>Fatality Investigations</a:t>
                      </a:r>
                    </a:p>
                    <a:p>
                      <a:pPr algn="l" fontAlgn="base">
                        <a:lnSpc>
                          <a:spcPct val="100000"/>
                        </a:lnSpc>
                        <a:spcAft>
                          <a:spcPts val="400"/>
                        </a:spcAft>
                      </a:pPr>
                      <a:r>
                        <a:rPr lang="en-US" sz="1400" b="0" u="none" dirty="0">
                          <a:solidFill>
                            <a:schemeClr val="accent1"/>
                          </a:solidFill>
                          <a:effectLst/>
                        </a:rPr>
                        <a:t>Tuesday, April 18th</a:t>
                      </a:r>
                      <a:endParaRPr lang="en-US" sz="1400" b="0" i="0" u="none" dirty="0">
                        <a:solidFill>
                          <a:schemeClr val="accent1"/>
                        </a:solidFill>
                        <a:latin typeface="Calibri" panose="020F0502020204030204" pitchFamily="34" charset="0"/>
                        <a:cs typeface="Calibri" panose="020F0502020204030204" pitchFamily="34" charset="0"/>
                      </a:endParaRPr>
                    </a:p>
                  </a:txBody>
                  <a:tcPr anchor="ctr">
                    <a:lnL w="6350" cap="flat" cmpd="sng" algn="ctr">
                      <a:noFill/>
                      <a:prstDash val="solid"/>
                      <a:miter lim="800000"/>
                    </a:lnL>
                    <a:lnR w="12700" cap="flat" cmpd="sng" algn="ctr">
                      <a:solidFill>
                        <a:schemeClr val="accent2">
                          <a:lumMod val="40000"/>
                          <a:lumOff val="60000"/>
                        </a:schemeClr>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8000"/>
                      </a:schemeClr>
                    </a:solidFill>
                  </a:tcPr>
                </a:tc>
                <a:tc>
                  <a:txBody>
                    <a:bodyPr/>
                    <a:lstStyle/>
                    <a:p>
                      <a:pPr marL="0" marR="0" lvl="0" indent="0" algn="l" defTabSz="914400" rtl="0" eaLnBrk="1" fontAlgn="base" latinLnBrk="0" hangingPunct="1">
                        <a:lnSpc>
                          <a:spcPct val="100000"/>
                        </a:lnSpc>
                        <a:spcBef>
                          <a:spcPts val="0"/>
                        </a:spcBef>
                        <a:spcAft>
                          <a:spcPts val="400"/>
                        </a:spcAft>
                        <a:buClrTx/>
                        <a:buSzTx/>
                        <a:buFontTx/>
                        <a:buNone/>
                        <a:tabLst/>
                        <a:defRPr/>
                      </a:pPr>
                      <a:r>
                        <a:rPr lang="en-US" sz="1800" b="1" u="none" strike="noStrike" dirty="0">
                          <a:solidFill>
                            <a:schemeClr val="accent1"/>
                          </a:solidFill>
                          <a:effectLst/>
                        </a:rPr>
                        <a:t>Safety-Related Incident Investigation and Audit Reports</a:t>
                      </a:r>
                      <a:br>
                        <a:rPr lang="en-US" sz="1400" b="0" u="none" dirty="0">
                          <a:solidFill>
                            <a:schemeClr val="accent1"/>
                          </a:solidFill>
                        </a:rPr>
                      </a:br>
                      <a:r>
                        <a:rPr lang="en-US" sz="1400" b="0" u="none" dirty="0">
                          <a:solidFill>
                            <a:schemeClr val="accent1"/>
                          </a:solidFill>
                          <a:effectLst/>
                        </a:rPr>
                        <a:t>Thursday, October 5th</a:t>
                      </a:r>
                      <a:endParaRPr lang="en-US" sz="1400" b="0" i="0" u="none" dirty="0">
                        <a:solidFill>
                          <a:schemeClr val="accent1"/>
                        </a:solidFill>
                        <a:latin typeface="Calibri" panose="020F0502020204030204" pitchFamily="34" charset="0"/>
                        <a:cs typeface="Calibri" panose="020F0502020204030204" pitchFamily="34" charset="0"/>
                      </a:endParaRPr>
                    </a:p>
                  </a:txBody>
                  <a:tcPr anchor="ctr">
                    <a:lnL w="12700" cap="flat" cmpd="sng" algn="ctr">
                      <a:solidFill>
                        <a:schemeClr val="accent2">
                          <a:lumMod val="40000"/>
                          <a:lumOff val="60000"/>
                        </a:schemeClr>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alpha val="8000"/>
                      </a:schemeClr>
                    </a:solidFill>
                  </a:tcPr>
                </a:tc>
                <a:extLst>
                  <a:ext uri="{0D108BD9-81ED-4DB2-BD59-A6C34878D82A}">
                    <a16:rowId xmlns:a16="http://schemas.microsoft.com/office/drawing/2014/main" val="3917630010"/>
                  </a:ext>
                </a:extLst>
              </a:tr>
              <a:tr h="974614">
                <a:tc>
                  <a:txBody>
                    <a:bodyPr/>
                    <a:lstStyle/>
                    <a:p>
                      <a:pPr algn="l">
                        <a:lnSpc>
                          <a:spcPct val="100000"/>
                        </a:lnSpc>
                        <a:spcAft>
                          <a:spcPts val="400"/>
                        </a:spcAft>
                      </a:pPr>
                      <a:r>
                        <a:rPr lang="en-US" sz="1800" b="1" u="none" strike="noStrike" dirty="0">
                          <a:solidFill>
                            <a:schemeClr val="accent1"/>
                          </a:solidFill>
                          <a:effectLst/>
                        </a:rPr>
                        <a:t>MSHA Jurisidiction: Where Does MSHA's Authority </a:t>
                      </a:r>
                      <a:br>
                        <a:rPr lang="en-US" sz="1800" b="1" u="none" strike="noStrike" dirty="0">
                          <a:solidFill>
                            <a:schemeClr val="accent1"/>
                          </a:solidFill>
                          <a:effectLst/>
                        </a:rPr>
                      </a:br>
                      <a:r>
                        <a:rPr lang="en-US" sz="1800" b="1" u="none" strike="noStrike" dirty="0">
                          <a:solidFill>
                            <a:schemeClr val="accent1"/>
                          </a:solidFill>
                          <a:effectLst/>
                        </a:rPr>
                        <a:t>Begin and OSHA's End?</a:t>
                      </a:r>
                      <a:br>
                        <a:rPr lang="en-US" sz="1400" b="0" u="none" dirty="0">
                          <a:solidFill>
                            <a:schemeClr val="accent1"/>
                          </a:solidFill>
                          <a:effectLst/>
                        </a:rPr>
                      </a:br>
                      <a:r>
                        <a:rPr lang="en-US" sz="1400" b="0" u="none" dirty="0">
                          <a:solidFill>
                            <a:schemeClr val="accent1"/>
                          </a:solidFill>
                          <a:effectLst/>
                        </a:rPr>
                        <a:t>Tuesday, May 16th</a:t>
                      </a:r>
                      <a:endParaRPr lang="en-US" sz="1400" b="0" i="0" u="none" dirty="0">
                        <a:solidFill>
                          <a:schemeClr val="accent1"/>
                        </a:solidFill>
                        <a:latin typeface="Calibri" panose="020F0502020204030204" pitchFamily="34" charset="0"/>
                        <a:cs typeface="Calibri" panose="020F0502020204030204" pitchFamily="34" charset="0"/>
                      </a:endParaRPr>
                    </a:p>
                  </a:txBody>
                  <a:tcPr anchor="ctr">
                    <a:lnL w="6350" cap="flat" cmpd="sng" algn="ctr">
                      <a:noFill/>
                      <a:prstDash val="solid"/>
                      <a:miter lim="800000"/>
                    </a:lnL>
                    <a:lnR w="12700" cap="flat" cmpd="sng" algn="ctr">
                      <a:solidFill>
                        <a:schemeClr val="accent2">
                          <a:lumMod val="40000"/>
                          <a:lumOff val="60000"/>
                        </a:schemeClr>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algn="l" fontAlgn="base">
                        <a:lnSpc>
                          <a:spcPct val="100000"/>
                        </a:lnSpc>
                        <a:spcAft>
                          <a:spcPts val="400"/>
                        </a:spcAft>
                      </a:pPr>
                      <a:r>
                        <a:rPr lang="en-US" sz="1800" b="1" u="none" strike="noStrike" dirty="0">
                          <a:solidFill>
                            <a:schemeClr val="accent1"/>
                          </a:solidFill>
                          <a:effectLst/>
                        </a:rPr>
                        <a:t>Best Practices and Challenges of Multi-Operator MSHA Sites</a:t>
                      </a:r>
                    </a:p>
                    <a:p>
                      <a:pPr algn="l" fontAlgn="base">
                        <a:lnSpc>
                          <a:spcPct val="100000"/>
                        </a:lnSpc>
                        <a:spcAft>
                          <a:spcPts val="400"/>
                        </a:spcAft>
                      </a:pPr>
                      <a:r>
                        <a:rPr lang="en-US" sz="1400" b="0" u="none" dirty="0">
                          <a:solidFill>
                            <a:schemeClr val="accent1"/>
                          </a:solidFill>
                          <a:effectLst/>
                        </a:rPr>
                        <a:t>Wednesday, November 15th</a:t>
                      </a:r>
                      <a:endParaRPr lang="en-US" sz="1400" b="0" i="0" u="none" dirty="0">
                        <a:solidFill>
                          <a:schemeClr val="accent1"/>
                        </a:solidFill>
                        <a:latin typeface="Calibri" panose="020F0502020204030204" pitchFamily="34" charset="0"/>
                        <a:cs typeface="Calibri" panose="020F0502020204030204" pitchFamily="34" charset="0"/>
                      </a:endParaRPr>
                    </a:p>
                  </a:txBody>
                  <a:tcPr anchor="ctr">
                    <a:lnL w="12700" cap="flat" cmpd="sng" algn="ctr">
                      <a:solidFill>
                        <a:schemeClr val="accent2">
                          <a:lumMod val="40000"/>
                          <a:lumOff val="60000"/>
                        </a:schemeClr>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930785589"/>
                  </a:ext>
                </a:extLst>
              </a:tr>
            </a:tbl>
          </a:graphicData>
        </a:graphic>
      </p:graphicFrame>
      <p:sp>
        <p:nvSpPr>
          <p:cNvPr id="5" name="TextBox 4">
            <a:extLst>
              <a:ext uri="{FF2B5EF4-FFF2-40B4-BE49-F238E27FC236}">
                <a16:creationId xmlns:a16="http://schemas.microsoft.com/office/drawing/2014/main" id="{EDBD1608-D16C-D0BA-5EB3-0F788B9D9D68}"/>
              </a:ext>
            </a:extLst>
          </p:cNvPr>
          <p:cNvSpPr txBox="1"/>
          <p:nvPr userDrawn="1"/>
        </p:nvSpPr>
        <p:spPr>
          <a:xfrm>
            <a:off x="384082" y="397225"/>
            <a:ext cx="8210860" cy="923330"/>
          </a:xfrm>
          <a:prstGeom prst="rect">
            <a:avLst/>
          </a:prstGeom>
          <a:noFill/>
        </p:spPr>
        <p:txBody>
          <a:bodyPr wrap="square" rtlCol="0">
            <a:spAutoFit/>
          </a:bodyPr>
          <a:lstStyle/>
          <a:p>
            <a:r>
              <a:rPr lang="en-US" sz="3600" dirty="0">
                <a:solidFill>
                  <a:schemeClr val="tx2"/>
                </a:solidFill>
                <a:latin typeface="Impact" panose="020B0806030902050204" pitchFamily="34" charset="0"/>
              </a:rPr>
              <a:t>2024</a:t>
            </a:r>
            <a:r>
              <a:rPr lang="en-US" sz="5400" dirty="0">
                <a:solidFill>
                  <a:schemeClr val="tx2"/>
                </a:solidFill>
                <a:latin typeface="Impact" panose="020B0806030902050204" pitchFamily="34" charset="0"/>
              </a:rPr>
              <a:t> </a:t>
            </a:r>
            <a:r>
              <a:rPr lang="en-US" sz="5400" dirty="0">
                <a:solidFill>
                  <a:schemeClr val="accent5"/>
                </a:solidFill>
                <a:latin typeface="Impact" panose="020B0806030902050204" pitchFamily="34" charset="0"/>
              </a:rPr>
              <a:t>MSHA</a:t>
            </a:r>
            <a:r>
              <a:rPr lang="en-US" sz="5400" dirty="0">
                <a:solidFill>
                  <a:schemeClr val="tx2"/>
                </a:solidFill>
                <a:latin typeface="Impact" panose="020B0806030902050204" pitchFamily="34" charset="0"/>
              </a:rPr>
              <a:t> </a:t>
            </a:r>
            <a:r>
              <a:rPr lang="en-US" sz="5400" dirty="0">
                <a:solidFill>
                  <a:schemeClr val="accent5"/>
                </a:solidFill>
                <a:latin typeface="Impact" panose="020B0806030902050204" pitchFamily="34" charset="0"/>
              </a:rPr>
              <a:t>Webinar</a:t>
            </a:r>
            <a:r>
              <a:rPr lang="en-US" sz="5400" dirty="0">
                <a:solidFill>
                  <a:schemeClr val="tx2"/>
                </a:solidFill>
                <a:latin typeface="Impact" panose="020B0806030902050204" pitchFamily="34" charset="0"/>
              </a:rPr>
              <a:t> </a:t>
            </a:r>
            <a:r>
              <a:rPr lang="en-US" sz="3600" dirty="0">
                <a:solidFill>
                  <a:schemeClr val="tx2"/>
                </a:solidFill>
                <a:latin typeface="Impact" panose="020B0806030902050204" pitchFamily="34" charset="0"/>
              </a:rPr>
              <a:t>series</a:t>
            </a:r>
            <a:endParaRPr lang="en-US" sz="4000" dirty="0">
              <a:solidFill>
                <a:schemeClr val="tx2"/>
              </a:solidFill>
              <a:latin typeface="Impact" panose="020B0806030902050204" pitchFamily="34" charset="0"/>
            </a:endParaRPr>
          </a:p>
        </p:txBody>
      </p:sp>
      <p:grpSp>
        <p:nvGrpSpPr>
          <p:cNvPr id="13" name="Group 12">
            <a:extLst>
              <a:ext uri="{FF2B5EF4-FFF2-40B4-BE49-F238E27FC236}">
                <a16:creationId xmlns:a16="http://schemas.microsoft.com/office/drawing/2014/main" id="{D3928FC9-CECB-91BD-FD16-515BED6470DB}"/>
              </a:ext>
            </a:extLst>
          </p:cNvPr>
          <p:cNvGrpSpPr>
            <a:grpSpLocks noChangeAspect="1"/>
          </p:cNvGrpSpPr>
          <p:nvPr userDrawn="1"/>
        </p:nvGrpSpPr>
        <p:grpSpPr>
          <a:xfrm>
            <a:off x="10246876" y="209105"/>
            <a:ext cx="1607770" cy="1157532"/>
            <a:chOff x="1345324" y="3720662"/>
            <a:chExt cx="1734207" cy="1240221"/>
          </a:xfrm>
          <a:solidFill>
            <a:schemeClr val="bg2"/>
          </a:solidFill>
        </p:grpSpPr>
        <p:sp>
          <p:nvSpPr>
            <p:cNvPr id="14" name="TextBox 13">
              <a:extLst>
                <a:ext uri="{FF2B5EF4-FFF2-40B4-BE49-F238E27FC236}">
                  <a16:creationId xmlns:a16="http://schemas.microsoft.com/office/drawing/2014/main" id="{70295D7D-1137-D41C-1D8E-66437DFD2D0B}"/>
                </a:ext>
              </a:extLst>
            </p:cNvPr>
            <p:cNvSpPr txBox="1"/>
            <p:nvPr userDrawn="1"/>
          </p:nvSpPr>
          <p:spPr>
            <a:xfrm>
              <a:off x="1345324" y="3720662"/>
              <a:ext cx="1734207" cy="1240221"/>
            </a:xfrm>
            <a:prstGeom prst="rect">
              <a:avLst/>
            </a:prstGeom>
            <a:grpFill/>
            <a:ln>
              <a:noFill/>
            </a:ln>
          </p:spPr>
          <p:txBody>
            <a:bodyPr wrap="square" rtlCol="0">
              <a:spAutoFit/>
            </a:bodyPr>
            <a:lstStyle/>
            <a:p>
              <a:endParaRPr lang="en-US" dirty="0"/>
            </a:p>
          </p:txBody>
        </p:sp>
        <p:pic>
          <p:nvPicPr>
            <p:cNvPr id="15" name="Picture 14">
              <a:extLst>
                <a:ext uri="{FF2B5EF4-FFF2-40B4-BE49-F238E27FC236}">
                  <a16:creationId xmlns:a16="http://schemas.microsoft.com/office/drawing/2014/main" id="{796E5E99-722F-25D4-1876-AF61D1801BC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56048" y="3811154"/>
              <a:ext cx="1533780" cy="1059232"/>
            </a:xfrm>
            <a:prstGeom prst="rect">
              <a:avLst/>
            </a:prstGeom>
            <a:grpFill/>
            <a:ln>
              <a:noFill/>
            </a:ln>
          </p:spPr>
        </p:pic>
      </p:grpSp>
    </p:spTree>
    <p:extLst>
      <p:ext uri="{BB962C8B-B14F-4D97-AF65-F5344CB8AC3E}">
        <p14:creationId xmlns:p14="http://schemas.microsoft.com/office/powerpoint/2010/main" val="1140072470"/>
      </p:ext>
    </p:extLst>
  </p:cSld>
  <p:clrMapOvr>
    <a:masterClrMapping/>
  </p:clrMapOvr>
  <p:extLst>
    <p:ext uri="{DCECCB84-F9BA-43D5-87BE-67443E8EF086}">
      <p15:sldGuideLst xmlns:p15="http://schemas.microsoft.com/office/powerpoint/2012/main">
        <p15:guide id="2" pos="528">
          <p15:clr>
            <a:srgbClr val="FBAE40"/>
          </p15:clr>
        </p15:guide>
        <p15:guide id="3" pos="7152">
          <p15:clr>
            <a:srgbClr val="FBAE40"/>
          </p15:clr>
        </p15:guide>
        <p15:guide id="6"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Blogs">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EA93B3FF-68E9-CE3C-E508-2EBC9C62671F}"/>
              </a:ext>
            </a:extLst>
          </p:cNvPr>
          <p:cNvSpPr/>
          <p:nvPr userDrawn="1"/>
        </p:nvSpPr>
        <p:spPr>
          <a:xfrm>
            <a:off x="7461635" y="260077"/>
            <a:ext cx="4456036" cy="2940322"/>
          </a:xfrm>
          <a:prstGeom prst="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3329CEA4-3C16-20FA-804E-E3B007DB365B}"/>
              </a:ext>
            </a:extLst>
          </p:cNvPr>
          <p:cNvSpPr/>
          <p:nvPr userDrawn="1"/>
        </p:nvSpPr>
        <p:spPr>
          <a:xfrm>
            <a:off x="2810123" y="3420722"/>
            <a:ext cx="4456036" cy="2940322"/>
          </a:xfrm>
          <a:prstGeom prst="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B0C71C7C-DCEF-A6D1-E9EC-41EEF0A4BF61}"/>
              </a:ext>
            </a:extLst>
          </p:cNvPr>
          <p:cNvSpPr/>
          <p:nvPr userDrawn="1"/>
        </p:nvSpPr>
        <p:spPr>
          <a:xfrm>
            <a:off x="7461635" y="3420722"/>
            <a:ext cx="4456036" cy="2940322"/>
          </a:xfrm>
          <a:prstGeom prst="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297C7611-75BF-0C3A-3F41-06D80445D053}"/>
              </a:ext>
            </a:extLst>
          </p:cNvPr>
          <p:cNvSpPr/>
          <p:nvPr userDrawn="1"/>
        </p:nvSpPr>
        <p:spPr>
          <a:xfrm>
            <a:off x="2810123" y="260077"/>
            <a:ext cx="4456036" cy="2940322"/>
          </a:xfrm>
          <a:prstGeom prst="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CB452AEE-D8E7-616B-D12B-F45AC0AAA279}"/>
              </a:ext>
            </a:extLst>
          </p:cNvPr>
          <p:cNvSpPr/>
          <p:nvPr userDrawn="1"/>
        </p:nvSpPr>
        <p:spPr>
          <a:xfrm>
            <a:off x="-1" y="0"/>
            <a:ext cx="2510118" cy="6629135"/>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D5C8D6BD-58AA-645A-B29D-1651ED47E2E0}"/>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sp>
        <p:nvSpPr>
          <p:cNvPr id="35" name="Title 1">
            <a:extLst>
              <a:ext uri="{FF2B5EF4-FFF2-40B4-BE49-F238E27FC236}">
                <a16:creationId xmlns:a16="http://schemas.microsoft.com/office/drawing/2014/main" id="{EF6B8796-99CF-1FE3-FA23-B29BD9315504}"/>
              </a:ext>
            </a:extLst>
          </p:cNvPr>
          <p:cNvSpPr>
            <a:spLocks noGrp="1"/>
          </p:cNvSpPr>
          <p:nvPr>
            <p:ph type="title" hasCustomPrompt="1"/>
          </p:nvPr>
        </p:nvSpPr>
        <p:spPr>
          <a:xfrm>
            <a:off x="217159" y="1932239"/>
            <a:ext cx="2139465" cy="1339281"/>
          </a:xfrm>
        </p:spPr>
        <p:txBody>
          <a:bodyPr anchor="b"/>
          <a:lstStyle>
            <a:lvl1pPr>
              <a:defRPr sz="3200">
                <a:solidFill>
                  <a:schemeClr val="bg1"/>
                </a:solidFill>
              </a:defRPr>
            </a:lvl1pPr>
          </a:lstStyle>
          <a:p>
            <a:r>
              <a:rPr lang="en-US" dirty="0"/>
              <a:t>Special Services</a:t>
            </a:r>
          </a:p>
        </p:txBody>
      </p:sp>
      <p:sp>
        <p:nvSpPr>
          <p:cNvPr id="36" name="Text Placeholder 3">
            <a:extLst>
              <a:ext uri="{FF2B5EF4-FFF2-40B4-BE49-F238E27FC236}">
                <a16:creationId xmlns:a16="http://schemas.microsoft.com/office/drawing/2014/main" id="{29A6DD19-D542-552D-8E06-2F0EE7D12F33}"/>
              </a:ext>
            </a:extLst>
          </p:cNvPr>
          <p:cNvSpPr>
            <a:spLocks noGrp="1"/>
          </p:cNvSpPr>
          <p:nvPr>
            <p:ph type="body" sz="half" idx="2" hasCustomPrompt="1"/>
          </p:nvPr>
        </p:nvSpPr>
        <p:spPr>
          <a:xfrm>
            <a:off x="217159" y="3429000"/>
            <a:ext cx="2139465" cy="2573434"/>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Advanced education opportunities to keep you current on key industry topics </a:t>
            </a:r>
          </a:p>
          <a:p>
            <a:pPr lvl="0"/>
            <a:r>
              <a:rPr lang="en-US" dirty="0"/>
              <a:t>Consulting services for complex issues</a:t>
            </a:r>
          </a:p>
        </p:txBody>
      </p:sp>
      <p:sp>
        <p:nvSpPr>
          <p:cNvPr id="6" name="Rectangle 5">
            <a:extLst>
              <a:ext uri="{FF2B5EF4-FFF2-40B4-BE49-F238E27FC236}">
                <a16:creationId xmlns:a16="http://schemas.microsoft.com/office/drawing/2014/main" id="{4ACA37F5-EF95-B25A-BFAB-C0EF286ADE76}"/>
              </a:ext>
            </a:extLst>
          </p:cNvPr>
          <p:cNvSpPr/>
          <p:nvPr userDrawn="1"/>
        </p:nvSpPr>
        <p:spPr>
          <a:xfrm>
            <a:off x="2810123" y="268621"/>
            <a:ext cx="4448835" cy="8210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18288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dirty="0">
                <a:solidFill>
                  <a:schemeClr val="bg2"/>
                </a:solidFill>
                <a:effectLst/>
                <a:latin typeface="Calibri" panose="020F0502020204030204" pitchFamily="34" charset="0"/>
                <a:cs typeface="Calibri" panose="020F0502020204030204" pitchFamily="34" charset="0"/>
              </a:rPr>
              <a:t>California Workplace Violence </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1800" b="1" i="0" u="none" strike="noStrike" dirty="0">
                <a:solidFill>
                  <a:schemeClr val="bg2"/>
                </a:solidFill>
                <a:effectLst/>
                <a:latin typeface="Calibri" panose="020F0502020204030204" pitchFamily="34" charset="0"/>
                <a:cs typeface="Calibri" panose="020F0502020204030204" pitchFamily="34" charset="0"/>
              </a:rPr>
              <a:t>Prevention Compliance Solutions</a:t>
            </a:r>
          </a:p>
        </p:txBody>
      </p:sp>
      <p:sp>
        <p:nvSpPr>
          <p:cNvPr id="7" name="Rectangle 6">
            <a:extLst>
              <a:ext uri="{FF2B5EF4-FFF2-40B4-BE49-F238E27FC236}">
                <a16:creationId xmlns:a16="http://schemas.microsoft.com/office/drawing/2014/main" id="{01C1B36B-1010-C75B-AD53-37A9ED4DC8DC}"/>
              </a:ext>
            </a:extLst>
          </p:cNvPr>
          <p:cNvSpPr/>
          <p:nvPr userDrawn="1"/>
        </p:nvSpPr>
        <p:spPr>
          <a:xfrm>
            <a:off x="7461635" y="268621"/>
            <a:ext cx="4456434" cy="8210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182880" rtlCol="0" anchor="t" anchorCtr="0"/>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800" b="1" i="0" u="none" strike="noStrike" dirty="0">
                <a:solidFill>
                  <a:schemeClr val="bg2"/>
                </a:solidFill>
                <a:effectLst/>
                <a:latin typeface="Calibri" panose="020F0502020204030204" pitchFamily="34" charset="0"/>
                <a:cs typeface="Calibri" panose="020F0502020204030204" pitchFamily="34" charset="0"/>
              </a:rPr>
              <a:t>OSHA Injury and Illness Recordkeeping </a:t>
            </a:r>
            <a:br>
              <a:rPr lang="en-US" sz="1800" b="1" i="0" u="none" strike="noStrike" dirty="0">
                <a:solidFill>
                  <a:schemeClr val="bg2"/>
                </a:solidFill>
                <a:effectLst/>
                <a:latin typeface="Calibri" panose="020F0502020204030204" pitchFamily="34" charset="0"/>
                <a:cs typeface="Calibri" panose="020F0502020204030204" pitchFamily="34" charset="0"/>
              </a:rPr>
            </a:br>
            <a:r>
              <a:rPr lang="en-US" sz="1800" b="1" i="0" u="none" strike="noStrike" dirty="0">
                <a:solidFill>
                  <a:schemeClr val="bg2"/>
                </a:solidFill>
                <a:effectLst/>
                <a:latin typeface="Calibri" panose="020F0502020204030204" pitchFamily="34" charset="0"/>
                <a:cs typeface="Calibri" panose="020F0502020204030204" pitchFamily="34" charset="0"/>
              </a:rPr>
              <a:t>and Reporting Masterclass</a:t>
            </a:r>
          </a:p>
        </p:txBody>
      </p:sp>
      <p:sp>
        <p:nvSpPr>
          <p:cNvPr id="10" name="Rectangle 9">
            <a:extLst>
              <a:ext uri="{FF2B5EF4-FFF2-40B4-BE49-F238E27FC236}">
                <a16:creationId xmlns:a16="http://schemas.microsoft.com/office/drawing/2014/main" id="{7ABA7FC6-C769-0AB5-CF65-1F55566C5F48}"/>
              </a:ext>
            </a:extLst>
          </p:cNvPr>
          <p:cNvSpPr/>
          <p:nvPr userDrawn="1"/>
        </p:nvSpPr>
        <p:spPr>
          <a:xfrm>
            <a:off x="2810124" y="3452798"/>
            <a:ext cx="4456036" cy="821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18288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dirty="0">
                <a:solidFill>
                  <a:schemeClr val="bg2"/>
                </a:solidFill>
                <a:effectLst/>
                <a:latin typeface="Calibri" panose="020F0502020204030204" pitchFamily="34" charset="0"/>
                <a:cs typeface="Calibri" panose="020F0502020204030204" pitchFamily="34" charset="0"/>
              </a:rPr>
              <a:t>OSHA Inspection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dirty="0">
                <a:solidFill>
                  <a:schemeClr val="bg2"/>
                </a:solidFill>
                <a:effectLst/>
                <a:latin typeface="Calibri" panose="020F0502020204030204" pitchFamily="34" charset="0"/>
                <a:cs typeface="Calibri" panose="020F0502020204030204" pitchFamily="34" charset="0"/>
              </a:rPr>
              <a:t>Masterclass</a:t>
            </a:r>
          </a:p>
        </p:txBody>
      </p:sp>
      <p:sp>
        <p:nvSpPr>
          <p:cNvPr id="11" name="Rectangle 10">
            <a:extLst>
              <a:ext uri="{FF2B5EF4-FFF2-40B4-BE49-F238E27FC236}">
                <a16:creationId xmlns:a16="http://schemas.microsoft.com/office/drawing/2014/main" id="{250086C2-08CB-1C09-5C98-D8C503E8810E}"/>
              </a:ext>
            </a:extLst>
          </p:cNvPr>
          <p:cNvSpPr/>
          <p:nvPr userDrawn="1"/>
        </p:nvSpPr>
        <p:spPr>
          <a:xfrm>
            <a:off x="7461636" y="3452798"/>
            <a:ext cx="4463634" cy="8210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182880" rtlCol="0" anchor="t" anchorCtr="0"/>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800" b="1" i="0" u="none" strike="noStrike" dirty="0">
                <a:solidFill>
                  <a:schemeClr val="bg2"/>
                </a:solidFill>
                <a:effectLst/>
                <a:latin typeface="Calibri" panose="020F0502020204030204" pitchFamily="34" charset="0"/>
                <a:cs typeface="Calibri" panose="020F0502020204030204" pitchFamily="34" charset="0"/>
              </a:rPr>
              <a:t>California Harassment</a:t>
            </a:r>
            <a:br>
              <a:rPr lang="en-US" sz="1800" b="1" i="0" u="none" strike="noStrike" dirty="0">
                <a:solidFill>
                  <a:schemeClr val="bg2"/>
                </a:solidFill>
                <a:effectLst/>
                <a:latin typeface="Calibri" panose="020F0502020204030204" pitchFamily="34" charset="0"/>
                <a:cs typeface="Calibri" panose="020F0502020204030204" pitchFamily="34" charset="0"/>
              </a:rPr>
            </a:br>
            <a:r>
              <a:rPr lang="en-US" sz="1800" b="1" i="0" u="none" strike="noStrike" dirty="0">
                <a:solidFill>
                  <a:schemeClr val="bg2"/>
                </a:solidFill>
                <a:effectLst/>
                <a:latin typeface="Calibri" panose="020F0502020204030204" pitchFamily="34" charset="0"/>
                <a:cs typeface="Calibri" panose="020F0502020204030204" pitchFamily="34" charset="0"/>
              </a:rPr>
              <a:t> Training Seminar</a:t>
            </a:r>
          </a:p>
        </p:txBody>
      </p:sp>
      <p:pic>
        <p:nvPicPr>
          <p:cNvPr id="37" name="Graphic 36">
            <a:extLst>
              <a:ext uri="{FF2B5EF4-FFF2-40B4-BE49-F238E27FC236}">
                <a16:creationId xmlns:a16="http://schemas.microsoft.com/office/drawing/2014/main" id="{CC49B685-88F7-6485-5905-98C78D27120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9882" t="12821"/>
          <a:stretch/>
        </p:blipFill>
        <p:spPr>
          <a:xfrm>
            <a:off x="214312" y="143933"/>
            <a:ext cx="2139465" cy="1425795"/>
          </a:xfrm>
          <a:prstGeom prst="rect">
            <a:avLst/>
          </a:prstGeom>
        </p:spPr>
      </p:pic>
    </p:spTree>
    <p:extLst>
      <p:ext uri="{BB962C8B-B14F-4D97-AF65-F5344CB8AC3E}">
        <p14:creationId xmlns:p14="http://schemas.microsoft.com/office/powerpoint/2010/main" val="4056480148"/>
      </p:ext>
    </p:extLst>
  </p:cSld>
  <p:clrMapOvr>
    <a:masterClrMapping/>
  </p:clrMapOvr>
  <p:extLst>
    <p:ext uri="{DCECCB84-F9BA-43D5-87BE-67443E8EF086}">
      <p15:sldGuideLst xmlns:p15="http://schemas.microsoft.com/office/powerpoint/2012/main">
        <p15:guide id="2" pos="528">
          <p15:clr>
            <a:srgbClr val="FBAE40"/>
          </p15:clr>
        </p15:guide>
        <p15:guide id="3" pos="7152">
          <p15:clr>
            <a:srgbClr val="FBAE40"/>
          </p15:clr>
        </p15:guide>
        <p15:guide id="6"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8D601-DBE1-BF73-D56B-59B8BDB9EF0F}"/>
              </a:ext>
            </a:extLst>
          </p:cNvPr>
          <p:cNvSpPr>
            <a:spLocks noGrp="1"/>
          </p:cNvSpPr>
          <p:nvPr>
            <p:ph type="title"/>
          </p:nvPr>
        </p:nvSpPr>
        <p:spPr>
          <a:xfrm>
            <a:off x="838200" y="210064"/>
            <a:ext cx="10515600" cy="1050325"/>
          </a:xfrm>
        </p:spPr>
        <p:txBody>
          <a:bodyPr>
            <a:normAutofit/>
          </a:bodyPr>
          <a:lstStyle>
            <a:lvl1pPr algn="ctr">
              <a:defRPr sz="4000" b="1" cap="none" baseline="0">
                <a:solidFill>
                  <a:schemeClr val="accent6"/>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4BA0F62-FE77-E0A9-50A6-A6CA3F0F30D9}"/>
              </a:ext>
            </a:extLst>
          </p:cNvPr>
          <p:cNvSpPr>
            <a:spLocks noGrp="1"/>
          </p:cNvSpPr>
          <p:nvPr>
            <p:ph idx="1"/>
          </p:nvPr>
        </p:nvSpPr>
        <p:spPr>
          <a:xfrm>
            <a:off x="380696" y="1408785"/>
            <a:ext cx="3657600" cy="2324100"/>
          </a:xfrm>
        </p:spPr>
        <p:txBody>
          <a:bodyPr>
            <a:normAutofit/>
          </a:bodyPr>
          <a:lstStyle>
            <a:lvl1pPr>
              <a:defRPr sz="2800">
                <a:solidFill>
                  <a:schemeClr val="tx1">
                    <a:lumMod val="75000"/>
                    <a:lumOff val="25000"/>
                  </a:schemeClr>
                </a:solidFill>
              </a:defRPr>
            </a:lvl1pPr>
            <a:lvl2pPr marL="685800" indent="-228600">
              <a:buFont typeface="Calibri" panose="020F0502020204030204" pitchFamily="34" charset="0"/>
              <a:buChar char="̶"/>
              <a:defRPr sz="2800">
                <a:solidFill>
                  <a:schemeClr val="tx1">
                    <a:lumMod val="75000"/>
                    <a:lumOff val="25000"/>
                  </a:schemeClr>
                </a:solidFill>
              </a:defRPr>
            </a:lvl2pPr>
            <a:lvl3pPr>
              <a:defRPr sz="2800">
                <a:solidFill>
                  <a:schemeClr val="tx1">
                    <a:lumMod val="75000"/>
                    <a:lumOff val="25000"/>
                  </a:schemeClr>
                </a:solidFill>
              </a:defRPr>
            </a:lvl3pPr>
            <a:lvl4pPr marL="1600200" indent="-228600">
              <a:buFont typeface="Calibri" panose="020F0502020204030204" pitchFamily="34" charset="0"/>
              <a:buChar char="̶"/>
              <a:defRPr sz="2800">
                <a:solidFill>
                  <a:schemeClr val="tx1">
                    <a:lumMod val="75000"/>
                    <a:lumOff val="25000"/>
                  </a:schemeClr>
                </a:solidFill>
              </a:defRPr>
            </a:lvl4pPr>
            <a:lvl5pPr>
              <a:defRPr sz="28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62F15CD-EFAC-CF2D-9639-8B2B2A1FC7A1}"/>
              </a:ext>
            </a:extLst>
          </p:cNvPr>
          <p:cNvSpPr>
            <a:spLocks noGrp="1"/>
          </p:cNvSpPr>
          <p:nvPr>
            <p:ph type="dt" sz="half" idx="10"/>
          </p:nvPr>
        </p:nvSpPr>
        <p:spPr/>
        <p:txBody>
          <a:bodyPr/>
          <a:lstStyle/>
          <a:p>
            <a:fld id="{ABA1104C-01C1-46EB-94FC-CBF769B334E8}" type="datetimeFigureOut">
              <a:rPr lang="en-US" smtClean="0"/>
              <a:t>9/16/2024</a:t>
            </a:fld>
            <a:endParaRPr lang="en-US" dirty="0"/>
          </a:p>
        </p:txBody>
      </p:sp>
      <p:sp>
        <p:nvSpPr>
          <p:cNvPr id="5" name="Footer Placeholder 4">
            <a:extLst>
              <a:ext uri="{FF2B5EF4-FFF2-40B4-BE49-F238E27FC236}">
                <a16:creationId xmlns:a16="http://schemas.microsoft.com/office/drawing/2014/main" id="{6B64EFCC-A944-C2C7-BF2A-C8BB82A65E6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E663A92-C8FD-42AD-7FF8-F2BB0245E57D}"/>
              </a:ext>
            </a:extLst>
          </p:cNvPr>
          <p:cNvSpPr>
            <a:spLocks noGrp="1"/>
          </p:cNvSpPr>
          <p:nvPr>
            <p:ph type="sldNum" sz="quarter" idx="12"/>
          </p:nvPr>
        </p:nvSpPr>
        <p:spPr/>
        <p:txBody>
          <a:bodyPr/>
          <a:lstStyle/>
          <a:p>
            <a:fld id="{0FF47217-0BB0-40A1-B366-2D2C750E4DBA}" type="slidenum">
              <a:rPr lang="en-US" smtClean="0"/>
              <a:t>‹#›</a:t>
            </a:fld>
            <a:endParaRPr lang="en-US" dirty="0"/>
          </a:p>
        </p:txBody>
      </p:sp>
      <p:sp>
        <p:nvSpPr>
          <p:cNvPr id="7" name="Rectangle 6">
            <a:extLst>
              <a:ext uri="{FF2B5EF4-FFF2-40B4-BE49-F238E27FC236}">
                <a16:creationId xmlns:a16="http://schemas.microsoft.com/office/drawing/2014/main" id="{1E6C1E83-E637-C99D-613E-C480DC666F98}"/>
              </a:ext>
            </a:extLst>
          </p:cNvPr>
          <p:cNvSpPr/>
          <p:nvPr userDrawn="1"/>
        </p:nvSpPr>
        <p:spPr>
          <a:xfrm>
            <a:off x="230659" y="214184"/>
            <a:ext cx="11813060" cy="6262816"/>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350EA8DC-3F1A-F966-99E2-F571D85735FB}"/>
              </a:ext>
            </a:extLst>
          </p:cNvPr>
          <p:cNvGrpSpPr>
            <a:grpSpLocks noChangeAspect="1"/>
          </p:cNvGrpSpPr>
          <p:nvPr userDrawn="1"/>
        </p:nvGrpSpPr>
        <p:grpSpPr>
          <a:xfrm>
            <a:off x="380696" y="61669"/>
            <a:ext cx="930049" cy="669599"/>
            <a:chOff x="1345324" y="3720662"/>
            <a:chExt cx="1734207" cy="1240221"/>
          </a:xfrm>
        </p:grpSpPr>
        <p:sp>
          <p:nvSpPr>
            <p:cNvPr id="9" name="TextBox 8">
              <a:extLst>
                <a:ext uri="{FF2B5EF4-FFF2-40B4-BE49-F238E27FC236}">
                  <a16:creationId xmlns:a16="http://schemas.microsoft.com/office/drawing/2014/main" id="{C8629985-2F8E-4BBB-3B95-973E87B3CC43}"/>
                </a:ext>
              </a:extLst>
            </p:cNvPr>
            <p:cNvSpPr txBox="1"/>
            <p:nvPr userDrawn="1"/>
          </p:nvSpPr>
          <p:spPr>
            <a:xfrm>
              <a:off x="1345324" y="3720662"/>
              <a:ext cx="1734207" cy="1240221"/>
            </a:xfrm>
            <a:prstGeom prst="rect">
              <a:avLst/>
            </a:prstGeom>
            <a:solidFill>
              <a:schemeClr val="bg1"/>
            </a:solidFill>
            <a:ln>
              <a:solidFill>
                <a:srgbClr val="5B759B"/>
              </a:solidFill>
            </a:ln>
          </p:spPr>
          <p:txBody>
            <a:bodyPr wrap="square" rtlCol="0">
              <a:spAutoFit/>
            </a:bodyPr>
            <a:lstStyle/>
            <a:p>
              <a:endParaRPr lang="en-US" dirty="0"/>
            </a:p>
          </p:txBody>
        </p:sp>
        <p:pic>
          <p:nvPicPr>
            <p:cNvPr id="10" name="Picture 9" descr="Text&#10;&#10;Description automatically generated">
              <a:extLst>
                <a:ext uri="{FF2B5EF4-FFF2-40B4-BE49-F238E27FC236}">
                  <a16:creationId xmlns:a16="http://schemas.microsoft.com/office/drawing/2014/main" id="{D94DDEB7-0017-CBD8-89E7-11EBC078D33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456048" y="3807454"/>
              <a:ext cx="1533780" cy="1066635"/>
            </a:xfrm>
            <a:prstGeom prst="rect">
              <a:avLst/>
            </a:prstGeom>
            <a:ln>
              <a:noFill/>
            </a:ln>
          </p:spPr>
        </p:pic>
      </p:grpSp>
      <p:sp>
        <p:nvSpPr>
          <p:cNvPr id="11" name="TextBox 10">
            <a:extLst>
              <a:ext uri="{FF2B5EF4-FFF2-40B4-BE49-F238E27FC236}">
                <a16:creationId xmlns:a16="http://schemas.microsoft.com/office/drawing/2014/main" id="{52F2E85D-AF59-0D3E-294E-26A9FE8C76BB}"/>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2023 </a:t>
            </a:r>
            <a:r>
              <a:rPr kumimoji="0" lang="en-US" sz="1000" b="0" i="0" u="none" strike="noStrike" kern="0" cap="small" spc="0" normalizeH="0" baseline="0" noProof="0" dirty="0">
                <a:ln>
                  <a:noFill/>
                </a:ln>
                <a:solidFill>
                  <a:prstClr val="white"/>
                </a:solidFill>
                <a:effectLst/>
                <a:uLnTx/>
                <a:uFillTx/>
              </a:rPr>
              <a:t>Conn Maciel Carey LLP      All Rights Reserved     Attorney Advertising				           www.connmaciel.com </a:t>
            </a:r>
            <a:endParaRPr kumimoji="0" lang="en-US" sz="1000" b="0" i="0" u="none" strike="noStrike" kern="0" cap="none" spc="0" normalizeH="0" baseline="0" noProof="0" dirty="0">
              <a:ln>
                <a:noFill/>
              </a:ln>
              <a:solidFill>
                <a:prstClr val="white"/>
              </a:solidFill>
              <a:effectLst/>
              <a:uLnTx/>
              <a:uFillTx/>
            </a:endParaRPr>
          </a:p>
        </p:txBody>
      </p:sp>
      <p:sp>
        <p:nvSpPr>
          <p:cNvPr id="14" name="Content Placeholder 2">
            <a:extLst>
              <a:ext uri="{FF2B5EF4-FFF2-40B4-BE49-F238E27FC236}">
                <a16:creationId xmlns:a16="http://schemas.microsoft.com/office/drawing/2014/main" id="{7C631B9E-4975-3908-7F8D-AF56E0FC4DEE}"/>
              </a:ext>
            </a:extLst>
          </p:cNvPr>
          <p:cNvSpPr>
            <a:spLocks noGrp="1"/>
          </p:cNvSpPr>
          <p:nvPr>
            <p:ph idx="13"/>
          </p:nvPr>
        </p:nvSpPr>
        <p:spPr>
          <a:xfrm>
            <a:off x="4267199" y="1409700"/>
            <a:ext cx="3657600" cy="2324100"/>
          </a:xfrm>
        </p:spPr>
        <p:txBody>
          <a:bodyPr>
            <a:normAutofit/>
          </a:bodyPr>
          <a:lstStyle>
            <a:lvl1pPr>
              <a:defRPr sz="2800">
                <a:solidFill>
                  <a:schemeClr val="tx1">
                    <a:lumMod val="75000"/>
                    <a:lumOff val="25000"/>
                  </a:schemeClr>
                </a:solidFill>
              </a:defRPr>
            </a:lvl1pPr>
            <a:lvl2pPr marL="685800" indent="-228600">
              <a:buFont typeface="Calibri" panose="020F0502020204030204" pitchFamily="34" charset="0"/>
              <a:buChar char="̶"/>
              <a:defRPr sz="2800">
                <a:solidFill>
                  <a:schemeClr val="tx1">
                    <a:lumMod val="75000"/>
                    <a:lumOff val="25000"/>
                  </a:schemeClr>
                </a:solidFill>
              </a:defRPr>
            </a:lvl2pPr>
            <a:lvl3pPr>
              <a:defRPr sz="2800">
                <a:solidFill>
                  <a:schemeClr val="tx1">
                    <a:lumMod val="75000"/>
                    <a:lumOff val="25000"/>
                  </a:schemeClr>
                </a:solidFill>
              </a:defRPr>
            </a:lvl3pPr>
            <a:lvl4pPr marL="1600200" indent="-228600">
              <a:buFont typeface="Calibri" panose="020F0502020204030204" pitchFamily="34" charset="0"/>
              <a:buChar char="̶"/>
              <a:defRPr sz="2800">
                <a:solidFill>
                  <a:schemeClr val="tx1">
                    <a:lumMod val="75000"/>
                    <a:lumOff val="25000"/>
                  </a:schemeClr>
                </a:solidFill>
              </a:defRPr>
            </a:lvl4pPr>
            <a:lvl5pPr>
              <a:defRPr sz="28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E58BEFDA-EA82-7EF8-D2CA-6534643EF100}"/>
              </a:ext>
            </a:extLst>
          </p:cNvPr>
          <p:cNvSpPr>
            <a:spLocks noGrp="1"/>
          </p:cNvSpPr>
          <p:nvPr>
            <p:ph idx="14"/>
          </p:nvPr>
        </p:nvSpPr>
        <p:spPr>
          <a:xfrm>
            <a:off x="8153400" y="1409700"/>
            <a:ext cx="3657600" cy="2324100"/>
          </a:xfrm>
        </p:spPr>
        <p:txBody>
          <a:bodyPr>
            <a:normAutofit/>
          </a:bodyPr>
          <a:lstStyle>
            <a:lvl1pPr>
              <a:defRPr sz="2800">
                <a:solidFill>
                  <a:schemeClr val="tx1">
                    <a:lumMod val="75000"/>
                    <a:lumOff val="25000"/>
                  </a:schemeClr>
                </a:solidFill>
              </a:defRPr>
            </a:lvl1pPr>
            <a:lvl2pPr marL="685800" indent="-228600">
              <a:buFont typeface="Calibri" panose="020F0502020204030204" pitchFamily="34" charset="0"/>
              <a:buChar char="̶"/>
              <a:defRPr sz="2800">
                <a:solidFill>
                  <a:schemeClr val="tx1">
                    <a:lumMod val="75000"/>
                    <a:lumOff val="25000"/>
                  </a:schemeClr>
                </a:solidFill>
              </a:defRPr>
            </a:lvl2pPr>
            <a:lvl3pPr>
              <a:defRPr sz="2800">
                <a:solidFill>
                  <a:schemeClr val="tx1">
                    <a:lumMod val="75000"/>
                    <a:lumOff val="25000"/>
                  </a:schemeClr>
                </a:solidFill>
              </a:defRPr>
            </a:lvl3pPr>
            <a:lvl4pPr marL="1600200" indent="-228600">
              <a:buFont typeface="Calibri" panose="020F0502020204030204" pitchFamily="34" charset="0"/>
              <a:buChar char="̶"/>
              <a:defRPr sz="2800">
                <a:solidFill>
                  <a:schemeClr val="tx1">
                    <a:lumMod val="75000"/>
                    <a:lumOff val="25000"/>
                  </a:schemeClr>
                </a:solidFill>
              </a:defRPr>
            </a:lvl4pPr>
            <a:lvl5pPr>
              <a:defRPr sz="28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16">
            <a:extLst>
              <a:ext uri="{FF2B5EF4-FFF2-40B4-BE49-F238E27FC236}">
                <a16:creationId xmlns:a16="http://schemas.microsoft.com/office/drawing/2014/main" id="{D7783AC1-1DDB-93B0-61C1-287743C59A4C}"/>
              </a:ext>
            </a:extLst>
          </p:cNvPr>
          <p:cNvSpPr>
            <a:spLocks noGrp="1"/>
          </p:cNvSpPr>
          <p:nvPr>
            <p:ph type="body" sz="quarter" idx="15"/>
          </p:nvPr>
        </p:nvSpPr>
        <p:spPr>
          <a:xfrm>
            <a:off x="381000" y="3914775"/>
            <a:ext cx="11363325" cy="2441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6544357"/>
      </p:ext>
    </p:extLst>
  </p:cSld>
  <p:clrMapOvr>
    <a:masterClrMapping/>
  </p:clrMapOvr>
  <p:extLst>
    <p:ext uri="{DCECCB84-F9BA-43D5-87BE-67443E8EF086}">
      <p15:sldGuideLst xmlns:p15="http://schemas.microsoft.com/office/powerpoint/2012/main">
        <p15:guide id="2" pos="528">
          <p15:clr>
            <a:srgbClr val="FBAE40"/>
          </p15:clr>
        </p15:guide>
        <p15:guide id="3" pos="7152">
          <p15:clr>
            <a:srgbClr val="FBAE40"/>
          </p15:clr>
        </p15:guide>
        <p15:guide id="6"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273C46-3990-62B3-70BE-D20885195E6F}"/>
              </a:ext>
            </a:extLst>
          </p:cNvPr>
          <p:cNvSpPr>
            <a:spLocks noGrp="1"/>
          </p:cNvSpPr>
          <p:nvPr>
            <p:ph sz="half" idx="1"/>
          </p:nvPr>
        </p:nvSpPr>
        <p:spPr>
          <a:xfrm>
            <a:off x="609600" y="184338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767A0C-493F-EFD8-588F-B61BD97EE79C}"/>
              </a:ext>
            </a:extLst>
          </p:cNvPr>
          <p:cNvSpPr>
            <a:spLocks noGrp="1"/>
          </p:cNvSpPr>
          <p:nvPr>
            <p:ph sz="half" idx="2"/>
          </p:nvPr>
        </p:nvSpPr>
        <p:spPr>
          <a:xfrm>
            <a:off x="6400798" y="1843380"/>
            <a:ext cx="51816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B5B65B21-9812-376C-37F3-80052FFBF509}"/>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sp>
        <p:nvSpPr>
          <p:cNvPr id="18" name="Title 1">
            <a:extLst>
              <a:ext uri="{FF2B5EF4-FFF2-40B4-BE49-F238E27FC236}">
                <a16:creationId xmlns:a16="http://schemas.microsoft.com/office/drawing/2014/main" id="{06D8DF32-7B0A-F1A4-DD48-6053CD31CB66}"/>
              </a:ext>
            </a:extLst>
          </p:cNvPr>
          <p:cNvSpPr>
            <a:spLocks noGrp="1"/>
          </p:cNvSpPr>
          <p:nvPr>
            <p:ph type="title"/>
          </p:nvPr>
        </p:nvSpPr>
        <p:spPr>
          <a:xfrm>
            <a:off x="609600" y="342901"/>
            <a:ext cx="10744200" cy="876300"/>
          </a:xfrm>
        </p:spPr>
        <p:txBody>
          <a:bodyPr>
            <a:normAutofit/>
          </a:bodyPr>
          <a:lstStyle>
            <a:lvl1pPr algn="l">
              <a:defRPr sz="4000" b="1" cap="none" baseline="0">
                <a:solidFill>
                  <a:srgbClr val="002060"/>
                </a:solidFill>
              </a:defRPr>
            </a:lvl1pPr>
          </a:lstStyle>
          <a:p>
            <a:r>
              <a:rPr lang="en-US"/>
              <a:t>Click to edit Master title style</a:t>
            </a:r>
            <a:endParaRPr lang="en-US" dirty="0"/>
          </a:p>
        </p:txBody>
      </p:sp>
    </p:spTree>
    <p:extLst>
      <p:ext uri="{BB962C8B-B14F-4D97-AF65-F5344CB8AC3E}">
        <p14:creationId xmlns:p14="http://schemas.microsoft.com/office/powerpoint/2010/main" val="19704198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1601CBE-121B-A37D-97F6-5963583294AB}"/>
              </a:ext>
            </a:extLst>
          </p:cNvPr>
          <p:cNvSpPr>
            <a:spLocks noGrp="1"/>
          </p:cNvSpPr>
          <p:nvPr>
            <p:ph type="pic" sz="quarter" idx="13"/>
          </p:nvPr>
        </p:nvSpPr>
        <p:spPr>
          <a:xfrm>
            <a:off x="0" y="0"/>
            <a:ext cx="12192000" cy="6858000"/>
          </a:xfrm>
        </p:spPr>
        <p:txBody>
          <a:bodyPr/>
          <a:lstStyle/>
          <a:p>
            <a:r>
              <a:rPr lang="en-US" dirty="0"/>
              <a:t>Click icon to add picture</a:t>
            </a:r>
          </a:p>
        </p:txBody>
      </p:sp>
      <p:sp>
        <p:nvSpPr>
          <p:cNvPr id="2" name="Title 1">
            <a:extLst>
              <a:ext uri="{FF2B5EF4-FFF2-40B4-BE49-F238E27FC236}">
                <a16:creationId xmlns:a16="http://schemas.microsoft.com/office/drawing/2014/main" id="{87B26E4B-6E73-B40B-D0F1-0FC87D2157AE}"/>
              </a:ext>
            </a:extLst>
          </p:cNvPr>
          <p:cNvSpPr>
            <a:spLocks noGrp="1"/>
          </p:cNvSpPr>
          <p:nvPr>
            <p:ph type="title"/>
          </p:nvPr>
        </p:nvSpPr>
        <p:spPr>
          <a:xfrm>
            <a:off x="1" y="2572920"/>
            <a:ext cx="12191999" cy="1712159"/>
          </a:xfrm>
          <a:solidFill>
            <a:schemeClr val="bg1">
              <a:alpha val="88000"/>
            </a:schemeClr>
          </a:solidFill>
        </p:spPr>
        <p:txBody>
          <a:bodyPr anchor="ctr"/>
          <a:lstStyle>
            <a:lvl1pPr algn="ctr">
              <a:defRPr sz="6000" cap="none" baseline="0">
                <a:solidFill>
                  <a:schemeClr val="accent1">
                    <a:lumMod val="75000"/>
                  </a:schemeClr>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8E1E30DB-392F-8E39-BF1B-08629F98375B}"/>
              </a:ext>
            </a:extLst>
          </p:cNvPr>
          <p:cNvSpPr>
            <a:spLocks noGrp="1"/>
          </p:cNvSpPr>
          <p:nvPr>
            <p:ph type="dt" sz="half" idx="10"/>
          </p:nvPr>
        </p:nvSpPr>
        <p:spPr/>
        <p:txBody>
          <a:bodyPr/>
          <a:lstStyle/>
          <a:p>
            <a:fld id="{ABA1104C-01C1-46EB-94FC-CBF769B334E8}" type="datetimeFigureOut">
              <a:rPr lang="en-US" smtClean="0"/>
              <a:t>9/16/2024</a:t>
            </a:fld>
            <a:endParaRPr lang="en-US" dirty="0"/>
          </a:p>
        </p:txBody>
      </p:sp>
      <p:sp>
        <p:nvSpPr>
          <p:cNvPr id="5" name="Footer Placeholder 4">
            <a:extLst>
              <a:ext uri="{FF2B5EF4-FFF2-40B4-BE49-F238E27FC236}">
                <a16:creationId xmlns:a16="http://schemas.microsoft.com/office/drawing/2014/main" id="{950B81DC-C831-C960-5744-25916483838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A9D9822-2143-89E8-8D56-C29432ABACB3}"/>
              </a:ext>
            </a:extLst>
          </p:cNvPr>
          <p:cNvSpPr>
            <a:spLocks noGrp="1"/>
          </p:cNvSpPr>
          <p:nvPr>
            <p:ph type="sldNum" sz="quarter" idx="12"/>
          </p:nvPr>
        </p:nvSpPr>
        <p:spPr/>
        <p:txBody>
          <a:bodyPr/>
          <a:lstStyle/>
          <a:p>
            <a:fld id="{0FF47217-0BB0-40A1-B366-2D2C750E4DBA}" type="slidenum">
              <a:rPr lang="en-US" smtClean="0"/>
              <a:t>‹#›</a:t>
            </a:fld>
            <a:endParaRPr lang="en-US" dirty="0"/>
          </a:p>
        </p:txBody>
      </p:sp>
    </p:spTree>
    <p:extLst>
      <p:ext uri="{BB962C8B-B14F-4D97-AF65-F5344CB8AC3E}">
        <p14:creationId xmlns:p14="http://schemas.microsoft.com/office/powerpoint/2010/main" val="3854364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SHA 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DB8D39-1F1E-1124-F534-4B6DC36E41D5}"/>
              </a:ext>
            </a:extLst>
          </p:cNvPr>
          <p:cNvSpPr txBox="1"/>
          <p:nvPr userDrawn="1"/>
        </p:nvSpPr>
        <p:spPr>
          <a:xfrm>
            <a:off x="323158" y="435945"/>
            <a:ext cx="9452541" cy="1107996"/>
          </a:xfrm>
          <a:prstGeom prst="rect">
            <a:avLst/>
          </a:prstGeom>
          <a:noFill/>
        </p:spPr>
        <p:txBody>
          <a:bodyPr wrap="square" rtlCol="0">
            <a:spAutoFit/>
          </a:bodyPr>
          <a:lstStyle/>
          <a:p>
            <a:r>
              <a:rPr lang="en-US" sz="4400" dirty="0">
                <a:solidFill>
                  <a:schemeClr val="tx2"/>
                </a:solidFill>
                <a:latin typeface="Impact" panose="020B0806030902050204" pitchFamily="34" charset="0"/>
              </a:rPr>
              <a:t>2024</a:t>
            </a:r>
            <a:r>
              <a:rPr lang="en-US" sz="4800" dirty="0">
                <a:solidFill>
                  <a:schemeClr val="tx2"/>
                </a:solidFill>
                <a:latin typeface="Impact" panose="020B0806030902050204" pitchFamily="34" charset="0"/>
              </a:rPr>
              <a:t> </a:t>
            </a:r>
            <a:r>
              <a:rPr lang="en-US" sz="6600" dirty="0">
                <a:solidFill>
                  <a:schemeClr val="tx2"/>
                </a:solidFill>
                <a:latin typeface="Impact" panose="020B0806030902050204" pitchFamily="34" charset="0"/>
              </a:rPr>
              <a:t>MSHA </a:t>
            </a:r>
            <a:r>
              <a:rPr lang="en-US" sz="6600" dirty="0">
                <a:solidFill>
                  <a:schemeClr val="accent5"/>
                </a:solidFill>
                <a:latin typeface="Impact" panose="020B0806030902050204" pitchFamily="34" charset="0"/>
              </a:rPr>
              <a:t>Webinar</a:t>
            </a:r>
            <a:r>
              <a:rPr lang="en-US" sz="6600" dirty="0">
                <a:solidFill>
                  <a:schemeClr val="tx2"/>
                </a:solidFill>
                <a:latin typeface="Impact" panose="020B0806030902050204" pitchFamily="34" charset="0"/>
              </a:rPr>
              <a:t> </a:t>
            </a:r>
            <a:r>
              <a:rPr lang="en-US" sz="4400" dirty="0">
                <a:solidFill>
                  <a:schemeClr val="tx2"/>
                </a:solidFill>
                <a:latin typeface="Impact" panose="020B0806030902050204" pitchFamily="34" charset="0"/>
              </a:rPr>
              <a:t>series</a:t>
            </a:r>
            <a:endParaRPr lang="en-US" sz="4800" dirty="0">
              <a:solidFill>
                <a:schemeClr val="tx2"/>
              </a:solidFill>
              <a:latin typeface="Impact" panose="020B0806030902050204" pitchFamily="34" charset="0"/>
            </a:endParaRPr>
          </a:p>
        </p:txBody>
      </p:sp>
      <p:sp>
        <p:nvSpPr>
          <p:cNvPr id="4" name="Rectangle 3">
            <a:extLst>
              <a:ext uri="{FF2B5EF4-FFF2-40B4-BE49-F238E27FC236}">
                <a16:creationId xmlns:a16="http://schemas.microsoft.com/office/drawing/2014/main" id="{1EB91854-F9E2-F320-0713-C1B92BB67BA1}"/>
              </a:ext>
            </a:extLst>
          </p:cNvPr>
          <p:cNvSpPr/>
          <p:nvPr userDrawn="1"/>
        </p:nvSpPr>
        <p:spPr>
          <a:xfrm>
            <a:off x="0" y="1833810"/>
            <a:ext cx="12192000" cy="311332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Blue text on a black background&#10;&#10;Description automatically generated">
            <a:extLst>
              <a:ext uri="{FF2B5EF4-FFF2-40B4-BE49-F238E27FC236}">
                <a16:creationId xmlns:a16="http://schemas.microsoft.com/office/drawing/2014/main" id="{DBE60D3F-06AE-8776-B618-3638BD2080F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5890" y="351963"/>
            <a:ext cx="1739925" cy="1208469"/>
          </a:xfrm>
          <a:prstGeom prst="rect">
            <a:avLst/>
          </a:prstGeom>
        </p:spPr>
      </p:pic>
      <p:pic>
        <p:nvPicPr>
          <p:cNvPr id="9" name="Picture 8">
            <a:extLst>
              <a:ext uri="{FF2B5EF4-FFF2-40B4-BE49-F238E27FC236}">
                <a16:creationId xmlns:a16="http://schemas.microsoft.com/office/drawing/2014/main" id="{C5F703FA-4607-21FF-876C-502BC30DBEC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5987" r="5987"/>
          <a:stretch/>
        </p:blipFill>
        <p:spPr>
          <a:xfrm>
            <a:off x="-1" y="1833199"/>
            <a:ext cx="4095093" cy="3104026"/>
          </a:xfrm>
          <a:prstGeom prst="rect">
            <a:avLst/>
          </a:prstGeom>
        </p:spPr>
      </p:pic>
      <p:cxnSp>
        <p:nvCxnSpPr>
          <p:cNvPr id="10" name="Straight Connector 9">
            <a:extLst>
              <a:ext uri="{FF2B5EF4-FFF2-40B4-BE49-F238E27FC236}">
                <a16:creationId xmlns:a16="http://schemas.microsoft.com/office/drawing/2014/main" id="{0CC4FD13-BDCF-441F-344B-2B05E84FBE03}"/>
              </a:ext>
            </a:extLst>
          </p:cNvPr>
          <p:cNvCxnSpPr>
            <a:cxnSpLocks/>
          </p:cNvCxnSpPr>
          <p:nvPr userDrawn="1"/>
        </p:nvCxnSpPr>
        <p:spPr>
          <a:xfrm>
            <a:off x="4466492" y="3895411"/>
            <a:ext cx="690489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01F6D8D-4BF4-8AB4-4A11-0C32EE6FE0A9}"/>
              </a:ext>
            </a:extLst>
          </p:cNvPr>
          <p:cNvSpPr>
            <a:spLocks noGrp="1"/>
          </p:cNvSpPr>
          <p:nvPr>
            <p:ph type="title"/>
          </p:nvPr>
        </p:nvSpPr>
        <p:spPr>
          <a:xfrm>
            <a:off x="4383631" y="2085069"/>
            <a:ext cx="6987754" cy="1676972"/>
          </a:xfrm>
        </p:spPr>
        <p:txBody>
          <a:bodyPr anchor="b">
            <a:normAutofit/>
          </a:bodyPr>
          <a:lstStyle>
            <a:lvl1pPr>
              <a:defRPr sz="4800" b="0">
                <a:solidFill>
                  <a:schemeClr val="bg1"/>
                </a:solidFill>
              </a:defRPr>
            </a:lvl1pPr>
          </a:lstStyle>
          <a:p>
            <a:r>
              <a:rPr lang="en-US" dirty="0"/>
              <a:t>Click to edit Master title style</a:t>
            </a:r>
          </a:p>
        </p:txBody>
      </p:sp>
      <p:sp>
        <p:nvSpPr>
          <p:cNvPr id="12" name="TextBox 11">
            <a:extLst>
              <a:ext uri="{FF2B5EF4-FFF2-40B4-BE49-F238E27FC236}">
                <a16:creationId xmlns:a16="http://schemas.microsoft.com/office/drawing/2014/main" id="{5DD847D2-A6FD-9691-476A-6DAB0B5EDE01}"/>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sp>
        <p:nvSpPr>
          <p:cNvPr id="6" name="Text Placeholder 8">
            <a:extLst>
              <a:ext uri="{FF2B5EF4-FFF2-40B4-BE49-F238E27FC236}">
                <a16:creationId xmlns:a16="http://schemas.microsoft.com/office/drawing/2014/main" id="{520DB83E-33A8-F39C-E701-0A99B4DE89A3}"/>
              </a:ext>
            </a:extLst>
          </p:cNvPr>
          <p:cNvSpPr>
            <a:spLocks noGrp="1"/>
          </p:cNvSpPr>
          <p:nvPr>
            <p:ph type="body" sz="quarter" idx="11" hasCustomPrompt="1"/>
          </p:nvPr>
        </p:nvSpPr>
        <p:spPr>
          <a:xfrm>
            <a:off x="4383631" y="4207642"/>
            <a:ext cx="3209925" cy="872864"/>
          </a:xfrm>
        </p:spPr>
        <p:txBody>
          <a:bodyPr/>
          <a:lstStyle>
            <a:lvl1pPr marL="0" indent="0">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530202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4002D-95E5-0EF5-CDBE-0F18F8486D3B}"/>
              </a:ext>
            </a:extLst>
          </p:cNvPr>
          <p:cNvSpPr>
            <a:spLocks noGrp="1"/>
          </p:cNvSpPr>
          <p:nvPr>
            <p:ph type="ctrTitle"/>
          </p:nvPr>
        </p:nvSpPr>
        <p:spPr>
          <a:xfrm>
            <a:off x="1523999" y="3185403"/>
            <a:ext cx="9144000" cy="1054575"/>
          </a:xfrm>
        </p:spPr>
        <p:txBody>
          <a:bodyPr anchor="b">
            <a:normAutofit/>
          </a:bodyPr>
          <a:lstStyle>
            <a:lvl1pPr algn="ctr">
              <a:defRPr sz="5400" cap="none"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05BC616-1088-56BE-D368-268905DFF020}"/>
              </a:ext>
            </a:extLst>
          </p:cNvPr>
          <p:cNvSpPr>
            <a:spLocks noGrp="1"/>
          </p:cNvSpPr>
          <p:nvPr>
            <p:ph type="subTitle" idx="1"/>
          </p:nvPr>
        </p:nvSpPr>
        <p:spPr>
          <a:xfrm>
            <a:off x="1524000" y="4520700"/>
            <a:ext cx="9144000" cy="710514"/>
          </a:xfrm>
        </p:spPr>
        <p:txBody>
          <a:bodyPr anchor="ctr"/>
          <a:lstStyle>
            <a:lvl1pPr marL="0" indent="0" algn="ctr">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55342BE-BAA4-15E2-D47F-F17A407761C0}"/>
              </a:ext>
            </a:extLst>
          </p:cNvPr>
          <p:cNvSpPr>
            <a:spLocks noGrp="1"/>
          </p:cNvSpPr>
          <p:nvPr>
            <p:ph type="dt" sz="half" idx="10"/>
          </p:nvPr>
        </p:nvSpPr>
        <p:spPr/>
        <p:txBody>
          <a:bodyPr/>
          <a:lstStyle/>
          <a:p>
            <a:fld id="{ABA1104C-01C1-46EB-94FC-CBF769B334E8}" type="datetimeFigureOut">
              <a:rPr lang="en-US" smtClean="0"/>
              <a:t>9/16/2024</a:t>
            </a:fld>
            <a:endParaRPr lang="en-US" dirty="0"/>
          </a:p>
        </p:txBody>
      </p:sp>
      <p:sp>
        <p:nvSpPr>
          <p:cNvPr id="5" name="Footer Placeholder 4">
            <a:extLst>
              <a:ext uri="{FF2B5EF4-FFF2-40B4-BE49-F238E27FC236}">
                <a16:creationId xmlns:a16="http://schemas.microsoft.com/office/drawing/2014/main" id="{C956E47F-9638-BF7F-C08B-BC20A244292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B72402A-0BC8-5364-94C0-448426CF4C1A}"/>
              </a:ext>
            </a:extLst>
          </p:cNvPr>
          <p:cNvSpPr>
            <a:spLocks noGrp="1"/>
          </p:cNvSpPr>
          <p:nvPr>
            <p:ph type="sldNum" sz="quarter" idx="12"/>
          </p:nvPr>
        </p:nvSpPr>
        <p:spPr/>
        <p:txBody>
          <a:bodyPr/>
          <a:lstStyle/>
          <a:p>
            <a:fld id="{0FF47217-0BB0-40A1-B366-2D2C750E4DBA}" type="slidenum">
              <a:rPr lang="en-US" smtClean="0"/>
              <a:t>‹#›</a:t>
            </a:fld>
            <a:endParaRPr lang="en-US" dirty="0"/>
          </a:p>
        </p:txBody>
      </p:sp>
      <p:sp>
        <p:nvSpPr>
          <p:cNvPr id="14" name="Content Placeholder 13">
            <a:extLst>
              <a:ext uri="{FF2B5EF4-FFF2-40B4-BE49-F238E27FC236}">
                <a16:creationId xmlns:a16="http://schemas.microsoft.com/office/drawing/2014/main" id="{F3EA68E6-DCA5-C588-73CC-6DE856D19490}"/>
              </a:ext>
            </a:extLst>
          </p:cNvPr>
          <p:cNvSpPr>
            <a:spLocks noGrp="1"/>
          </p:cNvSpPr>
          <p:nvPr>
            <p:ph sz="quarter" idx="13"/>
          </p:nvPr>
        </p:nvSpPr>
        <p:spPr>
          <a:xfrm>
            <a:off x="1523999" y="5554233"/>
            <a:ext cx="9144000" cy="981075"/>
          </a:xfrm>
        </p:spPr>
        <p:txBody>
          <a:bodyPr/>
          <a:lstStyle>
            <a:lvl1pPr marL="0" indent="0" algn="ctr">
              <a:buNone/>
              <a:defRPr/>
            </a:lvl1pPr>
          </a:lstStyle>
          <a:p>
            <a:pPr lvl="0"/>
            <a:r>
              <a:rPr lang="en-US"/>
              <a:t>Click to edit Master text styles</a:t>
            </a:r>
          </a:p>
        </p:txBody>
      </p:sp>
      <p:sp>
        <p:nvSpPr>
          <p:cNvPr id="7" name="TextBox 6">
            <a:extLst>
              <a:ext uri="{FF2B5EF4-FFF2-40B4-BE49-F238E27FC236}">
                <a16:creationId xmlns:a16="http://schemas.microsoft.com/office/drawing/2014/main" id="{88809061-CA78-5647-E725-86852F7A9C9B}"/>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All Rights Reserved     Attorney Advertising				           www.connmaciel.com </a:t>
            </a:r>
            <a:endParaRPr kumimoji="0" lang="en-US" sz="1000" b="0" i="0" u="none" strike="noStrike" kern="0" cap="none" spc="0" normalizeH="0" baseline="0" noProof="0" dirty="0">
              <a:ln>
                <a:noFill/>
              </a:ln>
              <a:solidFill>
                <a:prstClr val="white"/>
              </a:solidFill>
              <a:effectLst/>
              <a:uLnTx/>
              <a:uFillTx/>
            </a:endParaRPr>
          </a:p>
        </p:txBody>
      </p:sp>
      <p:pic>
        <p:nvPicPr>
          <p:cNvPr id="8" name="Picture 7">
            <a:extLst>
              <a:ext uri="{FF2B5EF4-FFF2-40B4-BE49-F238E27FC236}">
                <a16:creationId xmlns:a16="http://schemas.microsoft.com/office/drawing/2014/main" id="{4F95FF66-7683-28A3-3A2E-04E4E5D72AB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324469" y="136525"/>
            <a:ext cx="9543060" cy="3013598"/>
          </a:xfrm>
          <a:prstGeom prst="rect">
            <a:avLst/>
          </a:prstGeom>
        </p:spPr>
      </p:pic>
    </p:spTree>
    <p:extLst>
      <p:ext uri="{BB962C8B-B14F-4D97-AF65-F5344CB8AC3E}">
        <p14:creationId xmlns:p14="http://schemas.microsoft.com/office/powerpoint/2010/main" val="5423974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353055E-CDB4-5E87-BD71-E10D38DC00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2" name="Title 1">
            <a:extLst>
              <a:ext uri="{FF2B5EF4-FFF2-40B4-BE49-F238E27FC236}">
                <a16:creationId xmlns:a16="http://schemas.microsoft.com/office/drawing/2014/main" id="{87B26E4B-6E73-B40B-D0F1-0FC87D2157AE}"/>
              </a:ext>
            </a:extLst>
          </p:cNvPr>
          <p:cNvSpPr>
            <a:spLocks noGrp="1"/>
          </p:cNvSpPr>
          <p:nvPr>
            <p:ph type="title"/>
          </p:nvPr>
        </p:nvSpPr>
        <p:spPr>
          <a:xfrm>
            <a:off x="1" y="2572920"/>
            <a:ext cx="12191999" cy="1712159"/>
          </a:xfrm>
          <a:solidFill>
            <a:schemeClr val="bg1">
              <a:alpha val="88000"/>
            </a:schemeClr>
          </a:solidFill>
        </p:spPr>
        <p:txBody>
          <a:bodyPr anchor="ctr"/>
          <a:lstStyle>
            <a:lvl1pPr>
              <a:defRPr sz="6000" cap="none" baseline="0">
                <a:solidFill>
                  <a:schemeClr val="accent1">
                    <a:lumMod val="50000"/>
                  </a:schemeClr>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8E1E30DB-392F-8E39-BF1B-08629F98375B}"/>
              </a:ext>
            </a:extLst>
          </p:cNvPr>
          <p:cNvSpPr>
            <a:spLocks noGrp="1"/>
          </p:cNvSpPr>
          <p:nvPr>
            <p:ph type="dt" sz="half" idx="10"/>
          </p:nvPr>
        </p:nvSpPr>
        <p:spPr/>
        <p:txBody>
          <a:bodyPr/>
          <a:lstStyle/>
          <a:p>
            <a:fld id="{ABA1104C-01C1-46EB-94FC-CBF769B334E8}" type="datetimeFigureOut">
              <a:rPr lang="en-US" smtClean="0"/>
              <a:t>9/16/2024</a:t>
            </a:fld>
            <a:endParaRPr lang="en-US" dirty="0"/>
          </a:p>
        </p:txBody>
      </p:sp>
      <p:sp>
        <p:nvSpPr>
          <p:cNvPr id="5" name="Footer Placeholder 4">
            <a:extLst>
              <a:ext uri="{FF2B5EF4-FFF2-40B4-BE49-F238E27FC236}">
                <a16:creationId xmlns:a16="http://schemas.microsoft.com/office/drawing/2014/main" id="{950B81DC-C831-C960-5744-25916483838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A9D9822-2143-89E8-8D56-C29432ABACB3}"/>
              </a:ext>
            </a:extLst>
          </p:cNvPr>
          <p:cNvSpPr>
            <a:spLocks noGrp="1"/>
          </p:cNvSpPr>
          <p:nvPr>
            <p:ph type="sldNum" sz="quarter" idx="12"/>
          </p:nvPr>
        </p:nvSpPr>
        <p:spPr/>
        <p:txBody>
          <a:bodyPr/>
          <a:lstStyle/>
          <a:p>
            <a:fld id="{0FF47217-0BB0-40A1-B366-2D2C750E4DBA}" type="slidenum">
              <a:rPr lang="en-US" smtClean="0"/>
              <a:t>‹#›</a:t>
            </a:fld>
            <a:endParaRPr lang="en-US" dirty="0"/>
          </a:p>
        </p:txBody>
      </p:sp>
    </p:spTree>
    <p:extLst>
      <p:ext uri="{BB962C8B-B14F-4D97-AF65-F5344CB8AC3E}">
        <p14:creationId xmlns:p14="http://schemas.microsoft.com/office/powerpoint/2010/main" val="19933892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8D601-DBE1-BF73-D56B-59B8BDB9EF0F}"/>
              </a:ext>
            </a:extLst>
          </p:cNvPr>
          <p:cNvSpPr>
            <a:spLocks noGrp="1"/>
          </p:cNvSpPr>
          <p:nvPr>
            <p:ph type="title"/>
          </p:nvPr>
        </p:nvSpPr>
        <p:spPr>
          <a:xfrm>
            <a:off x="381000" y="342901"/>
            <a:ext cx="10972800" cy="876300"/>
          </a:xfrm>
        </p:spPr>
        <p:txBody>
          <a:bodyPr>
            <a:normAutofit/>
          </a:bodyPr>
          <a:lstStyle>
            <a:lvl1pPr algn="l">
              <a:defRPr sz="4000" b="1" cap="none" baseline="0">
                <a:solidFill>
                  <a:srgbClr val="00206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4BA0F62-FE77-E0A9-50A6-A6CA3F0F30D9}"/>
              </a:ext>
            </a:extLst>
          </p:cNvPr>
          <p:cNvSpPr>
            <a:spLocks noGrp="1"/>
          </p:cNvSpPr>
          <p:nvPr>
            <p:ph idx="1"/>
          </p:nvPr>
        </p:nvSpPr>
        <p:spPr>
          <a:xfrm>
            <a:off x="381000" y="1600200"/>
            <a:ext cx="11467393" cy="4876799"/>
          </a:xfrm>
        </p:spPr>
        <p:txBody>
          <a:bodyPr>
            <a:normAutofit/>
          </a:bodyPr>
          <a:lstStyle>
            <a:lvl1pPr>
              <a:defRPr sz="2800">
                <a:solidFill>
                  <a:schemeClr val="tx1">
                    <a:lumMod val="75000"/>
                    <a:lumOff val="25000"/>
                  </a:schemeClr>
                </a:solidFill>
              </a:defRPr>
            </a:lvl1pPr>
            <a:lvl2pPr marL="685800" indent="-228600">
              <a:buFont typeface="Calibri" panose="020F0502020204030204" pitchFamily="34" charset="0"/>
              <a:buChar char="̶"/>
              <a:defRPr sz="2800">
                <a:solidFill>
                  <a:schemeClr val="tx1">
                    <a:lumMod val="75000"/>
                    <a:lumOff val="25000"/>
                  </a:schemeClr>
                </a:solidFill>
              </a:defRPr>
            </a:lvl2pPr>
            <a:lvl3pPr>
              <a:defRPr sz="2800">
                <a:solidFill>
                  <a:schemeClr val="tx1">
                    <a:lumMod val="75000"/>
                    <a:lumOff val="25000"/>
                  </a:schemeClr>
                </a:solidFill>
              </a:defRPr>
            </a:lvl3pPr>
            <a:lvl4pPr marL="1600200" indent="-228600">
              <a:buFont typeface="Calibri" panose="020F0502020204030204" pitchFamily="34" charset="0"/>
              <a:buChar char="̶"/>
              <a:defRPr sz="2800">
                <a:solidFill>
                  <a:schemeClr val="tx1">
                    <a:lumMod val="75000"/>
                    <a:lumOff val="25000"/>
                  </a:schemeClr>
                </a:solidFill>
              </a:defRPr>
            </a:lvl4pPr>
            <a:lvl5pPr>
              <a:defRPr sz="28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a:extLst>
              <a:ext uri="{FF2B5EF4-FFF2-40B4-BE49-F238E27FC236}">
                <a16:creationId xmlns:a16="http://schemas.microsoft.com/office/drawing/2014/main" id="{350EA8DC-3F1A-F966-99E2-F571D85735FB}"/>
              </a:ext>
            </a:extLst>
          </p:cNvPr>
          <p:cNvGrpSpPr>
            <a:grpSpLocks noChangeAspect="1"/>
          </p:cNvGrpSpPr>
          <p:nvPr userDrawn="1"/>
        </p:nvGrpSpPr>
        <p:grpSpPr>
          <a:xfrm>
            <a:off x="10381893" y="200850"/>
            <a:ext cx="1607770" cy="1157532"/>
            <a:chOff x="1345324" y="3720662"/>
            <a:chExt cx="1734207" cy="1240221"/>
          </a:xfrm>
          <a:solidFill>
            <a:schemeClr val="bg2"/>
          </a:solidFill>
        </p:grpSpPr>
        <p:sp>
          <p:nvSpPr>
            <p:cNvPr id="9" name="TextBox 8">
              <a:extLst>
                <a:ext uri="{FF2B5EF4-FFF2-40B4-BE49-F238E27FC236}">
                  <a16:creationId xmlns:a16="http://schemas.microsoft.com/office/drawing/2014/main" id="{C8629985-2F8E-4BBB-3B95-973E87B3CC43}"/>
                </a:ext>
              </a:extLst>
            </p:cNvPr>
            <p:cNvSpPr txBox="1"/>
            <p:nvPr userDrawn="1"/>
          </p:nvSpPr>
          <p:spPr>
            <a:xfrm>
              <a:off x="1345324" y="3720662"/>
              <a:ext cx="1734207" cy="1240221"/>
            </a:xfrm>
            <a:prstGeom prst="rect">
              <a:avLst/>
            </a:prstGeom>
            <a:grpFill/>
            <a:ln>
              <a:noFill/>
            </a:ln>
          </p:spPr>
          <p:txBody>
            <a:bodyPr wrap="square" rtlCol="0">
              <a:spAutoFit/>
            </a:bodyPr>
            <a:lstStyle/>
            <a:p>
              <a:endParaRPr lang="en-US" dirty="0"/>
            </a:p>
          </p:txBody>
        </p:sp>
        <p:pic>
          <p:nvPicPr>
            <p:cNvPr id="10" name="Picture 9">
              <a:extLst>
                <a:ext uri="{FF2B5EF4-FFF2-40B4-BE49-F238E27FC236}">
                  <a16:creationId xmlns:a16="http://schemas.microsoft.com/office/drawing/2014/main" id="{D94DDEB7-0017-CBD8-89E7-11EBC078D33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56048" y="3811154"/>
              <a:ext cx="1533779" cy="1059232"/>
            </a:xfrm>
            <a:prstGeom prst="rect">
              <a:avLst/>
            </a:prstGeom>
            <a:grpFill/>
            <a:ln>
              <a:noFill/>
            </a:ln>
          </p:spPr>
        </p:pic>
      </p:grpSp>
      <p:sp>
        <p:nvSpPr>
          <p:cNvPr id="11" name="TextBox 10">
            <a:extLst>
              <a:ext uri="{FF2B5EF4-FFF2-40B4-BE49-F238E27FC236}">
                <a16:creationId xmlns:a16="http://schemas.microsoft.com/office/drawing/2014/main" id="{52F2E85D-AF59-0D3E-294E-26A9FE8C76BB}"/>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1214413070"/>
      </p:ext>
    </p:extLst>
  </p:cSld>
  <p:clrMapOvr>
    <a:masterClrMapping/>
  </p:clrMapOvr>
  <p:extLst>
    <p:ext uri="{DCECCB84-F9BA-43D5-87BE-67443E8EF086}">
      <p15:sldGuideLst xmlns:p15="http://schemas.microsoft.com/office/powerpoint/2012/main">
        <p15:guide id="2" pos="528">
          <p15:clr>
            <a:srgbClr val="FBAE40"/>
          </p15:clr>
        </p15:guide>
        <p15:guide id="3" pos="7152">
          <p15:clr>
            <a:srgbClr val="FBAE40"/>
          </p15:clr>
        </p15:guide>
        <p15:guide id="6"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8D601-DBE1-BF73-D56B-59B8BDB9EF0F}"/>
              </a:ext>
            </a:extLst>
          </p:cNvPr>
          <p:cNvSpPr>
            <a:spLocks noGrp="1"/>
          </p:cNvSpPr>
          <p:nvPr>
            <p:ph type="title"/>
          </p:nvPr>
        </p:nvSpPr>
        <p:spPr>
          <a:xfrm>
            <a:off x="381000" y="342901"/>
            <a:ext cx="10972800" cy="876300"/>
          </a:xfrm>
        </p:spPr>
        <p:txBody>
          <a:bodyPr>
            <a:normAutofit/>
          </a:bodyPr>
          <a:lstStyle>
            <a:lvl1pPr algn="l">
              <a:defRPr sz="4000" b="1" cap="none" baseline="0">
                <a:solidFill>
                  <a:srgbClr val="00206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4BA0F62-FE77-E0A9-50A6-A6CA3F0F30D9}"/>
              </a:ext>
            </a:extLst>
          </p:cNvPr>
          <p:cNvSpPr>
            <a:spLocks noGrp="1"/>
          </p:cNvSpPr>
          <p:nvPr>
            <p:ph idx="1"/>
          </p:nvPr>
        </p:nvSpPr>
        <p:spPr>
          <a:xfrm>
            <a:off x="0" y="1600201"/>
            <a:ext cx="3986075" cy="4762500"/>
          </a:xfrm>
        </p:spPr>
        <p:txBody>
          <a:bodyPr>
            <a:normAutofit/>
          </a:bodyPr>
          <a:lstStyle>
            <a:lvl1pPr>
              <a:defRPr sz="2800">
                <a:solidFill>
                  <a:schemeClr val="tx1">
                    <a:lumMod val="75000"/>
                    <a:lumOff val="25000"/>
                  </a:schemeClr>
                </a:solidFill>
              </a:defRPr>
            </a:lvl1pPr>
            <a:lvl2pPr marL="685800" indent="-228600">
              <a:buFont typeface="Calibri" panose="020F0502020204030204" pitchFamily="34" charset="0"/>
              <a:buChar char="̶"/>
              <a:defRPr sz="2800">
                <a:solidFill>
                  <a:schemeClr val="tx1">
                    <a:lumMod val="75000"/>
                    <a:lumOff val="25000"/>
                  </a:schemeClr>
                </a:solidFill>
              </a:defRPr>
            </a:lvl2pPr>
            <a:lvl3pPr>
              <a:defRPr sz="2800">
                <a:solidFill>
                  <a:schemeClr val="tx1">
                    <a:lumMod val="75000"/>
                    <a:lumOff val="25000"/>
                  </a:schemeClr>
                </a:solidFill>
              </a:defRPr>
            </a:lvl3pPr>
            <a:lvl4pPr marL="1600200" indent="-228600">
              <a:buFont typeface="Calibri" panose="020F0502020204030204" pitchFamily="34" charset="0"/>
              <a:buChar char="̶"/>
              <a:defRPr sz="2800">
                <a:solidFill>
                  <a:schemeClr val="tx1">
                    <a:lumMod val="75000"/>
                    <a:lumOff val="25000"/>
                  </a:schemeClr>
                </a:solidFill>
              </a:defRPr>
            </a:lvl4pPr>
            <a:lvl5pPr>
              <a:defRPr sz="28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a:extLst>
              <a:ext uri="{FF2B5EF4-FFF2-40B4-BE49-F238E27FC236}">
                <a16:creationId xmlns:a16="http://schemas.microsoft.com/office/drawing/2014/main" id="{350EA8DC-3F1A-F966-99E2-F571D85735FB}"/>
              </a:ext>
            </a:extLst>
          </p:cNvPr>
          <p:cNvGrpSpPr>
            <a:grpSpLocks noChangeAspect="1"/>
          </p:cNvGrpSpPr>
          <p:nvPr userDrawn="1"/>
        </p:nvGrpSpPr>
        <p:grpSpPr>
          <a:xfrm>
            <a:off x="10381893" y="200850"/>
            <a:ext cx="1607770" cy="1157532"/>
            <a:chOff x="1345324" y="3720662"/>
            <a:chExt cx="1734207" cy="1240221"/>
          </a:xfrm>
          <a:solidFill>
            <a:schemeClr val="bg2"/>
          </a:solidFill>
        </p:grpSpPr>
        <p:sp>
          <p:nvSpPr>
            <p:cNvPr id="9" name="TextBox 8">
              <a:extLst>
                <a:ext uri="{FF2B5EF4-FFF2-40B4-BE49-F238E27FC236}">
                  <a16:creationId xmlns:a16="http://schemas.microsoft.com/office/drawing/2014/main" id="{C8629985-2F8E-4BBB-3B95-973E87B3CC43}"/>
                </a:ext>
              </a:extLst>
            </p:cNvPr>
            <p:cNvSpPr txBox="1"/>
            <p:nvPr userDrawn="1"/>
          </p:nvSpPr>
          <p:spPr>
            <a:xfrm>
              <a:off x="1345324" y="3720662"/>
              <a:ext cx="1734207" cy="1240221"/>
            </a:xfrm>
            <a:prstGeom prst="rect">
              <a:avLst/>
            </a:prstGeom>
            <a:grpFill/>
            <a:ln>
              <a:noFill/>
            </a:ln>
          </p:spPr>
          <p:txBody>
            <a:bodyPr wrap="square" rtlCol="0">
              <a:spAutoFit/>
            </a:bodyPr>
            <a:lstStyle/>
            <a:p>
              <a:endParaRPr lang="en-US" dirty="0"/>
            </a:p>
          </p:txBody>
        </p:sp>
        <p:pic>
          <p:nvPicPr>
            <p:cNvPr id="10" name="Picture 9">
              <a:extLst>
                <a:ext uri="{FF2B5EF4-FFF2-40B4-BE49-F238E27FC236}">
                  <a16:creationId xmlns:a16="http://schemas.microsoft.com/office/drawing/2014/main" id="{D94DDEB7-0017-CBD8-89E7-11EBC078D33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56048" y="3811154"/>
              <a:ext cx="1533779" cy="1059232"/>
            </a:xfrm>
            <a:prstGeom prst="rect">
              <a:avLst/>
            </a:prstGeom>
            <a:grpFill/>
            <a:ln>
              <a:noFill/>
            </a:ln>
          </p:spPr>
        </p:pic>
      </p:grpSp>
      <p:sp>
        <p:nvSpPr>
          <p:cNvPr id="11" name="TextBox 10">
            <a:extLst>
              <a:ext uri="{FF2B5EF4-FFF2-40B4-BE49-F238E27FC236}">
                <a16:creationId xmlns:a16="http://schemas.microsoft.com/office/drawing/2014/main" id="{52F2E85D-AF59-0D3E-294E-26A9FE8C76BB}"/>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sp>
        <p:nvSpPr>
          <p:cNvPr id="5" name="Text Placeholder 4">
            <a:extLst>
              <a:ext uri="{FF2B5EF4-FFF2-40B4-BE49-F238E27FC236}">
                <a16:creationId xmlns:a16="http://schemas.microsoft.com/office/drawing/2014/main" id="{50284282-66E7-883C-335C-5037235CC1D8}"/>
              </a:ext>
            </a:extLst>
          </p:cNvPr>
          <p:cNvSpPr>
            <a:spLocks noGrp="1"/>
          </p:cNvSpPr>
          <p:nvPr>
            <p:ph type="body" sz="quarter" idx="10"/>
          </p:nvPr>
        </p:nvSpPr>
        <p:spPr>
          <a:xfrm>
            <a:off x="4349750" y="1600200"/>
            <a:ext cx="7499350" cy="4762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4302808"/>
      </p:ext>
    </p:extLst>
  </p:cSld>
  <p:clrMapOvr>
    <a:masterClrMapping/>
  </p:clrMapOvr>
  <p:extLst>
    <p:ext uri="{DCECCB84-F9BA-43D5-87BE-67443E8EF086}">
      <p15:sldGuideLst xmlns:p15="http://schemas.microsoft.com/office/powerpoint/2012/main">
        <p15:guide id="2" pos="528">
          <p15:clr>
            <a:srgbClr val="FBAE40"/>
          </p15:clr>
        </p15:guide>
        <p15:guide id="3" pos="7152">
          <p15:clr>
            <a:srgbClr val="FBAE40"/>
          </p15:clr>
        </p15:guide>
        <p15:guide id="6"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273C46-3990-62B3-70BE-D20885195E6F}"/>
              </a:ext>
            </a:extLst>
          </p:cNvPr>
          <p:cNvSpPr>
            <a:spLocks noGrp="1"/>
          </p:cNvSpPr>
          <p:nvPr>
            <p:ph sz="half" idx="1"/>
          </p:nvPr>
        </p:nvSpPr>
        <p:spPr>
          <a:xfrm>
            <a:off x="381000" y="1825625"/>
            <a:ext cx="5638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767A0C-493F-EFD8-588F-B61BD97EE79C}"/>
              </a:ext>
            </a:extLst>
          </p:cNvPr>
          <p:cNvSpPr>
            <a:spLocks noGrp="1"/>
          </p:cNvSpPr>
          <p:nvPr>
            <p:ph sz="half" idx="2"/>
          </p:nvPr>
        </p:nvSpPr>
        <p:spPr>
          <a:xfrm>
            <a:off x="6172200" y="1825625"/>
            <a:ext cx="56769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B5B65B21-9812-376C-37F3-80052FFBF509}"/>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sp>
        <p:nvSpPr>
          <p:cNvPr id="18" name="Title 1">
            <a:extLst>
              <a:ext uri="{FF2B5EF4-FFF2-40B4-BE49-F238E27FC236}">
                <a16:creationId xmlns:a16="http://schemas.microsoft.com/office/drawing/2014/main" id="{06D8DF32-7B0A-F1A4-DD48-6053CD31CB66}"/>
              </a:ext>
            </a:extLst>
          </p:cNvPr>
          <p:cNvSpPr>
            <a:spLocks noGrp="1"/>
          </p:cNvSpPr>
          <p:nvPr>
            <p:ph type="title"/>
          </p:nvPr>
        </p:nvSpPr>
        <p:spPr>
          <a:xfrm>
            <a:off x="381000" y="342901"/>
            <a:ext cx="10972800" cy="876300"/>
          </a:xfrm>
        </p:spPr>
        <p:txBody>
          <a:bodyPr>
            <a:normAutofit/>
          </a:bodyPr>
          <a:lstStyle>
            <a:lvl1pPr algn="l">
              <a:defRPr sz="4000" b="1" cap="none" baseline="0">
                <a:solidFill>
                  <a:srgbClr val="002060"/>
                </a:solidFill>
              </a:defRPr>
            </a:lvl1pPr>
          </a:lstStyle>
          <a:p>
            <a:r>
              <a:rPr lang="en-US" dirty="0"/>
              <a:t>Click to edit Master title style</a:t>
            </a:r>
          </a:p>
        </p:txBody>
      </p:sp>
      <p:grpSp>
        <p:nvGrpSpPr>
          <p:cNvPr id="2" name="Group 1">
            <a:extLst>
              <a:ext uri="{FF2B5EF4-FFF2-40B4-BE49-F238E27FC236}">
                <a16:creationId xmlns:a16="http://schemas.microsoft.com/office/drawing/2014/main" id="{BB812918-BE77-C1FE-ABE7-84AA7875D253}"/>
              </a:ext>
            </a:extLst>
          </p:cNvPr>
          <p:cNvGrpSpPr>
            <a:grpSpLocks noChangeAspect="1"/>
          </p:cNvGrpSpPr>
          <p:nvPr userDrawn="1"/>
        </p:nvGrpSpPr>
        <p:grpSpPr>
          <a:xfrm>
            <a:off x="10124441" y="61669"/>
            <a:ext cx="1607770" cy="1157532"/>
            <a:chOff x="1345324" y="3720662"/>
            <a:chExt cx="1734207" cy="1240221"/>
          </a:xfrm>
          <a:solidFill>
            <a:schemeClr val="bg2"/>
          </a:solidFill>
        </p:grpSpPr>
        <p:sp>
          <p:nvSpPr>
            <p:cNvPr id="5" name="TextBox 4">
              <a:extLst>
                <a:ext uri="{FF2B5EF4-FFF2-40B4-BE49-F238E27FC236}">
                  <a16:creationId xmlns:a16="http://schemas.microsoft.com/office/drawing/2014/main" id="{9730A50C-63A0-65B2-8995-94107DBC65EB}"/>
                </a:ext>
              </a:extLst>
            </p:cNvPr>
            <p:cNvSpPr txBox="1"/>
            <p:nvPr userDrawn="1"/>
          </p:nvSpPr>
          <p:spPr>
            <a:xfrm>
              <a:off x="1345324" y="3720662"/>
              <a:ext cx="1734207" cy="1240221"/>
            </a:xfrm>
            <a:prstGeom prst="rect">
              <a:avLst/>
            </a:prstGeom>
            <a:grpFill/>
            <a:ln>
              <a:noFill/>
            </a:ln>
          </p:spPr>
          <p:txBody>
            <a:bodyPr wrap="square" rtlCol="0">
              <a:spAutoFit/>
            </a:bodyPr>
            <a:lstStyle/>
            <a:p>
              <a:endParaRPr lang="en-US" dirty="0"/>
            </a:p>
          </p:txBody>
        </p:sp>
        <p:pic>
          <p:nvPicPr>
            <p:cNvPr id="6" name="Picture 5">
              <a:extLst>
                <a:ext uri="{FF2B5EF4-FFF2-40B4-BE49-F238E27FC236}">
                  <a16:creationId xmlns:a16="http://schemas.microsoft.com/office/drawing/2014/main" id="{4F2AC7D0-E06C-1063-9477-C123AC67B7E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456048" y="3811154"/>
              <a:ext cx="1533780" cy="1059232"/>
            </a:xfrm>
            <a:prstGeom prst="rect">
              <a:avLst/>
            </a:prstGeom>
            <a:grpFill/>
            <a:ln>
              <a:noFill/>
            </a:ln>
          </p:spPr>
        </p:pic>
      </p:grpSp>
    </p:spTree>
    <p:extLst>
      <p:ext uri="{BB962C8B-B14F-4D97-AF65-F5344CB8AC3E}">
        <p14:creationId xmlns:p14="http://schemas.microsoft.com/office/powerpoint/2010/main" val="20395081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273C46-3990-62B3-70BE-D20885195E6F}"/>
              </a:ext>
            </a:extLst>
          </p:cNvPr>
          <p:cNvSpPr>
            <a:spLocks noGrp="1"/>
          </p:cNvSpPr>
          <p:nvPr>
            <p:ph sz="half" idx="1"/>
          </p:nvPr>
        </p:nvSpPr>
        <p:spPr>
          <a:xfrm>
            <a:off x="381000" y="1825625"/>
            <a:ext cx="5238565" cy="30609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767A0C-493F-EFD8-588F-B61BD97EE79C}"/>
              </a:ext>
            </a:extLst>
          </p:cNvPr>
          <p:cNvSpPr>
            <a:spLocks noGrp="1"/>
          </p:cNvSpPr>
          <p:nvPr>
            <p:ph sz="half" idx="2"/>
          </p:nvPr>
        </p:nvSpPr>
        <p:spPr>
          <a:xfrm>
            <a:off x="6572434" y="3116061"/>
            <a:ext cx="5276666" cy="30609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B5B65B21-9812-376C-37F3-80052FFBF509}"/>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sp>
        <p:nvSpPr>
          <p:cNvPr id="18" name="Title 1">
            <a:extLst>
              <a:ext uri="{FF2B5EF4-FFF2-40B4-BE49-F238E27FC236}">
                <a16:creationId xmlns:a16="http://schemas.microsoft.com/office/drawing/2014/main" id="{06D8DF32-7B0A-F1A4-DD48-6053CD31CB66}"/>
              </a:ext>
            </a:extLst>
          </p:cNvPr>
          <p:cNvSpPr>
            <a:spLocks noGrp="1"/>
          </p:cNvSpPr>
          <p:nvPr>
            <p:ph type="title"/>
          </p:nvPr>
        </p:nvSpPr>
        <p:spPr>
          <a:xfrm>
            <a:off x="381000" y="342901"/>
            <a:ext cx="10972800" cy="876300"/>
          </a:xfrm>
        </p:spPr>
        <p:txBody>
          <a:bodyPr>
            <a:normAutofit/>
          </a:bodyPr>
          <a:lstStyle>
            <a:lvl1pPr algn="l">
              <a:defRPr sz="4000" b="1" cap="none" baseline="0">
                <a:solidFill>
                  <a:srgbClr val="002060"/>
                </a:solidFill>
              </a:defRPr>
            </a:lvl1pPr>
          </a:lstStyle>
          <a:p>
            <a:r>
              <a:rPr lang="en-US" dirty="0"/>
              <a:t>Click to edit Master title style</a:t>
            </a:r>
          </a:p>
        </p:txBody>
      </p:sp>
      <p:grpSp>
        <p:nvGrpSpPr>
          <p:cNvPr id="2" name="Group 1">
            <a:extLst>
              <a:ext uri="{FF2B5EF4-FFF2-40B4-BE49-F238E27FC236}">
                <a16:creationId xmlns:a16="http://schemas.microsoft.com/office/drawing/2014/main" id="{BB812918-BE77-C1FE-ABE7-84AA7875D253}"/>
              </a:ext>
            </a:extLst>
          </p:cNvPr>
          <p:cNvGrpSpPr>
            <a:grpSpLocks noChangeAspect="1"/>
          </p:cNvGrpSpPr>
          <p:nvPr userDrawn="1"/>
        </p:nvGrpSpPr>
        <p:grpSpPr>
          <a:xfrm>
            <a:off x="10124441" y="61669"/>
            <a:ext cx="1607770" cy="1157532"/>
            <a:chOff x="1345324" y="3720662"/>
            <a:chExt cx="1734207" cy="1240221"/>
          </a:xfrm>
          <a:solidFill>
            <a:schemeClr val="bg2"/>
          </a:solidFill>
        </p:grpSpPr>
        <p:sp>
          <p:nvSpPr>
            <p:cNvPr id="5" name="TextBox 4">
              <a:extLst>
                <a:ext uri="{FF2B5EF4-FFF2-40B4-BE49-F238E27FC236}">
                  <a16:creationId xmlns:a16="http://schemas.microsoft.com/office/drawing/2014/main" id="{9730A50C-63A0-65B2-8995-94107DBC65EB}"/>
                </a:ext>
              </a:extLst>
            </p:cNvPr>
            <p:cNvSpPr txBox="1"/>
            <p:nvPr userDrawn="1"/>
          </p:nvSpPr>
          <p:spPr>
            <a:xfrm>
              <a:off x="1345324" y="3720662"/>
              <a:ext cx="1734207" cy="1240221"/>
            </a:xfrm>
            <a:prstGeom prst="rect">
              <a:avLst/>
            </a:prstGeom>
            <a:grpFill/>
            <a:ln>
              <a:noFill/>
            </a:ln>
          </p:spPr>
          <p:txBody>
            <a:bodyPr wrap="square" rtlCol="0">
              <a:spAutoFit/>
            </a:bodyPr>
            <a:lstStyle/>
            <a:p>
              <a:endParaRPr lang="en-US" dirty="0"/>
            </a:p>
          </p:txBody>
        </p:sp>
        <p:pic>
          <p:nvPicPr>
            <p:cNvPr id="6" name="Picture 5">
              <a:extLst>
                <a:ext uri="{FF2B5EF4-FFF2-40B4-BE49-F238E27FC236}">
                  <a16:creationId xmlns:a16="http://schemas.microsoft.com/office/drawing/2014/main" id="{4F2AC7D0-E06C-1063-9477-C123AC67B7E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456048" y="3811154"/>
              <a:ext cx="1533780" cy="1059232"/>
            </a:xfrm>
            <a:prstGeom prst="rect">
              <a:avLst/>
            </a:prstGeom>
            <a:grpFill/>
            <a:ln>
              <a:noFill/>
            </a:ln>
          </p:spPr>
        </p:pic>
      </p:grpSp>
      <p:cxnSp>
        <p:nvCxnSpPr>
          <p:cNvPr id="9" name="Straight Connector 8">
            <a:extLst>
              <a:ext uri="{FF2B5EF4-FFF2-40B4-BE49-F238E27FC236}">
                <a16:creationId xmlns:a16="http://schemas.microsoft.com/office/drawing/2014/main" id="{48B2D7CF-2ECD-7A8F-F33B-6EB32BF712DA}"/>
              </a:ext>
            </a:extLst>
          </p:cNvPr>
          <p:cNvCxnSpPr/>
          <p:nvPr userDrawn="1"/>
        </p:nvCxnSpPr>
        <p:spPr>
          <a:xfrm>
            <a:off x="6096000" y="1825625"/>
            <a:ext cx="0" cy="441537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62795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A2A6CB2-6663-8541-6366-5C74D7DBFC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962111-8B4C-7FD0-CC8C-46A107FA1D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5DE7EA-F5A7-19A1-8625-11B30E0162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32A81D-A829-5ACF-6AB3-170DBCC515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A0D6C7B5-D6D4-1DA5-CB78-E7A90083D511}"/>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sp>
        <p:nvSpPr>
          <p:cNvPr id="16" name="Title 1">
            <a:extLst>
              <a:ext uri="{FF2B5EF4-FFF2-40B4-BE49-F238E27FC236}">
                <a16:creationId xmlns:a16="http://schemas.microsoft.com/office/drawing/2014/main" id="{A78D8D94-1675-E525-E40E-0B4638B8E3D5}"/>
              </a:ext>
            </a:extLst>
          </p:cNvPr>
          <p:cNvSpPr>
            <a:spLocks noGrp="1"/>
          </p:cNvSpPr>
          <p:nvPr>
            <p:ph type="title"/>
          </p:nvPr>
        </p:nvSpPr>
        <p:spPr>
          <a:xfrm>
            <a:off x="609600" y="342901"/>
            <a:ext cx="10744200" cy="876300"/>
          </a:xfrm>
        </p:spPr>
        <p:txBody>
          <a:bodyPr>
            <a:normAutofit/>
          </a:bodyPr>
          <a:lstStyle>
            <a:lvl1pPr algn="l">
              <a:defRPr sz="4000" b="1" cap="none" baseline="0">
                <a:solidFill>
                  <a:srgbClr val="002060"/>
                </a:solidFill>
              </a:defRPr>
            </a:lvl1pPr>
          </a:lstStyle>
          <a:p>
            <a:r>
              <a:rPr lang="en-US" dirty="0"/>
              <a:t>Click to edit Master title style</a:t>
            </a:r>
          </a:p>
        </p:txBody>
      </p:sp>
      <p:grpSp>
        <p:nvGrpSpPr>
          <p:cNvPr id="17" name="Group 16">
            <a:extLst>
              <a:ext uri="{FF2B5EF4-FFF2-40B4-BE49-F238E27FC236}">
                <a16:creationId xmlns:a16="http://schemas.microsoft.com/office/drawing/2014/main" id="{BECD8AA8-7456-0A50-4833-DC1CEE4A033B}"/>
              </a:ext>
            </a:extLst>
          </p:cNvPr>
          <p:cNvGrpSpPr>
            <a:grpSpLocks noChangeAspect="1"/>
          </p:cNvGrpSpPr>
          <p:nvPr userDrawn="1"/>
        </p:nvGrpSpPr>
        <p:grpSpPr>
          <a:xfrm>
            <a:off x="10124441" y="61669"/>
            <a:ext cx="1607770" cy="1157532"/>
            <a:chOff x="1345324" y="3720662"/>
            <a:chExt cx="1734207" cy="1240221"/>
          </a:xfrm>
          <a:solidFill>
            <a:schemeClr val="bg2"/>
          </a:solidFill>
        </p:grpSpPr>
        <p:sp>
          <p:nvSpPr>
            <p:cNvPr id="18" name="TextBox 17">
              <a:extLst>
                <a:ext uri="{FF2B5EF4-FFF2-40B4-BE49-F238E27FC236}">
                  <a16:creationId xmlns:a16="http://schemas.microsoft.com/office/drawing/2014/main" id="{16EB19EC-E6B7-055F-2F82-5C83C4AAFF62}"/>
                </a:ext>
              </a:extLst>
            </p:cNvPr>
            <p:cNvSpPr txBox="1"/>
            <p:nvPr userDrawn="1"/>
          </p:nvSpPr>
          <p:spPr>
            <a:xfrm>
              <a:off x="1345324" y="3720662"/>
              <a:ext cx="1734207" cy="1240221"/>
            </a:xfrm>
            <a:prstGeom prst="rect">
              <a:avLst/>
            </a:prstGeom>
            <a:grpFill/>
            <a:ln>
              <a:noFill/>
            </a:ln>
          </p:spPr>
          <p:txBody>
            <a:bodyPr wrap="square" rtlCol="0">
              <a:spAutoFit/>
            </a:bodyPr>
            <a:lstStyle/>
            <a:p>
              <a:endParaRPr lang="en-US" dirty="0"/>
            </a:p>
          </p:txBody>
        </p:sp>
        <p:pic>
          <p:nvPicPr>
            <p:cNvPr id="19" name="Picture 18" descr="Text&#10;&#10;Description automatically generated">
              <a:extLst>
                <a:ext uri="{FF2B5EF4-FFF2-40B4-BE49-F238E27FC236}">
                  <a16:creationId xmlns:a16="http://schemas.microsoft.com/office/drawing/2014/main" id="{0110A1D3-C544-662F-6468-40A59D4D3F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56048" y="3807454"/>
              <a:ext cx="1533780" cy="1066635"/>
            </a:xfrm>
            <a:prstGeom prst="rect">
              <a:avLst/>
            </a:prstGeom>
            <a:grpFill/>
            <a:ln>
              <a:noFill/>
            </a:ln>
          </p:spPr>
        </p:pic>
      </p:grpSp>
    </p:spTree>
    <p:extLst>
      <p:ext uri="{BB962C8B-B14F-4D97-AF65-F5344CB8AC3E}">
        <p14:creationId xmlns:p14="http://schemas.microsoft.com/office/powerpoint/2010/main" val="9403890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8F03B85-E75F-632E-F98F-CE3FB746C752}"/>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sp>
        <p:nvSpPr>
          <p:cNvPr id="12" name="Title 1">
            <a:extLst>
              <a:ext uri="{FF2B5EF4-FFF2-40B4-BE49-F238E27FC236}">
                <a16:creationId xmlns:a16="http://schemas.microsoft.com/office/drawing/2014/main" id="{D8DA4E10-2C62-DCE8-EF28-AC3D61E35EDC}"/>
              </a:ext>
            </a:extLst>
          </p:cNvPr>
          <p:cNvSpPr>
            <a:spLocks noGrp="1"/>
          </p:cNvSpPr>
          <p:nvPr>
            <p:ph type="title"/>
          </p:nvPr>
        </p:nvSpPr>
        <p:spPr>
          <a:xfrm>
            <a:off x="609600" y="342901"/>
            <a:ext cx="10744200" cy="876300"/>
          </a:xfrm>
        </p:spPr>
        <p:txBody>
          <a:bodyPr>
            <a:normAutofit/>
          </a:bodyPr>
          <a:lstStyle>
            <a:lvl1pPr algn="l">
              <a:defRPr sz="4000" b="1" cap="none" baseline="0">
                <a:solidFill>
                  <a:srgbClr val="002060"/>
                </a:solidFill>
              </a:defRPr>
            </a:lvl1pPr>
          </a:lstStyle>
          <a:p>
            <a:r>
              <a:rPr lang="en-US" dirty="0"/>
              <a:t>Click to edit Master title style</a:t>
            </a:r>
          </a:p>
        </p:txBody>
      </p:sp>
      <p:grpSp>
        <p:nvGrpSpPr>
          <p:cNvPr id="2" name="Group 1">
            <a:extLst>
              <a:ext uri="{FF2B5EF4-FFF2-40B4-BE49-F238E27FC236}">
                <a16:creationId xmlns:a16="http://schemas.microsoft.com/office/drawing/2014/main" id="{556BC1AE-2857-1586-EC47-231EF22B3C7E}"/>
              </a:ext>
            </a:extLst>
          </p:cNvPr>
          <p:cNvGrpSpPr>
            <a:grpSpLocks noChangeAspect="1"/>
          </p:cNvGrpSpPr>
          <p:nvPr userDrawn="1"/>
        </p:nvGrpSpPr>
        <p:grpSpPr>
          <a:xfrm>
            <a:off x="10124441" y="61669"/>
            <a:ext cx="1607770" cy="1157532"/>
            <a:chOff x="1345324" y="3720662"/>
            <a:chExt cx="1734207" cy="1240221"/>
          </a:xfrm>
          <a:solidFill>
            <a:schemeClr val="bg2"/>
          </a:solidFill>
        </p:grpSpPr>
        <p:sp>
          <p:nvSpPr>
            <p:cNvPr id="3" name="TextBox 2">
              <a:extLst>
                <a:ext uri="{FF2B5EF4-FFF2-40B4-BE49-F238E27FC236}">
                  <a16:creationId xmlns:a16="http://schemas.microsoft.com/office/drawing/2014/main" id="{B4CF2B23-BA5A-F7F1-1FDD-EC252677B1A9}"/>
                </a:ext>
              </a:extLst>
            </p:cNvPr>
            <p:cNvSpPr txBox="1"/>
            <p:nvPr userDrawn="1"/>
          </p:nvSpPr>
          <p:spPr>
            <a:xfrm>
              <a:off x="1345324" y="3720662"/>
              <a:ext cx="1734207" cy="1240221"/>
            </a:xfrm>
            <a:prstGeom prst="rect">
              <a:avLst/>
            </a:prstGeom>
            <a:grpFill/>
            <a:ln>
              <a:noFill/>
            </a:ln>
          </p:spPr>
          <p:txBody>
            <a:bodyPr wrap="square" rtlCol="0">
              <a:spAutoFit/>
            </a:bodyPr>
            <a:lstStyle/>
            <a:p>
              <a:endParaRPr lang="en-US" dirty="0"/>
            </a:p>
          </p:txBody>
        </p:sp>
        <p:pic>
          <p:nvPicPr>
            <p:cNvPr id="4" name="Picture 3">
              <a:extLst>
                <a:ext uri="{FF2B5EF4-FFF2-40B4-BE49-F238E27FC236}">
                  <a16:creationId xmlns:a16="http://schemas.microsoft.com/office/drawing/2014/main" id="{13250E2B-32B3-F1B4-2380-C7AF3AB9AE8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456048" y="3811154"/>
              <a:ext cx="1533780" cy="1059232"/>
            </a:xfrm>
            <a:prstGeom prst="rect">
              <a:avLst/>
            </a:prstGeom>
            <a:grpFill/>
            <a:ln>
              <a:noFill/>
            </a:ln>
          </p:spPr>
        </p:pic>
      </p:grpSp>
    </p:spTree>
    <p:extLst>
      <p:ext uri="{BB962C8B-B14F-4D97-AF65-F5344CB8AC3E}">
        <p14:creationId xmlns:p14="http://schemas.microsoft.com/office/powerpoint/2010/main" val="24642949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36C76F-B59C-F55E-D095-B391F9D5CDFF}"/>
              </a:ext>
            </a:extLst>
          </p:cNvPr>
          <p:cNvSpPr>
            <a:spLocks noGrp="1"/>
          </p:cNvSpPr>
          <p:nvPr>
            <p:ph type="dt" sz="half" idx="10"/>
          </p:nvPr>
        </p:nvSpPr>
        <p:spPr/>
        <p:txBody>
          <a:bodyPr/>
          <a:lstStyle/>
          <a:p>
            <a:fld id="{ABA1104C-01C1-46EB-94FC-CBF769B334E8}" type="datetimeFigureOut">
              <a:rPr lang="en-US" smtClean="0"/>
              <a:t>9/16/2024</a:t>
            </a:fld>
            <a:endParaRPr lang="en-US" dirty="0"/>
          </a:p>
        </p:txBody>
      </p:sp>
      <p:sp>
        <p:nvSpPr>
          <p:cNvPr id="3" name="Footer Placeholder 2">
            <a:extLst>
              <a:ext uri="{FF2B5EF4-FFF2-40B4-BE49-F238E27FC236}">
                <a16:creationId xmlns:a16="http://schemas.microsoft.com/office/drawing/2014/main" id="{C0408253-C6E4-D4A2-92C1-ABCB53A937A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C54C2C8-4190-4551-8F6F-AA387BEB361F}"/>
              </a:ext>
            </a:extLst>
          </p:cNvPr>
          <p:cNvSpPr>
            <a:spLocks noGrp="1"/>
          </p:cNvSpPr>
          <p:nvPr>
            <p:ph type="sldNum" sz="quarter" idx="12"/>
          </p:nvPr>
        </p:nvSpPr>
        <p:spPr/>
        <p:txBody>
          <a:bodyPr/>
          <a:lstStyle/>
          <a:p>
            <a:fld id="{0FF47217-0BB0-40A1-B366-2D2C750E4DBA}" type="slidenum">
              <a:rPr lang="en-US" smtClean="0"/>
              <a:t>‹#›</a:t>
            </a:fld>
            <a:endParaRPr lang="en-US" dirty="0"/>
          </a:p>
        </p:txBody>
      </p:sp>
    </p:spTree>
    <p:extLst>
      <p:ext uri="{BB962C8B-B14F-4D97-AF65-F5344CB8AC3E}">
        <p14:creationId xmlns:p14="http://schemas.microsoft.com/office/powerpoint/2010/main" val="42513779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4E141-A605-E5A4-4F34-EF9A7DDEB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DAAB09-4BB6-FD78-C624-258BF66A2A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551796-2C99-136B-2E0C-E6F8EC2818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extBox 7">
            <a:extLst>
              <a:ext uri="{FF2B5EF4-FFF2-40B4-BE49-F238E27FC236}">
                <a16:creationId xmlns:a16="http://schemas.microsoft.com/office/drawing/2014/main" id="{DF42055D-597E-895B-EF4E-406E2708E4DA}"/>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grpSp>
        <p:nvGrpSpPr>
          <p:cNvPr id="5" name="Group 4">
            <a:extLst>
              <a:ext uri="{FF2B5EF4-FFF2-40B4-BE49-F238E27FC236}">
                <a16:creationId xmlns:a16="http://schemas.microsoft.com/office/drawing/2014/main" id="{4981298F-13A8-59FF-186D-B77B5D1BDFD8}"/>
              </a:ext>
            </a:extLst>
          </p:cNvPr>
          <p:cNvGrpSpPr>
            <a:grpSpLocks noChangeAspect="1"/>
          </p:cNvGrpSpPr>
          <p:nvPr userDrawn="1"/>
        </p:nvGrpSpPr>
        <p:grpSpPr>
          <a:xfrm>
            <a:off x="10124441" y="61669"/>
            <a:ext cx="1607770" cy="1157532"/>
            <a:chOff x="1345324" y="3720662"/>
            <a:chExt cx="1734207" cy="1240221"/>
          </a:xfrm>
          <a:solidFill>
            <a:schemeClr val="bg2"/>
          </a:solidFill>
        </p:grpSpPr>
        <p:sp>
          <p:nvSpPr>
            <p:cNvPr id="6" name="TextBox 5">
              <a:extLst>
                <a:ext uri="{FF2B5EF4-FFF2-40B4-BE49-F238E27FC236}">
                  <a16:creationId xmlns:a16="http://schemas.microsoft.com/office/drawing/2014/main" id="{F37829E2-0F46-52A7-3970-9149B16ACDAF}"/>
                </a:ext>
              </a:extLst>
            </p:cNvPr>
            <p:cNvSpPr txBox="1"/>
            <p:nvPr userDrawn="1"/>
          </p:nvSpPr>
          <p:spPr>
            <a:xfrm>
              <a:off x="1345324" y="3720662"/>
              <a:ext cx="1734207" cy="1240221"/>
            </a:xfrm>
            <a:prstGeom prst="rect">
              <a:avLst/>
            </a:prstGeom>
            <a:grpFill/>
            <a:ln>
              <a:noFill/>
            </a:ln>
          </p:spPr>
          <p:txBody>
            <a:bodyPr wrap="square" rtlCol="0">
              <a:spAutoFit/>
            </a:bodyPr>
            <a:lstStyle/>
            <a:p>
              <a:endParaRPr lang="en-US" dirty="0"/>
            </a:p>
          </p:txBody>
        </p:sp>
        <p:pic>
          <p:nvPicPr>
            <p:cNvPr id="7" name="Picture 6">
              <a:extLst>
                <a:ext uri="{FF2B5EF4-FFF2-40B4-BE49-F238E27FC236}">
                  <a16:creationId xmlns:a16="http://schemas.microsoft.com/office/drawing/2014/main" id="{2109C239-E8BD-F63E-2769-CC36BC5E47B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456048" y="3811154"/>
              <a:ext cx="1533780" cy="1059232"/>
            </a:xfrm>
            <a:prstGeom prst="rect">
              <a:avLst/>
            </a:prstGeom>
            <a:grpFill/>
            <a:ln>
              <a:noFill/>
            </a:ln>
          </p:spPr>
        </p:pic>
      </p:grpSp>
    </p:spTree>
    <p:extLst>
      <p:ext uri="{BB962C8B-B14F-4D97-AF65-F5344CB8AC3E}">
        <p14:creationId xmlns:p14="http://schemas.microsoft.com/office/powerpoint/2010/main" val="138720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eaker Bio">
    <p:bg>
      <p:bgPr>
        <a:gradFill>
          <a:gsLst>
            <a:gs pos="28000">
              <a:schemeClr val="bg1"/>
            </a:gs>
            <a:gs pos="100000">
              <a:srgbClr val="D8EAFD"/>
            </a:gs>
          </a:gsLst>
          <a:lin ang="5400000" scaled="1"/>
        </a:gra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B452AEE-D8E7-616B-D12B-F45AC0AAA279}"/>
              </a:ext>
            </a:extLst>
          </p:cNvPr>
          <p:cNvSpPr/>
          <p:nvPr userDrawn="1"/>
        </p:nvSpPr>
        <p:spPr>
          <a:xfrm>
            <a:off x="0" y="0"/>
            <a:ext cx="2510118" cy="6629135"/>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D5C8D6BD-58AA-645A-B29D-1651ED47E2E0}"/>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pic>
        <p:nvPicPr>
          <p:cNvPr id="30" name="Graphic 29">
            <a:extLst>
              <a:ext uri="{FF2B5EF4-FFF2-40B4-BE49-F238E27FC236}">
                <a16:creationId xmlns:a16="http://schemas.microsoft.com/office/drawing/2014/main" id="{7D6228E0-03C8-58B4-67B8-1CCE56FE16C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16426" y="228865"/>
            <a:ext cx="1700631" cy="1180749"/>
          </a:xfrm>
          <a:prstGeom prst="rect">
            <a:avLst/>
          </a:prstGeom>
        </p:spPr>
      </p:pic>
      <p:sp>
        <p:nvSpPr>
          <p:cNvPr id="4" name="TextBox 3">
            <a:extLst>
              <a:ext uri="{FF2B5EF4-FFF2-40B4-BE49-F238E27FC236}">
                <a16:creationId xmlns:a16="http://schemas.microsoft.com/office/drawing/2014/main" id="{28DDEA6A-3D35-BD6E-893E-F36EB86AFEAE}"/>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sp>
        <p:nvSpPr>
          <p:cNvPr id="3" name="Picture Placeholder 2">
            <a:extLst>
              <a:ext uri="{FF2B5EF4-FFF2-40B4-BE49-F238E27FC236}">
                <a16:creationId xmlns:a16="http://schemas.microsoft.com/office/drawing/2014/main" id="{B6112DA7-E985-8B24-C5CE-68C64BF1F472}"/>
              </a:ext>
            </a:extLst>
          </p:cNvPr>
          <p:cNvSpPr>
            <a:spLocks noGrp="1"/>
          </p:cNvSpPr>
          <p:nvPr>
            <p:ph type="pic" sz="quarter" idx="10"/>
          </p:nvPr>
        </p:nvSpPr>
        <p:spPr>
          <a:xfrm>
            <a:off x="314528" y="1777961"/>
            <a:ext cx="1831732" cy="1847462"/>
          </a:xfrm>
        </p:spPr>
        <p:txBody>
          <a:bodyPr/>
          <a:lstStyle/>
          <a:p>
            <a:endParaRPr lang="en-US" dirty="0"/>
          </a:p>
        </p:txBody>
      </p:sp>
      <p:sp>
        <p:nvSpPr>
          <p:cNvPr id="20" name="Picture Placeholder 19">
            <a:extLst>
              <a:ext uri="{FF2B5EF4-FFF2-40B4-BE49-F238E27FC236}">
                <a16:creationId xmlns:a16="http://schemas.microsoft.com/office/drawing/2014/main" id="{26434594-0120-FF03-E907-BEA50C7B7CE4}"/>
              </a:ext>
            </a:extLst>
          </p:cNvPr>
          <p:cNvSpPr>
            <a:spLocks noGrp="1"/>
          </p:cNvSpPr>
          <p:nvPr>
            <p:ph type="pic" sz="quarter" idx="11"/>
          </p:nvPr>
        </p:nvSpPr>
        <p:spPr>
          <a:xfrm>
            <a:off x="314528" y="4491265"/>
            <a:ext cx="1831732" cy="1847462"/>
          </a:xfrm>
        </p:spPr>
        <p:txBody>
          <a:bodyPr/>
          <a:lstStyle/>
          <a:p>
            <a:endParaRPr lang="en-US" dirty="0"/>
          </a:p>
        </p:txBody>
      </p:sp>
      <p:sp>
        <p:nvSpPr>
          <p:cNvPr id="21" name="Title 1">
            <a:extLst>
              <a:ext uri="{FF2B5EF4-FFF2-40B4-BE49-F238E27FC236}">
                <a16:creationId xmlns:a16="http://schemas.microsoft.com/office/drawing/2014/main" id="{DD26CE32-2EAE-2ADC-C21B-F9DB91D855F5}"/>
              </a:ext>
            </a:extLst>
          </p:cNvPr>
          <p:cNvSpPr>
            <a:spLocks noGrp="1"/>
          </p:cNvSpPr>
          <p:nvPr>
            <p:ph type="title"/>
          </p:nvPr>
        </p:nvSpPr>
        <p:spPr>
          <a:xfrm>
            <a:off x="3153265" y="146128"/>
            <a:ext cx="8200535" cy="1073074"/>
          </a:xfrm>
        </p:spPr>
        <p:txBody>
          <a:bodyPr anchor="b">
            <a:noAutofit/>
          </a:bodyPr>
          <a:lstStyle>
            <a:lvl1pPr>
              <a:defRPr sz="3200"/>
            </a:lvl1pPr>
          </a:lstStyle>
          <a:p>
            <a:r>
              <a:rPr lang="en-US" dirty="0"/>
              <a:t>Click to edit Master title style</a:t>
            </a:r>
          </a:p>
        </p:txBody>
      </p:sp>
      <p:sp>
        <p:nvSpPr>
          <p:cNvPr id="22" name="Content Placeholder 2">
            <a:extLst>
              <a:ext uri="{FF2B5EF4-FFF2-40B4-BE49-F238E27FC236}">
                <a16:creationId xmlns:a16="http://schemas.microsoft.com/office/drawing/2014/main" id="{D8688E6F-9A20-77AB-2AFE-407FAA3778E6}"/>
              </a:ext>
            </a:extLst>
          </p:cNvPr>
          <p:cNvSpPr>
            <a:spLocks noGrp="1"/>
          </p:cNvSpPr>
          <p:nvPr>
            <p:ph idx="1"/>
          </p:nvPr>
        </p:nvSpPr>
        <p:spPr>
          <a:xfrm>
            <a:off x="3153266" y="1638300"/>
            <a:ext cx="8619634" cy="4683052"/>
          </a:xfrm>
        </p:spPr>
        <p:txBody>
          <a:bodyPr numCol="1" spcCol="365760">
            <a:noAutofit/>
          </a:bodyPr>
          <a:lstStyle>
            <a:lvl1pPr marL="0" indent="0">
              <a:lnSpc>
                <a:spcPct val="100000"/>
              </a:lnSpc>
              <a:spcBef>
                <a:spcPts val="0"/>
              </a:spcBef>
              <a:buNone/>
              <a:defRPr sz="2000">
                <a:solidFill>
                  <a:schemeClr val="tx1">
                    <a:lumMod val="75000"/>
                    <a:lumOff val="25000"/>
                  </a:schemeClr>
                </a:solidFill>
              </a:defRPr>
            </a:lvl1pPr>
            <a:lvl2pPr marL="465138" indent="-223838">
              <a:lnSpc>
                <a:spcPct val="100000"/>
              </a:lnSpc>
              <a:buFont typeface="Arial" panose="020B0604020202020204" pitchFamily="34" charset="0"/>
              <a:buChar char="•"/>
              <a:tabLst/>
              <a:defRPr sz="2000">
                <a:solidFill>
                  <a:schemeClr val="tx1">
                    <a:lumMod val="75000"/>
                    <a:lumOff val="25000"/>
                  </a:schemeClr>
                </a:solidFill>
              </a:defRPr>
            </a:lvl2pPr>
            <a:lvl3pPr marL="687388" indent="-222250">
              <a:lnSpc>
                <a:spcPct val="100000"/>
              </a:lnSpc>
              <a:tabLst/>
              <a:defRPr sz="2000">
                <a:solidFill>
                  <a:schemeClr val="tx1">
                    <a:lumMod val="75000"/>
                    <a:lumOff val="25000"/>
                  </a:schemeClr>
                </a:solidFill>
              </a:defRPr>
            </a:lvl3pPr>
            <a:lvl4pPr marL="1143000" indent="-231775">
              <a:lnSpc>
                <a:spcPct val="100000"/>
              </a:lnSpc>
              <a:buFont typeface="Calibri" panose="020F0502020204030204" pitchFamily="34" charset="0"/>
              <a:buChar char="̶"/>
              <a:tabLst/>
              <a:defRPr sz="2000">
                <a:solidFill>
                  <a:schemeClr val="tx1">
                    <a:lumMod val="75000"/>
                    <a:lumOff val="25000"/>
                  </a:schemeClr>
                </a:solidFill>
              </a:defRPr>
            </a:lvl4pPr>
            <a:lvl5pPr marL="1376363" indent="-233363">
              <a:lnSpc>
                <a:spcPct val="100000"/>
              </a:lnSpc>
              <a:tabLst/>
              <a:defRPr sz="2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Box 24">
            <a:extLst>
              <a:ext uri="{FF2B5EF4-FFF2-40B4-BE49-F238E27FC236}">
                <a16:creationId xmlns:a16="http://schemas.microsoft.com/office/drawing/2014/main" id="{5BE5E7BD-475A-2994-6A07-953F07FFAC94}"/>
              </a:ext>
            </a:extLst>
          </p:cNvPr>
          <p:cNvSpPr txBox="1"/>
          <p:nvPr userDrawn="1"/>
        </p:nvSpPr>
        <p:spPr>
          <a:xfrm>
            <a:off x="227622" y="3829517"/>
            <a:ext cx="2005544" cy="646331"/>
          </a:xfrm>
          <a:prstGeom prst="rect">
            <a:avLst/>
          </a:prstGeom>
          <a:noFill/>
        </p:spPr>
        <p:txBody>
          <a:bodyPr wrap="square" rtlCol="0">
            <a:spAutoFit/>
          </a:bodyPr>
          <a:lstStyle/>
          <a:p>
            <a:pPr algn="ctr"/>
            <a:r>
              <a:rPr lang="en-US" dirty="0">
                <a:solidFill>
                  <a:schemeClr val="bg1"/>
                </a:solidFill>
              </a:rPr>
              <a:t>Scan the QR code below for V-card</a:t>
            </a:r>
          </a:p>
        </p:txBody>
      </p:sp>
    </p:spTree>
    <p:extLst>
      <p:ext uri="{BB962C8B-B14F-4D97-AF65-F5344CB8AC3E}">
        <p14:creationId xmlns:p14="http://schemas.microsoft.com/office/powerpoint/2010/main" val="1813982128"/>
      </p:ext>
    </p:extLst>
  </p:cSld>
  <p:clrMapOvr>
    <a:masterClrMapping/>
  </p:clrMapOvr>
  <p:extLst>
    <p:ext uri="{DCECCB84-F9BA-43D5-87BE-67443E8EF086}">
      <p15:sldGuideLst xmlns:p15="http://schemas.microsoft.com/office/powerpoint/2012/main">
        <p15:guide id="2" pos="528">
          <p15:clr>
            <a:srgbClr val="FBAE40"/>
          </p15:clr>
        </p15:guide>
        <p15:guide id="3" pos="7152">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42A9AD66-8C83-D278-28EB-5DA35A3E15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DF2253-EC02-6FA9-3544-D7FAE7ACF494}"/>
              </a:ext>
            </a:extLst>
          </p:cNvPr>
          <p:cNvSpPr>
            <a:spLocks noGrp="1"/>
          </p:cNvSpPr>
          <p:nvPr>
            <p:ph type="dt" sz="half" idx="10"/>
          </p:nvPr>
        </p:nvSpPr>
        <p:spPr/>
        <p:txBody>
          <a:bodyPr/>
          <a:lstStyle/>
          <a:p>
            <a:fld id="{ABA1104C-01C1-46EB-94FC-CBF769B334E8}" type="datetimeFigureOut">
              <a:rPr lang="en-US" smtClean="0"/>
              <a:t>9/16/2024</a:t>
            </a:fld>
            <a:endParaRPr lang="en-US" dirty="0"/>
          </a:p>
        </p:txBody>
      </p:sp>
      <p:sp>
        <p:nvSpPr>
          <p:cNvPr id="5" name="Footer Placeholder 4">
            <a:extLst>
              <a:ext uri="{FF2B5EF4-FFF2-40B4-BE49-F238E27FC236}">
                <a16:creationId xmlns:a16="http://schemas.microsoft.com/office/drawing/2014/main" id="{891D7F9F-F170-CA6B-1B0E-3A813D10FFD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C94B6EE-54CE-F1E3-F8A2-F1E6C61A374B}"/>
              </a:ext>
            </a:extLst>
          </p:cNvPr>
          <p:cNvSpPr>
            <a:spLocks noGrp="1"/>
          </p:cNvSpPr>
          <p:nvPr>
            <p:ph type="sldNum" sz="quarter" idx="12"/>
          </p:nvPr>
        </p:nvSpPr>
        <p:spPr/>
        <p:txBody>
          <a:bodyPr/>
          <a:lstStyle/>
          <a:p>
            <a:fld id="{0FF47217-0BB0-40A1-B366-2D2C750E4DBA}" type="slidenum">
              <a:rPr lang="en-US" smtClean="0"/>
              <a:t>‹#›</a:t>
            </a:fld>
            <a:endParaRPr lang="en-US" dirty="0"/>
          </a:p>
        </p:txBody>
      </p:sp>
      <p:sp>
        <p:nvSpPr>
          <p:cNvPr id="8" name="Title 1">
            <a:extLst>
              <a:ext uri="{FF2B5EF4-FFF2-40B4-BE49-F238E27FC236}">
                <a16:creationId xmlns:a16="http://schemas.microsoft.com/office/drawing/2014/main" id="{B2758A76-4ED1-9D87-4008-FC44498822C0}"/>
              </a:ext>
            </a:extLst>
          </p:cNvPr>
          <p:cNvSpPr>
            <a:spLocks noGrp="1"/>
          </p:cNvSpPr>
          <p:nvPr>
            <p:ph type="title"/>
          </p:nvPr>
        </p:nvSpPr>
        <p:spPr>
          <a:xfrm>
            <a:off x="609600" y="342901"/>
            <a:ext cx="10744200" cy="876300"/>
          </a:xfrm>
        </p:spPr>
        <p:txBody>
          <a:bodyPr>
            <a:normAutofit/>
          </a:bodyPr>
          <a:lstStyle>
            <a:lvl1pPr algn="l">
              <a:defRPr sz="4000" b="1" cap="none" baseline="0">
                <a:solidFill>
                  <a:srgbClr val="002060"/>
                </a:solidFill>
              </a:defRPr>
            </a:lvl1pPr>
          </a:lstStyle>
          <a:p>
            <a:r>
              <a:rPr lang="en-US" dirty="0"/>
              <a:t>Click to edit Master title style</a:t>
            </a:r>
          </a:p>
        </p:txBody>
      </p:sp>
    </p:spTree>
    <p:extLst>
      <p:ext uri="{BB962C8B-B14F-4D97-AF65-F5344CB8AC3E}">
        <p14:creationId xmlns:p14="http://schemas.microsoft.com/office/powerpoint/2010/main" val="28835764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5E527A-A8C8-7F5E-FA8B-8102DCB16B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3B011A-52A0-CCA0-725B-03E14FCEFC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6A8350-5330-C333-36B1-05C2084E5FA2}"/>
              </a:ext>
            </a:extLst>
          </p:cNvPr>
          <p:cNvSpPr>
            <a:spLocks noGrp="1"/>
          </p:cNvSpPr>
          <p:nvPr>
            <p:ph type="dt" sz="half" idx="10"/>
          </p:nvPr>
        </p:nvSpPr>
        <p:spPr/>
        <p:txBody>
          <a:bodyPr/>
          <a:lstStyle/>
          <a:p>
            <a:fld id="{ABA1104C-01C1-46EB-94FC-CBF769B334E8}" type="datetimeFigureOut">
              <a:rPr lang="en-US" smtClean="0"/>
              <a:t>9/16/2024</a:t>
            </a:fld>
            <a:endParaRPr lang="en-US" dirty="0"/>
          </a:p>
        </p:txBody>
      </p:sp>
      <p:sp>
        <p:nvSpPr>
          <p:cNvPr id="5" name="Footer Placeholder 4">
            <a:extLst>
              <a:ext uri="{FF2B5EF4-FFF2-40B4-BE49-F238E27FC236}">
                <a16:creationId xmlns:a16="http://schemas.microsoft.com/office/drawing/2014/main" id="{33153135-6904-6CFA-24A1-865ADEFF1EA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608EF53-0C3E-32EF-06B0-669693082D69}"/>
              </a:ext>
            </a:extLst>
          </p:cNvPr>
          <p:cNvSpPr>
            <a:spLocks noGrp="1"/>
          </p:cNvSpPr>
          <p:nvPr>
            <p:ph type="sldNum" sz="quarter" idx="12"/>
          </p:nvPr>
        </p:nvSpPr>
        <p:spPr/>
        <p:txBody>
          <a:bodyPr/>
          <a:lstStyle/>
          <a:p>
            <a:fld id="{0FF47217-0BB0-40A1-B366-2D2C750E4DBA}" type="slidenum">
              <a:rPr lang="en-US" smtClean="0"/>
              <a:t>‹#›</a:t>
            </a:fld>
            <a:endParaRPr lang="en-US" dirty="0"/>
          </a:p>
        </p:txBody>
      </p:sp>
    </p:spTree>
    <p:extLst>
      <p:ext uri="{BB962C8B-B14F-4D97-AF65-F5344CB8AC3E}">
        <p14:creationId xmlns:p14="http://schemas.microsoft.com/office/powerpoint/2010/main" val="24960741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22796256-97C1-B9DB-1A15-8F1427900778}"/>
              </a:ext>
            </a:extLst>
          </p:cNvPr>
          <p:cNvSpPr>
            <a:spLocks noGrp="1"/>
          </p:cNvSpPr>
          <p:nvPr>
            <p:ph sz="quarter" idx="13"/>
          </p:nvPr>
        </p:nvSpPr>
        <p:spPr>
          <a:xfrm>
            <a:off x="381000" y="1409700"/>
            <a:ext cx="5650154" cy="23531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1">
            <a:extLst>
              <a:ext uri="{FF2B5EF4-FFF2-40B4-BE49-F238E27FC236}">
                <a16:creationId xmlns:a16="http://schemas.microsoft.com/office/drawing/2014/main" id="{36AC9957-F66B-B907-DCB2-4382DD786C10}"/>
              </a:ext>
            </a:extLst>
          </p:cNvPr>
          <p:cNvSpPr>
            <a:spLocks noGrp="1"/>
          </p:cNvSpPr>
          <p:nvPr>
            <p:ph sz="quarter" idx="14"/>
          </p:nvPr>
        </p:nvSpPr>
        <p:spPr>
          <a:xfrm>
            <a:off x="381000" y="3868540"/>
            <a:ext cx="5650154" cy="24928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a:extLst>
              <a:ext uri="{FF2B5EF4-FFF2-40B4-BE49-F238E27FC236}">
                <a16:creationId xmlns:a16="http://schemas.microsoft.com/office/drawing/2014/main" id="{66272E6C-EE23-6DE9-C780-1A39347572BB}"/>
              </a:ext>
            </a:extLst>
          </p:cNvPr>
          <p:cNvSpPr>
            <a:spLocks noGrp="1"/>
          </p:cNvSpPr>
          <p:nvPr>
            <p:ph sz="quarter" idx="15"/>
          </p:nvPr>
        </p:nvSpPr>
        <p:spPr>
          <a:xfrm>
            <a:off x="6178378" y="1409700"/>
            <a:ext cx="5650153" cy="2353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1">
            <a:extLst>
              <a:ext uri="{FF2B5EF4-FFF2-40B4-BE49-F238E27FC236}">
                <a16:creationId xmlns:a16="http://schemas.microsoft.com/office/drawing/2014/main" id="{70E79ED0-FB3D-08EE-3A1E-28CCE0C89F7C}"/>
              </a:ext>
            </a:extLst>
          </p:cNvPr>
          <p:cNvSpPr>
            <a:spLocks noGrp="1"/>
          </p:cNvSpPr>
          <p:nvPr>
            <p:ph sz="quarter" idx="16"/>
          </p:nvPr>
        </p:nvSpPr>
        <p:spPr>
          <a:xfrm>
            <a:off x="6178378" y="3873528"/>
            <a:ext cx="5673811" cy="24928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Box 19">
            <a:extLst>
              <a:ext uri="{FF2B5EF4-FFF2-40B4-BE49-F238E27FC236}">
                <a16:creationId xmlns:a16="http://schemas.microsoft.com/office/drawing/2014/main" id="{85F9C6A7-F075-9008-7716-CAF777D812DC}"/>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sp>
        <p:nvSpPr>
          <p:cNvPr id="21" name="Title 1">
            <a:extLst>
              <a:ext uri="{FF2B5EF4-FFF2-40B4-BE49-F238E27FC236}">
                <a16:creationId xmlns:a16="http://schemas.microsoft.com/office/drawing/2014/main" id="{6560CB6B-F4B0-7337-3A16-5D0B6735C9A1}"/>
              </a:ext>
            </a:extLst>
          </p:cNvPr>
          <p:cNvSpPr>
            <a:spLocks noGrp="1"/>
          </p:cNvSpPr>
          <p:nvPr>
            <p:ph type="title"/>
          </p:nvPr>
        </p:nvSpPr>
        <p:spPr>
          <a:xfrm>
            <a:off x="609600" y="342901"/>
            <a:ext cx="10744200" cy="876300"/>
          </a:xfrm>
        </p:spPr>
        <p:txBody>
          <a:bodyPr>
            <a:normAutofit/>
          </a:bodyPr>
          <a:lstStyle>
            <a:lvl1pPr algn="l">
              <a:defRPr sz="4000" b="1" cap="none" baseline="0">
                <a:solidFill>
                  <a:srgbClr val="002060"/>
                </a:solidFill>
              </a:defRPr>
            </a:lvl1pPr>
          </a:lstStyle>
          <a:p>
            <a:r>
              <a:rPr lang="en-US" dirty="0"/>
              <a:t>Click to edit Master title style</a:t>
            </a:r>
          </a:p>
        </p:txBody>
      </p:sp>
      <p:grpSp>
        <p:nvGrpSpPr>
          <p:cNvPr id="2" name="Group 1">
            <a:extLst>
              <a:ext uri="{FF2B5EF4-FFF2-40B4-BE49-F238E27FC236}">
                <a16:creationId xmlns:a16="http://schemas.microsoft.com/office/drawing/2014/main" id="{2C16C4DA-F9C5-6095-D087-B7A999488D49}"/>
              </a:ext>
            </a:extLst>
          </p:cNvPr>
          <p:cNvGrpSpPr>
            <a:grpSpLocks noChangeAspect="1"/>
          </p:cNvGrpSpPr>
          <p:nvPr userDrawn="1"/>
        </p:nvGrpSpPr>
        <p:grpSpPr>
          <a:xfrm>
            <a:off x="10124441" y="61669"/>
            <a:ext cx="1607770" cy="1157532"/>
            <a:chOff x="1345324" y="3720662"/>
            <a:chExt cx="1734207" cy="1240221"/>
          </a:xfrm>
          <a:solidFill>
            <a:schemeClr val="bg2"/>
          </a:solidFill>
        </p:grpSpPr>
        <p:sp>
          <p:nvSpPr>
            <p:cNvPr id="3" name="TextBox 2">
              <a:extLst>
                <a:ext uri="{FF2B5EF4-FFF2-40B4-BE49-F238E27FC236}">
                  <a16:creationId xmlns:a16="http://schemas.microsoft.com/office/drawing/2014/main" id="{DB2F09D5-3430-08CF-EB92-AC96EA352858}"/>
                </a:ext>
              </a:extLst>
            </p:cNvPr>
            <p:cNvSpPr txBox="1"/>
            <p:nvPr userDrawn="1"/>
          </p:nvSpPr>
          <p:spPr>
            <a:xfrm>
              <a:off x="1345324" y="3720662"/>
              <a:ext cx="1734207" cy="1240221"/>
            </a:xfrm>
            <a:prstGeom prst="rect">
              <a:avLst/>
            </a:prstGeom>
            <a:grpFill/>
            <a:ln>
              <a:noFill/>
            </a:ln>
          </p:spPr>
          <p:txBody>
            <a:bodyPr wrap="square" rtlCol="0">
              <a:spAutoFit/>
            </a:bodyPr>
            <a:lstStyle/>
            <a:p>
              <a:endParaRPr lang="en-US" dirty="0"/>
            </a:p>
          </p:txBody>
        </p:sp>
        <p:pic>
          <p:nvPicPr>
            <p:cNvPr id="4" name="Picture 3">
              <a:extLst>
                <a:ext uri="{FF2B5EF4-FFF2-40B4-BE49-F238E27FC236}">
                  <a16:creationId xmlns:a16="http://schemas.microsoft.com/office/drawing/2014/main" id="{DFE80EDA-5AA5-3C5A-2F28-3C24905F137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456048" y="3811154"/>
              <a:ext cx="1533780" cy="1059232"/>
            </a:xfrm>
            <a:prstGeom prst="rect">
              <a:avLst/>
            </a:prstGeom>
            <a:grpFill/>
            <a:ln>
              <a:noFill/>
            </a:ln>
          </p:spPr>
        </p:pic>
      </p:grpSp>
    </p:spTree>
    <p:extLst>
      <p:ext uri="{BB962C8B-B14F-4D97-AF65-F5344CB8AC3E}">
        <p14:creationId xmlns:p14="http://schemas.microsoft.com/office/powerpoint/2010/main" val="34436007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B6871577-E56B-18EC-B1F9-A906A39D8BCC}"/>
              </a:ext>
            </a:extLst>
          </p:cNvPr>
          <p:cNvSpPr>
            <a:spLocks noGrp="1"/>
          </p:cNvSpPr>
          <p:nvPr>
            <p:ph sz="quarter" idx="13"/>
          </p:nvPr>
        </p:nvSpPr>
        <p:spPr>
          <a:xfrm>
            <a:off x="596582" y="1409700"/>
            <a:ext cx="11252518" cy="1616075"/>
          </a:xfrm>
        </p:spPr>
        <p:txBody>
          <a:bodyPr anchor="ctr"/>
          <a:lstStyle/>
          <a:p>
            <a:pPr lvl="0"/>
            <a:r>
              <a:rPr lang="en-US" dirty="0"/>
              <a:t>Click to edit Master text styles</a:t>
            </a:r>
          </a:p>
        </p:txBody>
      </p:sp>
      <p:sp>
        <p:nvSpPr>
          <p:cNvPr id="13" name="Content Placeholder 11">
            <a:extLst>
              <a:ext uri="{FF2B5EF4-FFF2-40B4-BE49-F238E27FC236}">
                <a16:creationId xmlns:a16="http://schemas.microsoft.com/office/drawing/2014/main" id="{2B1752CF-F6FC-EC22-9D31-CEB319FC62EC}"/>
              </a:ext>
            </a:extLst>
          </p:cNvPr>
          <p:cNvSpPr>
            <a:spLocks noGrp="1"/>
          </p:cNvSpPr>
          <p:nvPr>
            <p:ph sz="quarter" idx="14"/>
          </p:nvPr>
        </p:nvSpPr>
        <p:spPr>
          <a:xfrm>
            <a:off x="609600" y="3039699"/>
            <a:ext cx="11252518" cy="1616075"/>
          </a:xfrm>
        </p:spPr>
        <p:txBody>
          <a:bodyPr anchor="ctr"/>
          <a:lstStyle/>
          <a:p>
            <a:pPr lvl="0"/>
            <a:r>
              <a:rPr lang="en-US"/>
              <a:t>Click to edit Master text styles</a:t>
            </a:r>
          </a:p>
        </p:txBody>
      </p:sp>
      <p:sp>
        <p:nvSpPr>
          <p:cNvPr id="14" name="Content Placeholder 11">
            <a:extLst>
              <a:ext uri="{FF2B5EF4-FFF2-40B4-BE49-F238E27FC236}">
                <a16:creationId xmlns:a16="http://schemas.microsoft.com/office/drawing/2014/main" id="{C3C934A6-4EA9-D7B0-8AF6-1B660672C54B}"/>
              </a:ext>
            </a:extLst>
          </p:cNvPr>
          <p:cNvSpPr>
            <a:spLocks noGrp="1"/>
          </p:cNvSpPr>
          <p:nvPr>
            <p:ph sz="quarter" idx="15"/>
          </p:nvPr>
        </p:nvSpPr>
        <p:spPr>
          <a:xfrm>
            <a:off x="617692" y="4647682"/>
            <a:ext cx="11252518" cy="1616075"/>
          </a:xfrm>
        </p:spPr>
        <p:txBody>
          <a:bodyPr anchor="ctr"/>
          <a:lstStyle/>
          <a:p>
            <a:pPr lvl="0"/>
            <a:r>
              <a:rPr lang="en-US"/>
              <a:t>Click to edit Master text styles</a:t>
            </a:r>
          </a:p>
          <a:p>
            <a:pPr lvl="1"/>
            <a:r>
              <a:rPr lang="en-US"/>
              <a:t>Second level</a:t>
            </a:r>
          </a:p>
        </p:txBody>
      </p:sp>
      <p:sp>
        <p:nvSpPr>
          <p:cNvPr id="17" name="Title 1">
            <a:extLst>
              <a:ext uri="{FF2B5EF4-FFF2-40B4-BE49-F238E27FC236}">
                <a16:creationId xmlns:a16="http://schemas.microsoft.com/office/drawing/2014/main" id="{4A98F363-8F82-5A81-8C1E-2ACC4DF16D28}"/>
              </a:ext>
            </a:extLst>
          </p:cNvPr>
          <p:cNvSpPr>
            <a:spLocks noGrp="1"/>
          </p:cNvSpPr>
          <p:nvPr>
            <p:ph type="title"/>
          </p:nvPr>
        </p:nvSpPr>
        <p:spPr>
          <a:xfrm>
            <a:off x="609600" y="342901"/>
            <a:ext cx="10744200" cy="876300"/>
          </a:xfrm>
        </p:spPr>
        <p:txBody>
          <a:bodyPr>
            <a:normAutofit/>
          </a:bodyPr>
          <a:lstStyle>
            <a:lvl1pPr algn="l">
              <a:defRPr sz="4000" b="1" cap="none" baseline="0">
                <a:solidFill>
                  <a:srgbClr val="002060"/>
                </a:solidFill>
              </a:defRPr>
            </a:lvl1pPr>
          </a:lstStyle>
          <a:p>
            <a:r>
              <a:rPr lang="en-US" dirty="0"/>
              <a:t>Click to edit Master title style</a:t>
            </a:r>
          </a:p>
        </p:txBody>
      </p:sp>
      <p:sp>
        <p:nvSpPr>
          <p:cNvPr id="18" name="TextBox 17">
            <a:extLst>
              <a:ext uri="{FF2B5EF4-FFF2-40B4-BE49-F238E27FC236}">
                <a16:creationId xmlns:a16="http://schemas.microsoft.com/office/drawing/2014/main" id="{E9CA4811-CF93-6CC3-4998-6D3A9B7511B1}"/>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grpSp>
        <p:nvGrpSpPr>
          <p:cNvPr id="2" name="Group 1">
            <a:extLst>
              <a:ext uri="{FF2B5EF4-FFF2-40B4-BE49-F238E27FC236}">
                <a16:creationId xmlns:a16="http://schemas.microsoft.com/office/drawing/2014/main" id="{E9227BE4-B450-D58F-9DF3-81419B8FAE58}"/>
              </a:ext>
            </a:extLst>
          </p:cNvPr>
          <p:cNvGrpSpPr>
            <a:grpSpLocks noChangeAspect="1"/>
          </p:cNvGrpSpPr>
          <p:nvPr userDrawn="1"/>
        </p:nvGrpSpPr>
        <p:grpSpPr>
          <a:xfrm>
            <a:off x="10124441" y="61669"/>
            <a:ext cx="1607770" cy="1157532"/>
            <a:chOff x="1345324" y="3720662"/>
            <a:chExt cx="1734207" cy="1240221"/>
          </a:xfrm>
          <a:solidFill>
            <a:schemeClr val="bg2"/>
          </a:solidFill>
        </p:grpSpPr>
        <p:sp>
          <p:nvSpPr>
            <p:cNvPr id="3" name="TextBox 2">
              <a:extLst>
                <a:ext uri="{FF2B5EF4-FFF2-40B4-BE49-F238E27FC236}">
                  <a16:creationId xmlns:a16="http://schemas.microsoft.com/office/drawing/2014/main" id="{19902261-30E6-5A8C-D192-7443A37BED1A}"/>
                </a:ext>
              </a:extLst>
            </p:cNvPr>
            <p:cNvSpPr txBox="1"/>
            <p:nvPr userDrawn="1"/>
          </p:nvSpPr>
          <p:spPr>
            <a:xfrm>
              <a:off x="1345324" y="3720662"/>
              <a:ext cx="1734207" cy="1240221"/>
            </a:xfrm>
            <a:prstGeom prst="rect">
              <a:avLst/>
            </a:prstGeom>
            <a:grpFill/>
            <a:ln>
              <a:noFill/>
            </a:ln>
          </p:spPr>
          <p:txBody>
            <a:bodyPr wrap="square" rtlCol="0">
              <a:spAutoFit/>
            </a:bodyPr>
            <a:lstStyle/>
            <a:p>
              <a:endParaRPr lang="en-US" dirty="0"/>
            </a:p>
          </p:txBody>
        </p:sp>
        <p:pic>
          <p:nvPicPr>
            <p:cNvPr id="4" name="Picture 3">
              <a:extLst>
                <a:ext uri="{FF2B5EF4-FFF2-40B4-BE49-F238E27FC236}">
                  <a16:creationId xmlns:a16="http://schemas.microsoft.com/office/drawing/2014/main" id="{91EE4749-400B-DC8A-1664-31957B96395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456048" y="3811154"/>
              <a:ext cx="1533780" cy="1059232"/>
            </a:xfrm>
            <a:prstGeom prst="rect">
              <a:avLst/>
            </a:prstGeom>
            <a:grpFill/>
            <a:ln>
              <a:noFill/>
            </a:ln>
          </p:spPr>
        </p:pic>
      </p:grpSp>
    </p:spTree>
    <p:extLst>
      <p:ext uri="{BB962C8B-B14F-4D97-AF65-F5344CB8AC3E}">
        <p14:creationId xmlns:p14="http://schemas.microsoft.com/office/powerpoint/2010/main" val="22174893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2535E48-B898-4AAE-E21C-E966AAE9DF08}"/>
              </a:ext>
            </a:extLst>
          </p:cNvPr>
          <p:cNvSpPr>
            <a:spLocks noGrp="1"/>
          </p:cNvSpPr>
          <p:nvPr>
            <p:ph type="pic" sz="quarter" idx="13"/>
          </p:nvPr>
        </p:nvSpPr>
        <p:spPr>
          <a:xfrm>
            <a:off x="8642968" y="1338420"/>
            <a:ext cx="3549032" cy="5017930"/>
          </a:xfrm>
        </p:spPr>
        <p:txBody>
          <a:bodyPr/>
          <a:lstStyle/>
          <a:p>
            <a:r>
              <a:rPr lang="en-US" dirty="0"/>
              <a:t>Click icon to add picture</a:t>
            </a:r>
          </a:p>
        </p:txBody>
      </p:sp>
      <p:sp>
        <p:nvSpPr>
          <p:cNvPr id="13" name="Content Placeholder 12">
            <a:extLst>
              <a:ext uri="{FF2B5EF4-FFF2-40B4-BE49-F238E27FC236}">
                <a16:creationId xmlns:a16="http://schemas.microsoft.com/office/drawing/2014/main" id="{3F0D4355-A989-E43B-2D24-0BD36E4A1C3A}"/>
              </a:ext>
            </a:extLst>
          </p:cNvPr>
          <p:cNvSpPr>
            <a:spLocks noGrp="1"/>
          </p:cNvSpPr>
          <p:nvPr>
            <p:ph sz="quarter" idx="14"/>
          </p:nvPr>
        </p:nvSpPr>
        <p:spPr>
          <a:xfrm>
            <a:off x="381000" y="1349375"/>
            <a:ext cx="8107363" cy="50069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a:extLst>
              <a:ext uri="{FF2B5EF4-FFF2-40B4-BE49-F238E27FC236}">
                <a16:creationId xmlns:a16="http://schemas.microsoft.com/office/drawing/2014/main" id="{14BE48E9-79E2-C27A-89AB-2F80E611798B}"/>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sp>
        <p:nvSpPr>
          <p:cNvPr id="19" name="Title 1">
            <a:extLst>
              <a:ext uri="{FF2B5EF4-FFF2-40B4-BE49-F238E27FC236}">
                <a16:creationId xmlns:a16="http://schemas.microsoft.com/office/drawing/2014/main" id="{1FABB130-32FE-3EBC-AD9B-5805B980E743}"/>
              </a:ext>
            </a:extLst>
          </p:cNvPr>
          <p:cNvSpPr>
            <a:spLocks noGrp="1"/>
          </p:cNvSpPr>
          <p:nvPr>
            <p:ph type="title"/>
          </p:nvPr>
        </p:nvSpPr>
        <p:spPr>
          <a:xfrm>
            <a:off x="381000" y="342901"/>
            <a:ext cx="10972800" cy="876300"/>
          </a:xfrm>
        </p:spPr>
        <p:txBody>
          <a:bodyPr>
            <a:normAutofit/>
          </a:bodyPr>
          <a:lstStyle>
            <a:lvl1pPr algn="l">
              <a:defRPr sz="4000" b="1" cap="none" baseline="0">
                <a:solidFill>
                  <a:srgbClr val="002060"/>
                </a:solidFill>
              </a:defRPr>
            </a:lvl1pPr>
          </a:lstStyle>
          <a:p>
            <a:r>
              <a:rPr lang="en-US" dirty="0"/>
              <a:t>Click to edit Master title style</a:t>
            </a:r>
          </a:p>
        </p:txBody>
      </p:sp>
      <p:grpSp>
        <p:nvGrpSpPr>
          <p:cNvPr id="2" name="Group 1">
            <a:extLst>
              <a:ext uri="{FF2B5EF4-FFF2-40B4-BE49-F238E27FC236}">
                <a16:creationId xmlns:a16="http://schemas.microsoft.com/office/drawing/2014/main" id="{1AD0EA0C-5A23-E855-6481-82B1FAD09266}"/>
              </a:ext>
            </a:extLst>
          </p:cNvPr>
          <p:cNvGrpSpPr>
            <a:grpSpLocks noChangeAspect="1"/>
          </p:cNvGrpSpPr>
          <p:nvPr userDrawn="1"/>
        </p:nvGrpSpPr>
        <p:grpSpPr>
          <a:xfrm>
            <a:off x="10124441" y="61669"/>
            <a:ext cx="1607770" cy="1157532"/>
            <a:chOff x="1345324" y="3720662"/>
            <a:chExt cx="1734207" cy="1240221"/>
          </a:xfrm>
          <a:solidFill>
            <a:schemeClr val="bg2"/>
          </a:solidFill>
        </p:grpSpPr>
        <p:sp>
          <p:nvSpPr>
            <p:cNvPr id="3" name="TextBox 2">
              <a:extLst>
                <a:ext uri="{FF2B5EF4-FFF2-40B4-BE49-F238E27FC236}">
                  <a16:creationId xmlns:a16="http://schemas.microsoft.com/office/drawing/2014/main" id="{7BAC3626-724C-41AA-0F81-8B1907AABCA2}"/>
                </a:ext>
              </a:extLst>
            </p:cNvPr>
            <p:cNvSpPr txBox="1"/>
            <p:nvPr userDrawn="1"/>
          </p:nvSpPr>
          <p:spPr>
            <a:xfrm>
              <a:off x="1345324" y="3720662"/>
              <a:ext cx="1734207" cy="1240221"/>
            </a:xfrm>
            <a:prstGeom prst="rect">
              <a:avLst/>
            </a:prstGeom>
            <a:grpFill/>
            <a:ln>
              <a:noFill/>
            </a:ln>
          </p:spPr>
          <p:txBody>
            <a:bodyPr wrap="square" rtlCol="0">
              <a:spAutoFit/>
            </a:bodyPr>
            <a:lstStyle/>
            <a:p>
              <a:endParaRPr lang="en-US" dirty="0"/>
            </a:p>
          </p:txBody>
        </p:sp>
        <p:pic>
          <p:nvPicPr>
            <p:cNvPr id="4" name="Picture 3">
              <a:extLst>
                <a:ext uri="{FF2B5EF4-FFF2-40B4-BE49-F238E27FC236}">
                  <a16:creationId xmlns:a16="http://schemas.microsoft.com/office/drawing/2014/main" id="{3D5737F0-D41A-F564-DA2A-86D223B3BCD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456048" y="3811154"/>
              <a:ext cx="1533780" cy="1059232"/>
            </a:xfrm>
            <a:prstGeom prst="rect">
              <a:avLst/>
            </a:prstGeom>
            <a:grpFill/>
            <a:ln>
              <a:noFill/>
            </a:ln>
          </p:spPr>
        </p:pic>
      </p:grpSp>
    </p:spTree>
    <p:extLst>
      <p:ext uri="{BB962C8B-B14F-4D97-AF65-F5344CB8AC3E}">
        <p14:creationId xmlns:p14="http://schemas.microsoft.com/office/powerpoint/2010/main" val="36138537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9E106-0420-72D7-38A4-EF021E55F862}"/>
              </a:ext>
            </a:extLst>
          </p:cNvPr>
          <p:cNvSpPr>
            <a:spLocks noGrp="1"/>
          </p:cNvSpPr>
          <p:nvPr>
            <p:ph type="title" hasCustomPrompt="1"/>
          </p:nvPr>
        </p:nvSpPr>
        <p:spPr/>
        <p:txBody>
          <a:bodyPr/>
          <a:lstStyle>
            <a:lvl1pPr>
              <a:defRPr/>
            </a:lvl1pPr>
          </a:lstStyle>
          <a:p>
            <a:r>
              <a:rPr lang="en-US" dirty="0"/>
              <a:t>Contact Us</a:t>
            </a:r>
          </a:p>
        </p:txBody>
      </p:sp>
      <p:sp>
        <p:nvSpPr>
          <p:cNvPr id="7" name="Picture Placeholder 6">
            <a:extLst>
              <a:ext uri="{FF2B5EF4-FFF2-40B4-BE49-F238E27FC236}">
                <a16:creationId xmlns:a16="http://schemas.microsoft.com/office/drawing/2014/main" id="{B42D3E2B-BB85-FDDA-DB5F-77108CA0B8DC}"/>
              </a:ext>
            </a:extLst>
          </p:cNvPr>
          <p:cNvSpPr>
            <a:spLocks noGrp="1"/>
          </p:cNvSpPr>
          <p:nvPr>
            <p:ph type="pic" sz="quarter" idx="13"/>
          </p:nvPr>
        </p:nvSpPr>
        <p:spPr>
          <a:xfrm>
            <a:off x="2219173" y="1409700"/>
            <a:ext cx="2468880" cy="2320728"/>
          </a:xfrm>
        </p:spPr>
        <p:txBody>
          <a:bodyPr/>
          <a:lstStyle/>
          <a:p>
            <a:r>
              <a:rPr lang="en-US" dirty="0"/>
              <a:t>Click icon to add picture</a:t>
            </a:r>
          </a:p>
        </p:txBody>
      </p:sp>
      <p:sp>
        <p:nvSpPr>
          <p:cNvPr id="9" name="Picture Placeholder 8">
            <a:extLst>
              <a:ext uri="{FF2B5EF4-FFF2-40B4-BE49-F238E27FC236}">
                <a16:creationId xmlns:a16="http://schemas.microsoft.com/office/drawing/2014/main" id="{161B6FBD-78D2-E98F-0850-17D9EF1BAC9C}"/>
              </a:ext>
            </a:extLst>
          </p:cNvPr>
          <p:cNvSpPr>
            <a:spLocks noGrp="1"/>
          </p:cNvSpPr>
          <p:nvPr>
            <p:ph type="pic" sz="quarter" idx="14"/>
          </p:nvPr>
        </p:nvSpPr>
        <p:spPr>
          <a:xfrm>
            <a:off x="7492205" y="1409700"/>
            <a:ext cx="2465388" cy="2320925"/>
          </a:xfrm>
        </p:spPr>
        <p:txBody>
          <a:bodyPr/>
          <a:lstStyle/>
          <a:p>
            <a:r>
              <a:rPr lang="en-US" dirty="0"/>
              <a:t>Click icon to add picture</a:t>
            </a:r>
          </a:p>
        </p:txBody>
      </p:sp>
      <p:sp>
        <p:nvSpPr>
          <p:cNvPr id="11" name="Text Placeholder 10">
            <a:extLst>
              <a:ext uri="{FF2B5EF4-FFF2-40B4-BE49-F238E27FC236}">
                <a16:creationId xmlns:a16="http://schemas.microsoft.com/office/drawing/2014/main" id="{3AB540CC-3EF9-E6B5-EE40-3C45B507808D}"/>
              </a:ext>
            </a:extLst>
          </p:cNvPr>
          <p:cNvSpPr>
            <a:spLocks noGrp="1"/>
          </p:cNvSpPr>
          <p:nvPr>
            <p:ph type="body" sz="quarter" idx="15"/>
          </p:nvPr>
        </p:nvSpPr>
        <p:spPr>
          <a:xfrm>
            <a:off x="838200" y="3837030"/>
            <a:ext cx="5257799" cy="524577"/>
          </a:xfrm>
        </p:spPr>
        <p:txBody>
          <a:bodyPr/>
          <a:lstStyle>
            <a:lvl1pPr marL="0" indent="0" algn="ctr">
              <a:buNone/>
              <a:defRPr b="1">
                <a:solidFill>
                  <a:schemeClr val="accent5"/>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a:p>
            <a:pPr lvl="1"/>
            <a:r>
              <a:rPr lang="en-US"/>
              <a:t>Second level</a:t>
            </a:r>
          </a:p>
        </p:txBody>
      </p:sp>
      <p:sp>
        <p:nvSpPr>
          <p:cNvPr id="13" name="Text Placeholder 12">
            <a:extLst>
              <a:ext uri="{FF2B5EF4-FFF2-40B4-BE49-F238E27FC236}">
                <a16:creationId xmlns:a16="http://schemas.microsoft.com/office/drawing/2014/main" id="{E44EA9CF-BE48-93E5-2FA9-8ED8863B18A3}"/>
              </a:ext>
            </a:extLst>
          </p:cNvPr>
          <p:cNvSpPr>
            <a:spLocks noGrp="1"/>
          </p:cNvSpPr>
          <p:nvPr>
            <p:ph type="body" sz="quarter" idx="16"/>
          </p:nvPr>
        </p:nvSpPr>
        <p:spPr>
          <a:xfrm>
            <a:off x="6096000" y="3836988"/>
            <a:ext cx="5257800" cy="524577"/>
          </a:xfrm>
        </p:spPr>
        <p:txBody>
          <a:bodyPr/>
          <a:lstStyle>
            <a:lvl1pPr marL="0" indent="0" algn="ctr">
              <a:buNone/>
              <a:defRPr b="1">
                <a:solidFill>
                  <a:schemeClr val="accent5"/>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16" name="Text Placeholder 15">
            <a:extLst>
              <a:ext uri="{FF2B5EF4-FFF2-40B4-BE49-F238E27FC236}">
                <a16:creationId xmlns:a16="http://schemas.microsoft.com/office/drawing/2014/main" id="{875083EF-A82D-969E-2422-2272758EB2CB}"/>
              </a:ext>
            </a:extLst>
          </p:cNvPr>
          <p:cNvSpPr>
            <a:spLocks noGrp="1"/>
          </p:cNvSpPr>
          <p:nvPr>
            <p:ph type="body" sz="quarter" idx="17"/>
          </p:nvPr>
        </p:nvSpPr>
        <p:spPr>
          <a:xfrm>
            <a:off x="838200" y="4360864"/>
            <a:ext cx="5257799" cy="365126"/>
          </a:xfrm>
        </p:spPr>
        <p:txBody>
          <a:bodyPr>
            <a:normAutofit/>
          </a:bodyPr>
          <a:lstStyle>
            <a:lvl1pPr marL="0" indent="0" algn="ctr">
              <a:buNone/>
              <a:defRPr sz="2400"/>
            </a:lvl1pPr>
          </a:lstStyle>
          <a:p>
            <a:pPr lvl="0"/>
            <a:r>
              <a:rPr lang="en-US"/>
              <a:t>Click to edit Master text styles</a:t>
            </a:r>
          </a:p>
        </p:txBody>
      </p:sp>
      <p:sp>
        <p:nvSpPr>
          <p:cNvPr id="18" name="Text Placeholder 17">
            <a:extLst>
              <a:ext uri="{FF2B5EF4-FFF2-40B4-BE49-F238E27FC236}">
                <a16:creationId xmlns:a16="http://schemas.microsoft.com/office/drawing/2014/main" id="{CF94E967-6302-978B-ADA8-022274FED8AB}"/>
              </a:ext>
            </a:extLst>
          </p:cNvPr>
          <p:cNvSpPr>
            <a:spLocks noGrp="1"/>
          </p:cNvSpPr>
          <p:nvPr>
            <p:ph type="body" sz="quarter" idx="18"/>
          </p:nvPr>
        </p:nvSpPr>
        <p:spPr>
          <a:xfrm>
            <a:off x="6096000" y="4360863"/>
            <a:ext cx="5257799" cy="365125"/>
          </a:xfrm>
        </p:spPr>
        <p:txBody>
          <a:bodyPr/>
          <a:lstStyle>
            <a:lvl1pPr marL="0" indent="0" algn="ctr">
              <a:buNone/>
              <a:defRPr sz="2400"/>
            </a:lvl1pPr>
          </a:lstStyle>
          <a:p>
            <a:pPr lvl="0"/>
            <a:r>
              <a:rPr lang="en-US"/>
              <a:t>Click to edit Master text styles</a:t>
            </a:r>
          </a:p>
          <a:p>
            <a:pPr lvl="1"/>
            <a:r>
              <a:rPr lang="en-US"/>
              <a:t>Second level</a:t>
            </a:r>
          </a:p>
        </p:txBody>
      </p:sp>
      <p:sp>
        <p:nvSpPr>
          <p:cNvPr id="8" name="TextBox 7">
            <a:extLst>
              <a:ext uri="{FF2B5EF4-FFF2-40B4-BE49-F238E27FC236}">
                <a16:creationId xmlns:a16="http://schemas.microsoft.com/office/drawing/2014/main" id="{7B673C21-50F6-7B3D-24EB-8281C1EDA4C7}"/>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21769295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6" name="Picture 5" descr="A picture containing posing&#10;&#10;Description automatically generated">
            <a:extLst>
              <a:ext uri="{FF2B5EF4-FFF2-40B4-BE49-F238E27FC236}">
                <a16:creationId xmlns:a16="http://schemas.microsoft.com/office/drawing/2014/main" id="{0155A1AF-C76D-292C-DB60-2440B7EF033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647936"/>
          </a:xfrm>
          <a:prstGeom prst="rect">
            <a:avLst/>
          </a:prstGeom>
        </p:spPr>
      </p:pic>
      <p:sp>
        <p:nvSpPr>
          <p:cNvPr id="2" name="Title 1">
            <a:extLst>
              <a:ext uri="{FF2B5EF4-FFF2-40B4-BE49-F238E27FC236}">
                <a16:creationId xmlns:a16="http://schemas.microsoft.com/office/drawing/2014/main" id="{ECD42525-E44B-AED7-AB9F-438263D69D78}"/>
              </a:ext>
            </a:extLst>
          </p:cNvPr>
          <p:cNvSpPr>
            <a:spLocks noGrp="1"/>
          </p:cNvSpPr>
          <p:nvPr>
            <p:ph type="title" hasCustomPrompt="1"/>
          </p:nvPr>
        </p:nvSpPr>
        <p:spPr/>
        <p:txBody>
          <a:bodyPr/>
          <a:lstStyle>
            <a:lvl1pPr>
              <a:defRPr/>
            </a:lvl1pPr>
          </a:lstStyle>
          <a:p>
            <a:r>
              <a:rPr lang="en-US" dirty="0"/>
              <a:t>Questions?</a:t>
            </a:r>
          </a:p>
        </p:txBody>
      </p:sp>
      <p:sp>
        <p:nvSpPr>
          <p:cNvPr id="8" name="TextBox 7">
            <a:extLst>
              <a:ext uri="{FF2B5EF4-FFF2-40B4-BE49-F238E27FC236}">
                <a16:creationId xmlns:a16="http://schemas.microsoft.com/office/drawing/2014/main" id="{7E5FF4F6-59E8-E6E4-78C0-39CE90A9C1DC}"/>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668034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73A31D8-0842-2B16-DAF3-94BD8CA9EF4E}"/>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All Rights Reserved     Attorney Advertising				           www.connmaciel.com </a:t>
            </a:r>
            <a:endParaRPr kumimoji="0" lang="en-US" sz="1000" b="0" i="0" u="none" strike="noStrike" kern="0" cap="none" spc="0" normalizeH="0" baseline="0" noProof="0" dirty="0">
              <a:ln>
                <a:noFill/>
              </a:ln>
              <a:solidFill>
                <a:prstClr val="white"/>
              </a:solidFill>
              <a:effectLst/>
              <a:uLnTx/>
              <a:uFillTx/>
            </a:endParaRPr>
          </a:p>
        </p:txBody>
      </p:sp>
      <p:sp>
        <p:nvSpPr>
          <p:cNvPr id="4" name="Rectangle 3">
            <a:extLst>
              <a:ext uri="{FF2B5EF4-FFF2-40B4-BE49-F238E27FC236}">
                <a16:creationId xmlns:a16="http://schemas.microsoft.com/office/drawing/2014/main" id="{552D1A5B-8A3D-97E0-A6CC-66F599A5313E}"/>
              </a:ext>
            </a:extLst>
          </p:cNvPr>
          <p:cNvSpPr/>
          <p:nvPr userDrawn="1"/>
        </p:nvSpPr>
        <p:spPr>
          <a:xfrm>
            <a:off x="7520" y="0"/>
            <a:ext cx="12192001" cy="66291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Table 7">
            <a:extLst>
              <a:ext uri="{FF2B5EF4-FFF2-40B4-BE49-F238E27FC236}">
                <a16:creationId xmlns:a16="http://schemas.microsoft.com/office/drawing/2014/main" id="{4500B75F-ADB9-4A2E-12C5-56647B4AD2DC}"/>
              </a:ext>
            </a:extLst>
          </p:cNvPr>
          <p:cNvGraphicFramePr>
            <a:graphicFrameLocks noGrp="1"/>
          </p:cNvGraphicFramePr>
          <p:nvPr userDrawn="1">
            <p:extLst>
              <p:ext uri="{D42A27DB-BD31-4B8C-83A1-F6EECF244321}">
                <p14:modId xmlns:p14="http://schemas.microsoft.com/office/powerpoint/2010/main" val="2470745482"/>
              </p:ext>
            </p:extLst>
          </p:nvPr>
        </p:nvGraphicFramePr>
        <p:xfrm>
          <a:off x="7520" y="2555335"/>
          <a:ext cx="12176960" cy="4073802"/>
        </p:xfrm>
        <a:graphic>
          <a:graphicData uri="http://schemas.openxmlformats.org/drawingml/2006/table">
            <a:tbl>
              <a:tblPr firstRow="1" bandRow="1">
                <a:tableStyleId>{BC89EF96-8CEA-46FF-86C4-4CE0E7609802}</a:tableStyleId>
              </a:tblPr>
              <a:tblGrid>
                <a:gridCol w="6088480">
                  <a:extLst>
                    <a:ext uri="{9D8B030D-6E8A-4147-A177-3AD203B41FA5}">
                      <a16:colId xmlns:a16="http://schemas.microsoft.com/office/drawing/2014/main" val="3502649622"/>
                    </a:ext>
                  </a:extLst>
                </a:gridCol>
                <a:gridCol w="6088480">
                  <a:extLst>
                    <a:ext uri="{9D8B030D-6E8A-4147-A177-3AD203B41FA5}">
                      <a16:colId xmlns:a16="http://schemas.microsoft.com/office/drawing/2014/main" val="2904330491"/>
                    </a:ext>
                  </a:extLst>
                </a:gridCol>
              </a:tblGrid>
              <a:tr h="678967">
                <a:tc>
                  <a:txBody>
                    <a:bodyPr/>
                    <a:lstStyle/>
                    <a:p>
                      <a:pPr algn="ctr">
                        <a:lnSpc>
                          <a:spcPts val="1700"/>
                        </a:lnSpc>
                      </a:pPr>
                      <a:r>
                        <a:rPr lang="en-US" sz="1600" b="1" i="0" u="none" dirty="0">
                          <a:solidFill>
                            <a:schemeClr val="accent5"/>
                          </a:solidFill>
                          <a:latin typeface="Calibri" panose="020F0502020204030204" pitchFamily="34" charset="0"/>
                          <a:cs typeface="Calibri" panose="020F0502020204030204" pitchFamily="34" charset="0"/>
                        </a:rPr>
                        <a:t>California’s Workplace Violence Prevention Law</a:t>
                      </a:r>
                    </a:p>
                    <a:p>
                      <a:pPr algn="ctr">
                        <a:lnSpc>
                          <a:spcPts val="1700"/>
                        </a:lnSpc>
                      </a:pPr>
                      <a:r>
                        <a:rPr lang="en-US" sz="1500" b="1" i="0" u="none" dirty="0">
                          <a:solidFill>
                            <a:schemeClr val="accent6"/>
                          </a:solidFill>
                          <a:latin typeface="Calibri" panose="020F0502020204030204" pitchFamily="34" charset="0"/>
                          <a:cs typeface="Calibri" panose="020F0502020204030204" pitchFamily="34" charset="0"/>
                        </a:rPr>
                        <a:t>Thursday, November 9</a:t>
                      </a:r>
                      <a:r>
                        <a:rPr lang="en-US" sz="1500" b="1" i="0" u="none" baseline="30000" dirty="0">
                          <a:solidFill>
                            <a:schemeClr val="accent6"/>
                          </a:solidFill>
                          <a:latin typeface="Calibri" panose="020F0502020204030204" pitchFamily="34" charset="0"/>
                          <a:cs typeface="Calibri" panose="020F0502020204030204" pitchFamily="34" charset="0"/>
                        </a:rPr>
                        <a:t>th</a:t>
                      </a:r>
                      <a:r>
                        <a:rPr lang="en-US" sz="1500" b="1" i="0" u="none" dirty="0">
                          <a:solidFill>
                            <a:schemeClr val="accent6"/>
                          </a:solidFill>
                          <a:latin typeface="Calibri" panose="020F0502020204030204" pitchFamily="34" charset="0"/>
                          <a:cs typeface="Calibri" panose="020F0502020204030204" pitchFamily="34" charset="0"/>
                        </a:rPr>
                        <a:t> (2023)</a:t>
                      </a:r>
                    </a:p>
                  </a:txBody>
                  <a:tcPr anchor="ctr">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algn="ctr" fontAlgn="base">
                        <a:lnSpc>
                          <a:spcPts val="1700"/>
                        </a:lnSpc>
                      </a:pPr>
                      <a:r>
                        <a:rPr lang="en-US" sz="1600" b="1" i="0" u="none" dirty="0">
                          <a:solidFill>
                            <a:schemeClr val="accent5"/>
                          </a:solidFill>
                          <a:latin typeface="Calibri" panose="020F0502020204030204" pitchFamily="34" charset="0"/>
                          <a:cs typeface="Calibri" panose="020F0502020204030204" pitchFamily="34" charset="0"/>
                        </a:rPr>
                        <a:t>2024 Cal/OSHA Enforcement and Regulatory Update</a:t>
                      </a:r>
                    </a:p>
                    <a:p>
                      <a:pPr algn="ctr" fontAlgn="base">
                        <a:lnSpc>
                          <a:spcPts val="1700"/>
                        </a:lnSpc>
                      </a:pPr>
                      <a:r>
                        <a:rPr lang="en-US" sz="1500" b="1" i="0" u="none" dirty="0">
                          <a:solidFill>
                            <a:schemeClr val="accent6"/>
                          </a:solidFill>
                          <a:latin typeface="Calibri" panose="020F0502020204030204" pitchFamily="34" charset="0"/>
                          <a:cs typeface="Calibri" panose="020F0502020204030204" pitchFamily="34" charset="0"/>
                        </a:rPr>
                        <a:t>Tuesday, December 12</a:t>
                      </a:r>
                      <a:r>
                        <a:rPr lang="en-US" sz="1500" b="1" i="0" u="none" baseline="30000" dirty="0">
                          <a:solidFill>
                            <a:schemeClr val="accent6"/>
                          </a:solidFill>
                          <a:latin typeface="Calibri" panose="020F0502020204030204" pitchFamily="34" charset="0"/>
                          <a:cs typeface="Calibri" panose="020F0502020204030204" pitchFamily="34" charset="0"/>
                        </a:rPr>
                        <a:t>th</a:t>
                      </a:r>
                      <a:r>
                        <a:rPr lang="en-US" sz="1500" b="1" i="0" u="none" dirty="0">
                          <a:solidFill>
                            <a:schemeClr val="accent6"/>
                          </a:solidFill>
                          <a:latin typeface="Calibri" panose="020F0502020204030204" pitchFamily="34" charset="0"/>
                          <a:cs typeface="Calibri" panose="020F0502020204030204" pitchFamily="34" charset="0"/>
                        </a:rPr>
                        <a:t> (2023)</a:t>
                      </a:r>
                    </a:p>
                  </a:txBody>
                  <a:tcPr anchor="ct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916802723"/>
                  </a:ext>
                </a:extLst>
              </a:tr>
              <a:tr h="678967">
                <a:tc>
                  <a:txBody>
                    <a:bodyPr/>
                    <a:lstStyle/>
                    <a:p>
                      <a:pPr algn="ctr">
                        <a:lnSpc>
                          <a:spcPts val="1700"/>
                        </a:lnSpc>
                      </a:pPr>
                      <a:r>
                        <a:rPr lang="en-US" sz="1600" b="1" u="none" strike="noStrike" dirty="0">
                          <a:solidFill>
                            <a:schemeClr val="accent5"/>
                          </a:solidFill>
                          <a:effectLst/>
                        </a:rPr>
                        <a:t>Preparing for California’s Indoor Heat Regulation</a:t>
                      </a:r>
                      <a:br>
                        <a:rPr lang="en-US" sz="1500" b="1" u="none" dirty="0">
                          <a:solidFill>
                            <a:schemeClr val="accent6"/>
                          </a:solidFill>
                        </a:rPr>
                      </a:br>
                      <a:r>
                        <a:rPr lang="en-US" sz="1500" b="1" u="none" dirty="0">
                          <a:solidFill>
                            <a:schemeClr val="accent6"/>
                          </a:solidFill>
                          <a:effectLst/>
                        </a:rPr>
                        <a:t>Tuesday, January 30</a:t>
                      </a:r>
                      <a:r>
                        <a:rPr lang="en-US" sz="1500" b="1" u="none" baseline="30000" dirty="0">
                          <a:solidFill>
                            <a:schemeClr val="accent6"/>
                          </a:solidFill>
                          <a:effectLst/>
                        </a:rPr>
                        <a:t>th</a:t>
                      </a:r>
                      <a:r>
                        <a:rPr lang="en-US" sz="1500" b="1" u="none" dirty="0">
                          <a:solidFill>
                            <a:schemeClr val="accent6"/>
                          </a:solidFill>
                          <a:effectLst/>
                        </a:rPr>
                        <a:t> </a:t>
                      </a:r>
                      <a:endParaRPr lang="en-US" sz="1500" b="1" i="0" u="none" dirty="0">
                        <a:solidFill>
                          <a:schemeClr val="accent6"/>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algn="ctr" fontAlgn="base">
                        <a:lnSpc>
                          <a:spcPts val="1700"/>
                        </a:lnSpc>
                      </a:pPr>
                      <a:r>
                        <a:rPr lang="en-US" sz="1600" b="1" u="none" strike="noStrike" dirty="0">
                          <a:solidFill>
                            <a:schemeClr val="accent5"/>
                          </a:solidFill>
                          <a:effectLst/>
                        </a:rPr>
                        <a:t>Top Cal/OSHA Violations</a:t>
                      </a:r>
                      <a:br>
                        <a:rPr lang="en-US" sz="1500" b="1" u="none" dirty="0">
                          <a:solidFill>
                            <a:schemeClr val="accent6"/>
                          </a:solidFill>
                          <a:effectLst/>
                        </a:rPr>
                      </a:br>
                      <a:r>
                        <a:rPr lang="en-US" sz="1500" b="1" u="none" dirty="0">
                          <a:solidFill>
                            <a:schemeClr val="accent6"/>
                          </a:solidFill>
                          <a:effectLst/>
                        </a:rPr>
                        <a:t>Wednesday, February 21</a:t>
                      </a:r>
                      <a:r>
                        <a:rPr lang="en-US" sz="1500" b="1" u="none" baseline="30000" dirty="0">
                          <a:solidFill>
                            <a:schemeClr val="accent6"/>
                          </a:solidFill>
                          <a:effectLst/>
                        </a:rPr>
                        <a:t>st</a:t>
                      </a:r>
                      <a:r>
                        <a:rPr lang="en-US" sz="1500" b="1" u="none" dirty="0">
                          <a:solidFill>
                            <a:schemeClr val="accent6"/>
                          </a:solidFill>
                          <a:effectLst/>
                        </a:rPr>
                        <a:t> </a:t>
                      </a:r>
                      <a:endParaRPr lang="en-US" sz="1500" b="1" i="0" u="none" dirty="0">
                        <a:solidFill>
                          <a:schemeClr val="accent6"/>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526662313"/>
                  </a:ext>
                </a:extLst>
              </a:tr>
              <a:tr h="678967">
                <a:tc>
                  <a:txBody>
                    <a:bodyPr/>
                    <a:lstStyle/>
                    <a:p>
                      <a:pPr algn="ctr">
                        <a:lnSpc>
                          <a:spcPts val="1700"/>
                        </a:lnSpc>
                      </a:pPr>
                      <a:r>
                        <a:rPr lang="en-US" sz="1600" b="1" u="none" strike="noStrike" dirty="0">
                          <a:solidFill>
                            <a:schemeClr val="accent5"/>
                          </a:solidFill>
                          <a:effectLst/>
                        </a:rPr>
                        <a:t>Safety and Employment Law Compliance in ESG Programs</a:t>
                      </a:r>
                      <a:br>
                        <a:rPr lang="en-US" sz="1500" b="1" u="none" dirty="0">
                          <a:solidFill>
                            <a:schemeClr val="accent6"/>
                          </a:solidFill>
                          <a:effectLst/>
                        </a:rPr>
                      </a:br>
                      <a:r>
                        <a:rPr lang="en-US" sz="1500" b="1" u="none" dirty="0">
                          <a:solidFill>
                            <a:schemeClr val="accent6"/>
                          </a:solidFill>
                          <a:effectLst/>
                        </a:rPr>
                        <a:t>Thursday, March 21</a:t>
                      </a:r>
                      <a:r>
                        <a:rPr lang="en-US" sz="1500" b="1" u="none" baseline="30000" dirty="0">
                          <a:solidFill>
                            <a:schemeClr val="accent6"/>
                          </a:solidFill>
                          <a:effectLst/>
                        </a:rPr>
                        <a:t>st</a:t>
                      </a:r>
                      <a:endParaRPr lang="en-US" sz="1500" b="1" i="0" u="none" dirty="0">
                        <a:solidFill>
                          <a:schemeClr val="accent6"/>
                        </a:solidFill>
                        <a:latin typeface="Calibri" panose="020F0502020204030204" pitchFamily="34" charset="0"/>
                        <a:cs typeface="Calibri" panose="020F0502020204030204" pitchFamily="34" charset="0"/>
                      </a:endParaRPr>
                    </a:p>
                  </a:txBody>
                  <a:tcPr anchor="ctr">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algn="ctr" fontAlgn="base">
                        <a:lnSpc>
                          <a:spcPts val="1700"/>
                        </a:lnSpc>
                      </a:pPr>
                      <a:r>
                        <a:rPr lang="en-US" sz="1600" b="1" u="none" strike="noStrike" dirty="0">
                          <a:solidFill>
                            <a:schemeClr val="accent5"/>
                          </a:solidFill>
                          <a:effectLst/>
                        </a:rPr>
                        <a:t>Tips for Responding to Workplace Violence</a:t>
                      </a:r>
                      <a:endParaRPr lang="en-US" sz="1600" b="1" u="none" dirty="0">
                        <a:solidFill>
                          <a:schemeClr val="accent5"/>
                        </a:solidFill>
                        <a:effectLst/>
                      </a:endParaRPr>
                    </a:p>
                    <a:p>
                      <a:pPr algn="ctr" fontAlgn="base">
                        <a:lnSpc>
                          <a:spcPts val="1700"/>
                        </a:lnSpc>
                      </a:pPr>
                      <a:r>
                        <a:rPr lang="en-US" sz="1500" b="1" u="none" dirty="0">
                          <a:solidFill>
                            <a:schemeClr val="accent6"/>
                          </a:solidFill>
                          <a:effectLst/>
                        </a:rPr>
                        <a:t>Wednesday, April 24</a:t>
                      </a:r>
                      <a:r>
                        <a:rPr lang="en-US" sz="1500" b="1" u="none" baseline="30000" dirty="0">
                          <a:solidFill>
                            <a:schemeClr val="accent6"/>
                          </a:solidFill>
                          <a:effectLst/>
                        </a:rPr>
                        <a:t>th</a:t>
                      </a:r>
                      <a:r>
                        <a:rPr lang="en-US" sz="1500" b="1" u="none" dirty="0">
                          <a:solidFill>
                            <a:schemeClr val="accent6"/>
                          </a:solidFill>
                          <a:effectLst/>
                        </a:rPr>
                        <a:t> </a:t>
                      </a:r>
                      <a:endParaRPr lang="en-US" sz="1500" b="1" i="0" u="none" dirty="0">
                        <a:solidFill>
                          <a:schemeClr val="accent6"/>
                        </a:solidFill>
                        <a:latin typeface="Calibri" panose="020F0502020204030204" pitchFamily="34" charset="0"/>
                        <a:cs typeface="Calibri" panose="020F0502020204030204" pitchFamily="34" charset="0"/>
                      </a:endParaRPr>
                    </a:p>
                  </a:txBody>
                  <a:tcPr anchor="ctr">
                    <a:lnL w="12700" cmpd="sng">
                      <a:noFill/>
                    </a:lnL>
                    <a:lnR w="12700" cmpd="sng">
                      <a:noFill/>
                    </a:lnR>
                    <a:lnT w="254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17630010"/>
                  </a:ext>
                </a:extLst>
              </a:tr>
              <a:tr h="678967">
                <a:tc>
                  <a:txBody>
                    <a:bodyPr/>
                    <a:lstStyle/>
                    <a:p>
                      <a:pPr algn="ctr">
                        <a:lnSpc>
                          <a:spcPts val="1700"/>
                        </a:lnSpc>
                      </a:pPr>
                      <a:r>
                        <a:rPr lang="en-US" sz="1600" b="1" u="none" strike="noStrike" dirty="0">
                          <a:solidFill>
                            <a:schemeClr val="accent5"/>
                          </a:solidFill>
                          <a:effectLst/>
                        </a:rPr>
                        <a:t>Mid-Year Review of Cal/OSHA Developments</a:t>
                      </a:r>
                      <a:br>
                        <a:rPr lang="en-US" sz="1500" b="1" u="none" dirty="0">
                          <a:solidFill>
                            <a:schemeClr val="accent6"/>
                          </a:solidFill>
                        </a:rPr>
                      </a:br>
                      <a:r>
                        <a:rPr lang="en-US" sz="1500" b="1" u="none" dirty="0">
                          <a:solidFill>
                            <a:schemeClr val="accent6"/>
                          </a:solidFill>
                          <a:effectLst/>
                        </a:rPr>
                        <a:t>Wednesday, May 22</a:t>
                      </a:r>
                      <a:r>
                        <a:rPr lang="en-US" sz="1500" b="1" u="none" baseline="30000" dirty="0">
                          <a:solidFill>
                            <a:schemeClr val="accent6"/>
                          </a:solidFill>
                          <a:effectLst/>
                        </a:rPr>
                        <a:t>nd</a:t>
                      </a:r>
                      <a:endParaRPr lang="en-US" sz="1500" b="1" i="0" u="none" dirty="0">
                        <a:solidFill>
                          <a:schemeClr val="accent6"/>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ase">
                        <a:lnSpc>
                          <a:spcPts val="1700"/>
                        </a:lnSpc>
                      </a:pPr>
                      <a:r>
                        <a:rPr lang="en-US" sz="1600" b="1" u="none" strike="noStrike" dirty="0">
                          <a:solidFill>
                            <a:schemeClr val="accent5"/>
                          </a:solidFill>
                          <a:effectLst/>
                        </a:rPr>
                        <a:t>Process Safety Management and CalARP</a:t>
                      </a:r>
                      <a:endParaRPr lang="en-US" sz="1600" b="1" u="none" dirty="0">
                        <a:solidFill>
                          <a:schemeClr val="accent5"/>
                        </a:solidFill>
                        <a:effectLst/>
                      </a:endParaRPr>
                    </a:p>
                    <a:p>
                      <a:pPr algn="ctr" fontAlgn="base">
                        <a:lnSpc>
                          <a:spcPts val="1700"/>
                        </a:lnSpc>
                      </a:pPr>
                      <a:r>
                        <a:rPr lang="en-US" sz="1500" b="1" u="none" dirty="0">
                          <a:solidFill>
                            <a:schemeClr val="accent6"/>
                          </a:solidFill>
                          <a:effectLst/>
                        </a:rPr>
                        <a:t>Monday, August 5</a:t>
                      </a:r>
                      <a:r>
                        <a:rPr lang="en-US" sz="1500" b="1" u="none" baseline="30000" dirty="0">
                          <a:solidFill>
                            <a:schemeClr val="accent6"/>
                          </a:solidFill>
                          <a:effectLst/>
                        </a:rPr>
                        <a:t>th</a:t>
                      </a:r>
                      <a:r>
                        <a:rPr lang="en-US" sz="1500" b="1" u="none" dirty="0">
                          <a:solidFill>
                            <a:schemeClr val="accent6"/>
                          </a:solidFill>
                          <a:effectLst/>
                        </a:rPr>
                        <a:t> </a:t>
                      </a:r>
                      <a:endParaRPr lang="en-US" sz="1500" b="1" i="0" u="none" dirty="0">
                        <a:solidFill>
                          <a:schemeClr val="accent6"/>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30785589"/>
                  </a:ext>
                </a:extLst>
              </a:tr>
              <a:tr h="678967">
                <a:tc>
                  <a:txBody>
                    <a:bodyPr/>
                    <a:lstStyle/>
                    <a:p>
                      <a:pPr algn="ctr" fontAlgn="base">
                        <a:lnSpc>
                          <a:spcPts val="1700"/>
                        </a:lnSpc>
                      </a:pPr>
                      <a:r>
                        <a:rPr lang="en-US" sz="1600" b="1" u="none" strike="noStrike" dirty="0">
                          <a:solidFill>
                            <a:schemeClr val="accent5"/>
                          </a:solidFill>
                          <a:effectLst/>
                        </a:rPr>
                        <a:t>Preparing for and Managing Cal/OSHA Inspections</a:t>
                      </a:r>
                      <a:endParaRPr lang="en-US" sz="1600" b="1" u="none" dirty="0">
                        <a:solidFill>
                          <a:schemeClr val="accent5"/>
                        </a:solidFill>
                        <a:effectLst/>
                      </a:endParaRPr>
                    </a:p>
                    <a:p>
                      <a:pPr algn="ctr" fontAlgn="base">
                        <a:lnSpc>
                          <a:spcPts val="1700"/>
                        </a:lnSpc>
                      </a:pPr>
                      <a:r>
                        <a:rPr lang="en-US" sz="1500" b="1" u="none" dirty="0">
                          <a:solidFill>
                            <a:schemeClr val="accent6"/>
                          </a:solidFill>
                          <a:effectLst/>
                        </a:rPr>
                        <a:t>Wednesday, August 21</a:t>
                      </a:r>
                      <a:r>
                        <a:rPr lang="en-US" sz="1500" b="1" u="none" baseline="30000" dirty="0">
                          <a:solidFill>
                            <a:schemeClr val="accent6"/>
                          </a:solidFill>
                          <a:effectLst/>
                        </a:rPr>
                        <a:t>st</a:t>
                      </a:r>
                      <a:r>
                        <a:rPr lang="en-US" sz="1500" b="1" u="none" dirty="0">
                          <a:solidFill>
                            <a:schemeClr val="accent6"/>
                          </a:solidFill>
                          <a:effectLst/>
                        </a:rPr>
                        <a:t> </a:t>
                      </a:r>
                      <a:endParaRPr lang="en-US" sz="1500" b="1" i="0" u="none" dirty="0">
                        <a:solidFill>
                          <a:schemeClr val="accent6"/>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ase">
                        <a:lnSpc>
                          <a:spcPts val="1700"/>
                        </a:lnSpc>
                      </a:pPr>
                      <a:r>
                        <a:rPr lang="en-US" sz="1600" b="1" u="none" strike="noStrike" dirty="0">
                          <a:solidFill>
                            <a:schemeClr val="accent5"/>
                          </a:solidFill>
                          <a:effectLst/>
                        </a:rPr>
                        <a:t>CMC’s 2</a:t>
                      </a:r>
                      <a:r>
                        <a:rPr lang="en-US" sz="1600" b="1" u="none" strike="noStrike" baseline="30000" dirty="0">
                          <a:solidFill>
                            <a:schemeClr val="accent5"/>
                          </a:solidFill>
                          <a:effectLst/>
                        </a:rPr>
                        <a:t>nd</a:t>
                      </a:r>
                      <a:r>
                        <a:rPr lang="en-US" sz="1600" b="1" u="none" strike="noStrike" dirty="0">
                          <a:solidFill>
                            <a:schemeClr val="accent5"/>
                          </a:solidFill>
                          <a:effectLst/>
                        </a:rPr>
                        <a:t> Annual Cal/OSHA and Employment Law Summit</a:t>
                      </a:r>
                      <a:endParaRPr lang="en-US" sz="1600" b="1" u="none" dirty="0">
                        <a:solidFill>
                          <a:schemeClr val="accent5"/>
                        </a:solidFill>
                        <a:effectLst/>
                      </a:endParaRPr>
                    </a:p>
                    <a:p>
                      <a:pPr algn="ctr" fontAlgn="base">
                        <a:lnSpc>
                          <a:spcPts val="1700"/>
                        </a:lnSpc>
                      </a:pPr>
                      <a:r>
                        <a:rPr lang="en-US" sz="1500" b="1" u="none" dirty="0">
                          <a:solidFill>
                            <a:schemeClr val="accent6"/>
                          </a:solidFill>
                          <a:effectLst/>
                        </a:rPr>
                        <a:t>Tuesday, October 8</a:t>
                      </a:r>
                      <a:r>
                        <a:rPr lang="en-US" sz="1500" b="1" u="none" baseline="30000" dirty="0">
                          <a:solidFill>
                            <a:schemeClr val="accent6"/>
                          </a:solidFill>
                          <a:effectLst/>
                        </a:rPr>
                        <a:t>th</a:t>
                      </a:r>
                      <a:r>
                        <a:rPr lang="en-US" sz="1500" b="1" u="none" dirty="0">
                          <a:solidFill>
                            <a:schemeClr val="accent6"/>
                          </a:solidFill>
                          <a:effectLst/>
                        </a:rPr>
                        <a:t> and Thursday, October 10</a:t>
                      </a:r>
                      <a:r>
                        <a:rPr lang="en-US" sz="1500" b="1" u="none" baseline="30000" dirty="0">
                          <a:solidFill>
                            <a:schemeClr val="accent6"/>
                          </a:solidFill>
                          <a:effectLst/>
                        </a:rPr>
                        <a:t>th</a:t>
                      </a:r>
                      <a:r>
                        <a:rPr lang="en-US" sz="1500" b="1" u="none" dirty="0">
                          <a:solidFill>
                            <a:schemeClr val="accent6"/>
                          </a:solidFill>
                          <a:effectLst/>
                        </a:rPr>
                        <a:t> </a:t>
                      </a:r>
                      <a:endParaRPr lang="en-US" sz="1500" b="1" i="0" u="none" dirty="0">
                        <a:solidFill>
                          <a:schemeClr val="accent6"/>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61630446"/>
                  </a:ext>
                </a:extLst>
              </a:tr>
              <a:tr h="678967">
                <a:tc>
                  <a:txBody>
                    <a:bodyPr/>
                    <a:lstStyle/>
                    <a:p>
                      <a:pPr algn="ctr">
                        <a:lnSpc>
                          <a:spcPts val="1700"/>
                        </a:lnSpc>
                      </a:pPr>
                      <a:r>
                        <a:rPr lang="en-US" sz="1600" b="1" u="none" strike="noStrike" spc="-40" baseline="0" dirty="0">
                          <a:solidFill>
                            <a:schemeClr val="accent5"/>
                          </a:solidFill>
                          <a:effectLst/>
                        </a:rPr>
                        <a:t>The Intersection of AI and Employment and OSHA Law</a:t>
                      </a:r>
                      <a:br>
                        <a:rPr lang="en-US" sz="1500" b="1" u="none" dirty="0">
                          <a:solidFill>
                            <a:schemeClr val="accent6"/>
                          </a:solidFill>
                        </a:rPr>
                      </a:br>
                      <a:r>
                        <a:rPr lang="en-US" sz="1500" b="1" u="none" dirty="0">
                          <a:solidFill>
                            <a:schemeClr val="accent6"/>
                          </a:solidFill>
                          <a:effectLst/>
                        </a:rPr>
                        <a:t>Wednesday, November 13</a:t>
                      </a:r>
                      <a:r>
                        <a:rPr lang="en-US" sz="1500" b="1" u="none" baseline="30000" dirty="0">
                          <a:solidFill>
                            <a:schemeClr val="accent6"/>
                          </a:solidFill>
                          <a:effectLst/>
                        </a:rPr>
                        <a:t>th</a:t>
                      </a:r>
                      <a:r>
                        <a:rPr lang="en-US" sz="1500" b="1" u="none" dirty="0">
                          <a:solidFill>
                            <a:schemeClr val="accent6"/>
                          </a:solidFill>
                          <a:effectLst/>
                        </a:rPr>
                        <a:t> </a:t>
                      </a:r>
                      <a:endParaRPr lang="en-US" sz="1500" b="1" i="0" u="none" dirty="0">
                        <a:solidFill>
                          <a:schemeClr val="accent6"/>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ase">
                        <a:lnSpc>
                          <a:spcPts val="1700"/>
                        </a:lnSpc>
                      </a:pPr>
                      <a:r>
                        <a:rPr lang="en-US" sz="1600" b="1" u="none" strike="noStrike" dirty="0">
                          <a:solidFill>
                            <a:schemeClr val="accent5"/>
                          </a:solidFill>
                          <a:effectLst/>
                        </a:rPr>
                        <a:t>2025 Cal/OSHA Enforcement and Regulatory Update</a:t>
                      </a:r>
                      <a:endParaRPr lang="en-US" sz="1600" b="1" u="none" dirty="0">
                        <a:solidFill>
                          <a:schemeClr val="accent5"/>
                        </a:solidFill>
                        <a:effectLst/>
                      </a:endParaRPr>
                    </a:p>
                    <a:p>
                      <a:pPr algn="ctr" fontAlgn="base">
                        <a:lnSpc>
                          <a:spcPts val="1700"/>
                        </a:lnSpc>
                      </a:pPr>
                      <a:r>
                        <a:rPr lang="en-US" sz="1500" b="1" u="none" dirty="0">
                          <a:solidFill>
                            <a:schemeClr val="accent6"/>
                          </a:solidFill>
                          <a:effectLst/>
                        </a:rPr>
                        <a:t>Thursday, December 5</a:t>
                      </a:r>
                      <a:r>
                        <a:rPr lang="en-US" sz="1500" b="1" u="none" baseline="30000" dirty="0">
                          <a:solidFill>
                            <a:schemeClr val="accent6"/>
                          </a:solidFill>
                          <a:effectLst/>
                        </a:rPr>
                        <a:t>th</a:t>
                      </a:r>
                      <a:r>
                        <a:rPr lang="en-US" sz="1500" b="1" u="none" dirty="0">
                          <a:solidFill>
                            <a:schemeClr val="accent6"/>
                          </a:solidFill>
                          <a:effectLst/>
                        </a:rPr>
                        <a:t> </a:t>
                      </a:r>
                      <a:endParaRPr lang="en-US" sz="1500" b="1" i="0" u="none" dirty="0">
                        <a:solidFill>
                          <a:schemeClr val="accent6"/>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59321538"/>
                  </a:ext>
                </a:extLst>
              </a:tr>
            </a:tbl>
          </a:graphicData>
        </a:graphic>
      </p:graphicFrame>
      <p:pic>
        <p:nvPicPr>
          <p:cNvPr id="3" name="Picture 2">
            <a:extLst>
              <a:ext uri="{FF2B5EF4-FFF2-40B4-BE49-F238E27FC236}">
                <a16:creationId xmlns:a16="http://schemas.microsoft.com/office/drawing/2014/main" id="{D2479B91-AC77-F14D-827E-B8BF191368B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8560" y="177597"/>
            <a:ext cx="6374878" cy="2091314"/>
          </a:xfrm>
          <a:prstGeom prst="rect">
            <a:avLst/>
          </a:prstGeom>
        </p:spPr>
      </p:pic>
    </p:spTree>
    <p:extLst>
      <p:ext uri="{BB962C8B-B14F-4D97-AF65-F5344CB8AC3E}">
        <p14:creationId xmlns:p14="http://schemas.microsoft.com/office/powerpoint/2010/main" val="2621568486"/>
      </p:ext>
    </p:extLst>
  </p:cSld>
  <p:clrMapOvr>
    <a:masterClrMapping/>
  </p:clrMapOvr>
  <p:extLst>
    <p:ext uri="{DCECCB84-F9BA-43D5-87BE-67443E8EF086}">
      <p15:sldGuideLst xmlns:p15="http://schemas.microsoft.com/office/powerpoint/2012/main">
        <p15:guide id="2" pos="528">
          <p15:clr>
            <a:srgbClr val="FBAE40"/>
          </p15:clr>
        </p15:guide>
        <p15:guide id="3" pos="7152">
          <p15:clr>
            <a:srgbClr val="FBAE40"/>
          </p15:clr>
        </p15:guide>
        <p15:guide id="6"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7790CB4-A4E0-6EC3-FD81-5682AE772983}"/>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All Rights Reserved     Attorney Advertising				           www.connmaciel.com </a:t>
            </a:r>
            <a:endParaRPr kumimoji="0" lang="en-US" sz="1000" b="0" i="0" u="none" strike="noStrike" kern="0" cap="none" spc="0" normalizeH="0" baseline="0" noProof="0" dirty="0">
              <a:ln>
                <a:noFill/>
              </a:ln>
              <a:solidFill>
                <a:prstClr val="white"/>
              </a:solidFill>
              <a:effectLst/>
              <a:uLnTx/>
              <a:uFillTx/>
            </a:endParaRPr>
          </a:p>
        </p:txBody>
      </p:sp>
      <p:sp>
        <p:nvSpPr>
          <p:cNvPr id="4" name="Rectangle 3">
            <a:extLst>
              <a:ext uri="{FF2B5EF4-FFF2-40B4-BE49-F238E27FC236}">
                <a16:creationId xmlns:a16="http://schemas.microsoft.com/office/drawing/2014/main" id="{A045B5C3-2C72-9577-F1FB-E13630FAABE2}"/>
              </a:ext>
            </a:extLst>
          </p:cNvPr>
          <p:cNvSpPr/>
          <p:nvPr userDrawn="1"/>
        </p:nvSpPr>
        <p:spPr>
          <a:xfrm>
            <a:off x="0" y="0"/>
            <a:ext cx="12192001" cy="66291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Table 1">
            <a:extLst>
              <a:ext uri="{FF2B5EF4-FFF2-40B4-BE49-F238E27FC236}">
                <a16:creationId xmlns:a16="http://schemas.microsoft.com/office/drawing/2014/main" id="{0DE34B67-3F77-21C7-9D8D-68F69CA156B2}"/>
              </a:ext>
            </a:extLst>
          </p:cNvPr>
          <p:cNvGraphicFramePr>
            <a:graphicFrameLocks noGrp="1"/>
          </p:cNvGraphicFramePr>
          <p:nvPr userDrawn="1">
            <p:extLst>
              <p:ext uri="{D42A27DB-BD31-4B8C-83A1-F6EECF244321}">
                <p14:modId xmlns:p14="http://schemas.microsoft.com/office/powerpoint/2010/main" val="292092603"/>
              </p:ext>
            </p:extLst>
          </p:nvPr>
        </p:nvGraphicFramePr>
        <p:xfrm>
          <a:off x="0" y="2396970"/>
          <a:ext cx="12192000" cy="4232164"/>
        </p:xfrm>
        <a:graphic>
          <a:graphicData uri="http://schemas.openxmlformats.org/drawingml/2006/table">
            <a:tbl>
              <a:tblPr firstRow="1" bandRow="1">
                <a:tableStyleId>{BC89EF96-8CEA-46FF-86C4-4CE0E7609802}</a:tableStyleId>
              </a:tblPr>
              <a:tblGrid>
                <a:gridCol w="6096000">
                  <a:extLst>
                    <a:ext uri="{9D8B030D-6E8A-4147-A177-3AD203B41FA5}">
                      <a16:colId xmlns:a16="http://schemas.microsoft.com/office/drawing/2014/main" val="3289855115"/>
                    </a:ext>
                  </a:extLst>
                </a:gridCol>
                <a:gridCol w="6096000">
                  <a:extLst>
                    <a:ext uri="{9D8B030D-6E8A-4147-A177-3AD203B41FA5}">
                      <a16:colId xmlns:a16="http://schemas.microsoft.com/office/drawing/2014/main" val="2504635893"/>
                    </a:ext>
                  </a:extLst>
                </a:gridCol>
              </a:tblGrid>
              <a:tr h="567281">
                <a:tc>
                  <a:txBody>
                    <a:bodyPr/>
                    <a:lstStyle/>
                    <a:p>
                      <a:pPr algn="ctr">
                        <a:lnSpc>
                          <a:spcPts val="1700"/>
                        </a:lnSpc>
                      </a:pPr>
                      <a:r>
                        <a:rPr lang="en-US" sz="1600" b="1" u="none" strike="noStrike" dirty="0">
                          <a:solidFill>
                            <a:schemeClr val="accent5"/>
                          </a:solidFill>
                          <a:effectLst/>
                        </a:rPr>
                        <a:t>2023 in Review and 2024 Forecast</a:t>
                      </a:r>
                      <a:br>
                        <a:rPr lang="en-US" sz="1500" b="1" u="none" dirty="0">
                          <a:solidFill>
                            <a:schemeClr val="accent6"/>
                          </a:solidFill>
                        </a:rPr>
                      </a:br>
                      <a:r>
                        <a:rPr lang="en-US" sz="1500" b="1" u="none" dirty="0">
                          <a:solidFill>
                            <a:schemeClr val="accent6"/>
                          </a:solidFill>
                          <a:effectLst/>
                        </a:rPr>
                        <a:t>Wednesday, January 17</a:t>
                      </a:r>
                      <a:r>
                        <a:rPr lang="en-US" sz="1500" b="1" u="none" baseline="30000" dirty="0">
                          <a:solidFill>
                            <a:schemeClr val="accent6"/>
                          </a:solidFill>
                          <a:effectLst/>
                        </a:rPr>
                        <a:t>th</a:t>
                      </a:r>
                      <a:endParaRPr lang="en-US" sz="1500" b="1" i="0" u="none" dirty="0">
                        <a:solidFill>
                          <a:schemeClr val="accent6"/>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algn="ctr" fontAlgn="base">
                        <a:lnSpc>
                          <a:spcPts val="1700"/>
                        </a:lnSpc>
                      </a:pPr>
                      <a:r>
                        <a:rPr lang="en-US" sz="1600" b="1" u="none" strike="noStrike" dirty="0">
                          <a:solidFill>
                            <a:schemeClr val="accent5"/>
                          </a:solidFill>
                          <a:effectLst/>
                        </a:rPr>
                        <a:t>OSHA Recordkeeping, E-Recordkeeping, and Reporting</a:t>
                      </a:r>
                      <a:br>
                        <a:rPr lang="en-US" sz="1500" b="1" u="none" dirty="0">
                          <a:solidFill>
                            <a:schemeClr val="accent6"/>
                          </a:solidFill>
                          <a:effectLst/>
                        </a:rPr>
                      </a:br>
                      <a:r>
                        <a:rPr lang="en-US" sz="1500" b="1" u="none" dirty="0">
                          <a:solidFill>
                            <a:schemeClr val="accent6"/>
                          </a:solidFill>
                          <a:effectLst/>
                        </a:rPr>
                        <a:t>Thursday, February 8</a:t>
                      </a:r>
                      <a:r>
                        <a:rPr lang="en-US" sz="1500" b="1" u="none" baseline="30000" dirty="0">
                          <a:solidFill>
                            <a:schemeClr val="accent6"/>
                          </a:solidFill>
                          <a:effectLst/>
                        </a:rPr>
                        <a:t>th</a:t>
                      </a:r>
                      <a:r>
                        <a:rPr lang="en-US" sz="1500" b="1" u="none" dirty="0">
                          <a:solidFill>
                            <a:schemeClr val="accent6"/>
                          </a:solidFill>
                          <a:effectLst/>
                        </a:rPr>
                        <a:t> ​</a:t>
                      </a:r>
                      <a:endParaRPr lang="en-US" sz="1500" b="1" i="0" u="none" dirty="0">
                        <a:solidFill>
                          <a:schemeClr val="accent6"/>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942717935"/>
                  </a:ext>
                </a:extLst>
              </a:tr>
              <a:tr h="679374">
                <a:tc>
                  <a:txBody>
                    <a:bodyPr/>
                    <a:lstStyle/>
                    <a:p>
                      <a:pPr algn="ctr" fontAlgn="base">
                        <a:lnSpc>
                          <a:spcPts val="1700"/>
                        </a:lnSpc>
                      </a:pPr>
                      <a:r>
                        <a:rPr lang="en-US" sz="1600" b="1" u="none" strike="noStrike" dirty="0">
                          <a:solidFill>
                            <a:schemeClr val="accent5"/>
                          </a:solidFill>
                          <a:effectLst/>
                        </a:rPr>
                        <a:t>Strategies for Preventing and Responding to Workplace Violence</a:t>
                      </a:r>
                      <a:endParaRPr lang="en-US" sz="1600" b="1" u="none" dirty="0">
                        <a:solidFill>
                          <a:schemeClr val="accent5"/>
                        </a:solidFill>
                        <a:effectLst/>
                      </a:endParaRPr>
                    </a:p>
                    <a:p>
                      <a:pPr algn="ctr" fontAlgn="base">
                        <a:lnSpc>
                          <a:spcPts val="1700"/>
                        </a:lnSpc>
                      </a:pPr>
                      <a:r>
                        <a:rPr lang="en-US" sz="1500" b="1" u="none" dirty="0">
                          <a:solidFill>
                            <a:schemeClr val="accent6"/>
                          </a:solidFill>
                          <a:effectLst/>
                        </a:rPr>
                        <a:t>Wednesday, April 24</a:t>
                      </a:r>
                      <a:r>
                        <a:rPr lang="en-US" sz="1500" b="1" u="none" baseline="30000" dirty="0">
                          <a:solidFill>
                            <a:schemeClr val="accent6"/>
                          </a:solidFill>
                          <a:effectLst/>
                        </a:rPr>
                        <a:t>th</a:t>
                      </a:r>
                      <a:r>
                        <a:rPr lang="en-US" sz="1500" b="1" u="none" dirty="0">
                          <a:solidFill>
                            <a:schemeClr val="accent6"/>
                          </a:solidFill>
                          <a:effectLst/>
                        </a:rPr>
                        <a:t> </a:t>
                      </a:r>
                      <a:endParaRPr lang="en-US" sz="1500" b="1" i="0" u="none" dirty="0">
                        <a:solidFill>
                          <a:schemeClr val="accent6"/>
                        </a:solidFill>
                        <a:latin typeface="Calibri" panose="020F0502020204030204" pitchFamily="34" charset="0"/>
                        <a:cs typeface="Calibri" panose="020F0502020204030204" pitchFamily="34" charset="0"/>
                      </a:endParaRPr>
                    </a:p>
                  </a:txBody>
                  <a:tcPr anchor="ctr">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algn="ctr" fontAlgn="base">
                        <a:lnSpc>
                          <a:spcPts val="1700"/>
                        </a:lnSpc>
                      </a:pPr>
                      <a:r>
                        <a:rPr lang="en-US" sz="1600" b="1" u="none" strike="noStrike" dirty="0">
                          <a:solidFill>
                            <a:schemeClr val="accent5"/>
                          </a:solidFill>
                          <a:effectLst/>
                        </a:rPr>
                        <a:t>Workplace Safety and Employment Law Compliance in ESG Programs</a:t>
                      </a:r>
                      <a:endParaRPr lang="en-US" sz="1600" b="1" u="none" dirty="0">
                        <a:solidFill>
                          <a:schemeClr val="accent5"/>
                        </a:solidFill>
                        <a:effectLst/>
                      </a:endParaRPr>
                    </a:p>
                    <a:p>
                      <a:pPr algn="ctr" fontAlgn="base">
                        <a:lnSpc>
                          <a:spcPts val="1700"/>
                        </a:lnSpc>
                      </a:pPr>
                      <a:r>
                        <a:rPr lang="en-US" sz="1500" b="1" u="none" dirty="0">
                          <a:solidFill>
                            <a:schemeClr val="accent6"/>
                          </a:solidFill>
                          <a:effectLst/>
                        </a:rPr>
                        <a:t>Tuesday, May 28</a:t>
                      </a:r>
                      <a:r>
                        <a:rPr lang="en-US" sz="1500" b="1" u="none" baseline="30000" dirty="0">
                          <a:solidFill>
                            <a:schemeClr val="accent6"/>
                          </a:solidFill>
                          <a:effectLst/>
                        </a:rPr>
                        <a:t>th</a:t>
                      </a:r>
                      <a:r>
                        <a:rPr lang="en-US" sz="1500" b="1" u="none" dirty="0">
                          <a:solidFill>
                            <a:schemeClr val="accent6"/>
                          </a:solidFill>
                          <a:effectLst/>
                        </a:rPr>
                        <a:t> </a:t>
                      </a:r>
                      <a:endParaRPr lang="en-US" sz="1500" b="1" i="0" u="none" dirty="0">
                        <a:solidFill>
                          <a:schemeClr val="accent6"/>
                        </a:solidFill>
                        <a:latin typeface="Calibri" panose="020F0502020204030204" pitchFamily="34" charset="0"/>
                        <a:cs typeface="Calibri" panose="020F0502020204030204" pitchFamily="34" charset="0"/>
                      </a:endParaRPr>
                    </a:p>
                  </a:txBody>
                  <a:tcPr anchor="ctr">
                    <a:lnL w="12700" cmpd="sng">
                      <a:noFill/>
                    </a:lnL>
                    <a:lnR w="12700" cmpd="sng">
                      <a:noFill/>
                    </a:lnR>
                    <a:lnT w="254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14249231"/>
                  </a:ext>
                </a:extLst>
              </a:tr>
              <a:tr h="567281">
                <a:tc>
                  <a:txBody>
                    <a:bodyPr/>
                    <a:lstStyle/>
                    <a:p>
                      <a:pPr algn="ctr" fontAlgn="base">
                        <a:lnSpc>
                          <a:spcPts val="1700"/>
                        </a:lnSpc>
                      </a:pPr>
                      <a:r>
                        <a:rPr lang="en-US" sz="1400" b="1" u="none" strike="noStrike" dirty="0">
                          <a:solidFill>
                            <a:schemeClr val="accent5"/>
                          </a:solidFill>
                          <a:effectLst/>
                        </a:rPr>
                        <a:t>The Impact of New TSCA Regs on OSHA Chemical Safety</a:t>
                      </a:r>
                      <a:endParaRPr lang="en-US" sz="1400" b="1" u="none" dirty="0">
                        <a:solidFill>
                          <a:schemeClr val="accent5"/>
                        </a:solidFill>
                        <a:effectLst/>
                      </a:endParaRPr>
                    </a:p>
                    <a:p>
                      <a:pPr algn="ctr" fontAlgn="base">
                        <a:lnSpc>
                          <a:spcPts val="1700"/>
                        </a:lnSpc>
                      </a:pPr>
                      <a:r>
                        <a:rPr lang="en-US" sz="1400" b="1" u="none" dirty="0">
                          <a:solidFill>
                            <a:schemeClr val="accent6"/>
                          </a:solidFill>
                          <a:effectLst/>
                        </a:rPr>
                        <a:t>Wednesday, June 12</a:t>
                      </a:r>
                      <a:r>
                        <a:rPr lang="en-US" sz="1400" b="1" u="none" baseline="30000" dirty="0">
                          <a:solidFill>
                            <a:schemeClr val="accent6"/>
                          </a:solidFill>
                          <a:effectLst/>
                        </a:rPr>
                        <a:t>th</a:t>
                      </a:r>
                      <a:r>
                        <a:rPr lang="en-US" sz="1400" b="1" u="none" dirty="0">
                          <a:solidFill>
                            <a:schemeClr val="accent6"/>
                          </a:solidFill>
                          <a:effectLst/>
                        </a:rPr>
                        <a:t> </a:t>
                      </a:r>
                      <a:endParaRPr lang="en-US" sz="1500" b="1" i="0" u="none" dirty="0">
                        <a:solidFill>
                          <a:schemeClr val="accent6"/>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ase">
                        <a:lnSpc>
                          <a:spcPts val="1700"/>
                        </a:lnSpc>
                      </a:pPr>
                      <a:r>
                        <a:rPr lang="en-US" sz="1600" b="1" u="none" strike="noStrike" dirty="0">
                          <a:solidFill>
                            <a:schemeClr val="accent5"/>
                          </a:solidFill>
                          <a:effectLst/>
                        </a:rPr>
                        <a:t>National and Local Emphasis Programs</a:t>
                      </a:r>
                      <a:endParaRPr lang="en-US" sz="1600" b="1" u="none" dirty="0">
                        <a:solidFill>
                          <a:schemeClr val="accent5"/>
                        </a:solidFill>
                        <a:effectLst/>
                      </a:endParaRPr>
                    </a:p>
                    <a:p>
                      <a:pPr algn="ctr" fontAlgn="base">
                        <a:lnSpc>
                          <a:spcPts val="1700"/>
                        </a:lnSpc>
                      </a:pPr>
                      <a:r>
                        <a:rPr lang="en-US" sz="1500" b="1" u="none" dirty="0">
                          <a:solidFill>
                            <a:schemeClr val="accent6"/>
                          </a:solidFill>
                          <a:effectLst/>
                        </a:rPr>
                        <a:t>Thursday, July 18</a:t>
                      </a:r>
                      <a:r>
                        <a:rPr lang="en-US" sz="1500" b="1" u="none" baseline="30000" dirty="0">
                          <a:solidFill>
                            <a:schemeClr val="accent6"/>
                          </a:solidFill>
                          <a:effectLst/>
                        </a:rPr>
                        <a:t>th</a:t>
                      </a:r>
                      <a:r>
                        <a:rPr lang="en-US" sz="1500" b="1" u="none" dirty="0">
                          <a:solidFill>
                            <a:schemeClr val="accent6"/>
                          </a:solidFill>
                          <a:effectLst/>
                        </a:rPr>
                        <a:t> </a:t>
                      </a:r>
                      <a:endParaRPr lang="en-US" sz="1500" b="1" i="0" u="none" dirty="0">
                        <a:solidFill>
                          <a:schemeClr val="accent6"/>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02141354"/>
                  </a:ext>
                </a:extLst>
              </a:tr>
              <a:tr h="567281">
                <a:tc>
                  <a:txBody>
                    <a:bodyPr/>
                    <a:lstStyle/>
                    <a:p>
                      <a:pPr algn="ctr" fontAlgn="base">
                        <a:lnSpc>
                          <a:spcPts val="1700"/>
                        </a:lnSpc>
                      </a:pPr>
                      <a:r>
                        <a:rPr lang="en-US" sz="1400" b="1" u="none" strike="noStrike" dirty="0">
                          <a:solidFill>
                            <a:schemeClr val="accent5"/>
                          </a:solidFill>
                          <a:effectLst/>
                        </a:rPr>
                        <a:t>Process Safety Management and CalARP</a:t>
                      </a:r>
                      <a:endParaRPr lang="en-US" sz="1400" b="1" u="none" dirty="0">
                        <a:solidFill>
                          <a:schemeClr val="accent5"/>
                        </a:solidFill>
                        <a:effectLst/>
                      </a:endParaRPr>
                    </a:p>
                    <a:p>
                      <a:pPr algn="ctr" fontAlgn="base">
                        <a:lnSpc>
                          <a:spcPts val="1700"/>
                        </a:lnSpc>
                      </a:pPr>
                      <a:r>
                        <a:rPr lang="en-US" sz="1400" b="1" u="none" dirty="0">
                          <a:solidFill>
                            <a:schemeClr val="accent6"/>
                          </a:solidFill>
                          <a:effectLst/>
                        </a:rPr>
                        <a:t>Monday, August 5</a:t>
                      </a:r>
                      <a:r>
                        <a:rPr lang="en-US" sz="1400" b="1" u="none" baseline="30000" dirty="0">
                          <a:solidFill>
                            <a:schemeClr val="accent6"/>
                          </a:solidFill>
                          <a:effectLst/>
                        </a:rPr>
                        <a:t>th</a:t>
                      </a:r>
                      <a:r>
                        <a:rPr lang="en-US" sz="1400" b="1" u="none" dirty="0">
                          <a:solidFill>
                            <a:schemeClr val="accent6"/>
                          </a:solidFill>
                          <a:effectLst/>
                        </a:rPr>
                        <a:t> </a:t>
                      </a:r>
                      <a:endParaRPr lang="en-US" sz="1500" b="1" i="0" u="none" dirty="0">
                        <a:solidFill>
                          <a:schemeClr val="accent6"/>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700"/>
                        </a:lnSpc>
                      </a:pPr>
                      <a:r>
                        <a:rPr lang="en-US" sz="1600" b="1" u="none" strike="noStrike" spc="-40" baseline="0" dirty="0">
                          <a:solidFill>
                            <a:schemeClr val="accent5"/>
                          </a:solidFill>
                          <a:effectLst/>
                        </a:rPr>
                        <a:t>Unique Aspects of State OSH Plans</a:t>
                      </a:r>
                      <a:br>
                        <a:rPr lang="en-US" sz="1500" b="1" u="none" dirty="0">
                          <a:solidFill>
                            <a:schemeClr val="accent6"/>
                          </a:solidFill>
                        </a:rPr>
                      </a:br>
                      <a:r>
                        <a:rPr lang="en-US" sz="1500" b="1" u="none" dirty="0">
                          <a:solidFill>
                            <a:schemeClr val="accent6"/>
                          </a:solidFill>
                          <a:effectLst/>
                        </a:rPr>
                        <a:t>Thursday, September 19</a:t>
                      </a:r>
                      <a:r>
                        <a:rPr lang="en-US" sz="1500" b="1" u="none" baseline="30000" dirty="0">
                          <a:solidFill>
                            <a:schemeClr val="accent6"/>
                          </a:solidFill>
                          <a:effectLst/>
                        </a:rPr>
                        <a:t>th</a:t>
                      </a:r>
                      <a:r>
                        <a:rPr lang="en-US" sz="1500" b="1" u="none" dirty="0">
                          <a:solidFill>
                            <a:schemeClr val="accent6"/>
                          </a:solidFill>
                          <a:effectLst/>
                        </a:rPr>
                        <a:t>  </a:t>
                      </a:r>
                      <a:endParaRPr lang="en-US" sz="1500" b="1" i="0" u="none" dirty="0">
                        <a:solidFill>
                          <a:schemeClr val="accent6"/>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7882602"/>
                  </a:ext>
                </a:extLst>
              </a:tr>
              <a:tr h="567281">
                <a:tc>
                  <a:txBody>
                    <a:bodyPr/>
                    <a:lstStyle/>
                    <a:p>
                      <a:pPr algn="ctr" fontAlgn="base">
                        <a:lnSpc>
                          <a:spcPts val="1700"/>
                        </a:lnSpc>
                      </a:pPr>
                      <a:r>
                        <a:rPr lang="en-US" sz="1600" b="1" u="none" strike="noStrike" dirty="0">
                          <a:solidFill>
                            <a:schemeClr val="accent5"/>
                          </a:solidFill>
                          <a:effectLst/>
                        </a:rPr>
                        <a:t>Addressing Whistleblower and Retaliation Complaints</a:t>
                      </a:r>
                      <a:endParaRPr lang="en-US" sz="1600" b="1" u="none" dirty="0">
                        <a:solidFill>
                          <a:schemeClr val="accent5"/>
                        </a:solidFill>
                        <a:effectLst/>
                      </a:endParaRPr>
                    </a:p>
                    <a:p>
                      <a:pPr algn="ctr" fontAlgn="base">
                        <a:lnSpc>
                          <a:spcPts val="1700"/>
                        </a:lnSpc>
                      </a:pPr>
                      <a:r>
                        <a:rPr lang="en-US" sz="1500" b="1" u="none" dirty="0">
                          <a:solidFill>
                            <a:schemeClr val="accent6"/>
                          </a:solidFill>
                          <a:effectLst/>
                        </a:rPr>
                        <a:t>Wednesday, September 25</a:t>
                      </a:r>
                      <a:r>
                        <a:rPr lang="en-US" sz="1500" b="1" u="none" baseline="30000" dirty="0">
                          <a:solidFill>
                            <a:schemeClr val="accent6"/>
                          </a:solidFill>
                          <a:effectLst/>
                        </a:rPr>
                        <a:t>th</a:t>
                      </a:r>
                      <a:r>
                        <a:rPr lang="en-US" sz="1500" b="1" u="none" dirty="0">
                          <a:solidFill>
                            <a:schemeClr val="accent6"/>
                          </a:solidFill>
                          <a:effectLst/>
                        </a:rPr>
                        <a:t>  </a:t>
                      </a:r>
                      <a:endParaRPr lang="en-US" sz="1500" b="1" i="0" u="none" dirty="0">
                        <a:solidFill>
                          <a:schemeClr val="accent6"/>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7752E"/>
                          </a:solidFill>
                          <a:effectLst/>
                          <a:uLnTx/>
                          <a:uFillTx/>
                          <a:latin typeface="+mn-lt"/>
                          <a:ea typeface="+mn-ea"/>
                          <a:cs typeface="+mn-cs"/>
                        </a:rPr>
                        <a:t>2</a:t>
                      </a:r>
                      <a:r>
                        <a:rPr kumimoji="0" lang="en-US" sz="1600" b="1" i="0" u="none" strike="noStrike" kern="1200" cap="none" spc="0" normalizeH="0" baseline="30000" noProof="0" dirty="0">
                          <a:ln>
                            <a:noFill/>
                          </a:ln>
                          <a:solidFill>
                            <a:srgbClr val="E7752E"/>
                          </a:solidFill>
                          <a:effectLst/>
                          <a:uLnTx/>
                          <a:uFillTx/>
                          <a:latin typeface="+mn-lt"/>
                          <a:ea typeface="+mn-ea"/>
                          <a:cs typeface="+mn-cs"/>
                        </a:rPr>
                        <a:t>nd</a:t>
                      </a:r>
                      <a:r>
                        <a:rPr kumimoji="0" lang="en-US" sz="1600" b="1" i="0" u="none" strike="noStrike" kern="1200" cap="none" spc="0" normalizeH="0" baseline="0" noProof="0" dirty="0">
                          <a:ln>
                            <a:noFill/>
                          </a:ln>
                          <a:solidFill>
                            <a:srgbClr val="E7752E"/>
                          </a:solidFill>
                          <a:effectLst/>
                          <a:uLnTx/>
                          <a:uFillTx/>
                          <a:latin typeface="+mn-lt"/>
                          <a:ea typeface="+mn-ea"/>
                          <a:cs typeface="+mn-cs"/>
                        </a:rPr>
                        <a:t> Annual Cal/OSHA and Employment Law Summit</a:t>
                      </a:r>
                      <a:br>
                        <a:rPr kumimoji="0" lang="en-US" sz="1500" b="1" i="0" u="none" strike="noStrike" kern="1200" cap="none" spc="0" normalizeH="0" baseline="0" noProof="0" dirty="0">
                          <a:ln>
                            <a:noFill/>
                          </a:ln>
                          <a:solidFill>
                            <a:srgbClr val="05305B"/>
                          </a:solidFill>
                          <a:effectLst/>
                          <a:uLnTx/>
                          <a:uFillTx/>
                          <a:latin typeface="+mn-lt"/>
                          <a:ea typeface="+mn-ea"/>
                          <a:cs typeface="+mn-cs"/>
                        </a:rPr>
                      </a:br>
                      <a:r>
                        <a:rPr kumimoji="0" lang="en-US" sz="1500" b="1" i="0" u="none" strike="noStrike" kern="1200" cap="none" spc="0" normalizeH="0" baseline="0" noProof="0" dirty="0">
                          <a:ln>
                            <a:noFill/>
                          </a:ln>
                          <a:solidFill>
                            <a:srgbClr val="05305B"/>
                          </a:solidFill>
                          <a:effectLst/>
                          <a:uLnTx/>
                          <a:uFillTx/>
                          <a:latin typeface="+mn-lt"/>
                          <a:ea typeface="+mn-ea"/>
                          <a:cs typeface="+mn-cs"/>
                        </a:rPr>
                        <a:t>Tuesday, October 8</a:t>
                      </a:r>
                      <a:r>
                        <a:rPr kumimoji="0" lang="en-US" sz="1500" b="1" i="0" u="none" strike="noStrike" kern="1200" cap="none" spc="0" normalizeH="0" baseline="30000" noProof="0" dirty="0">
                          <a:ln>
                            <a:noFill/>
                          </a:ln>
                          <a:solidFill>
                            <a:srgbClr val="05305B"/>
                          </a:solidFill>
                          <a:effectLst/>
                          <a:uLnTx/>
                          <a:uFillTx/>
                          <a:latin typeface="+mn-lt"/>
                          <a:ea typeface="+mn-ea"/>
                          <a:cs typeface="+mn-cs"/>
                        </a:rPr>
                        <a:t>th</a:t>
                      </a:r>
                      <a:r>
                        <a:rPr kumimoji="0" lang="en-US" sz="1500" b="1" i="0" u="none" strike="noStrike" kern="1200" cap="none" spc="0" normalizeH="0" baseline="0" noProof="0" dirty="0">
                          <a:ln>
                            <a:noFill/>
                          </a:ln>
                          <a:solidFill>
                            <a:srgbClr val="05305B"/>
                          </a:solidFill>
                          <a:effectLst/>
                          <a:uLnTx/>
                          <a:uFillTx/>
                          <a:latin typeface="+mn-lt"/>
                          <a:ea typeface="+mn-ea"/>
                          <a:cs typeface="+mn-cs"/>
                        </a:rPr>
                        <a:t> and Thursday, October 10</a:t>
                      </a:r>
                      <a:r>
                        <a:rPr kumimoji="0" lang="en-US" sz="1500" b="1" i="0" u="none" strike="noStrike" kern="1200" cap="none" spc="0" normalizeH="0" baseline="30000" noProof="0" dirty="0">
                          <a:ln>
                            <a:noFill/>
                          </a:ln>
                          <a:solidFill>
                            <a:srgbClr val="05305B"/>
                          </a:solidFill>
                          <a:effectLst/>
                          <a:uLnTx/>
                          <a:uFillTx/>
                          <a:latin typeface="+mn-lt"/>
                          <a:ea typeface="+mn-ea"/>
                          <a:cs typeface="+mn-cs"/>
                        </a:rPr>
                        <a:t>th</a:t>
                      </a:r>
                      <a:r>
                        <a:rPr kumimoji="0" lang="en-US" sz="1500" b="1" i="0" u="none" strike="noStrike" kern="1200" cap="none" spc="0" normalizeH="0" baseline="0" noProof="0" dirty="0">
                          <a:ln>
                            <a:noFill/>
                          </a:ln>
                          <a:solidFill>
                            <a:srgbClr val="05305B"/>
                          </a:solidFill>
                          <a:effectLst/>
                          <a:uLnTx/>
                          <a:uFillTx/>
                          <a:latin typeface="+mn-lt"/>
                          <a:ea typeface="+mn-ea"/>
                          <a:cs typeface="+mn-cs"/>
                        </a:rPr>
                        <a:t> </a:t>
                      </a:r>
                      <a:endParaRPr kumimoji="0" lang="en-US" sz="1500" b="1" i="0" u="none" strike="noStrike" kern="1200" cap="none" spc="0" normalizeH="0" baseline="0" noProof="0" dirty="0">
                        <a:ln>
                          <a:noFill/>
                        </a:ln>
                        <a:solidFill>
                          <a:srgbClr val="05305B"/>
                        </a:solidFill>
                        <a:effectLst/>
                        <a:uLnTx/>
                        <a:uFillTx/>
                        <a:latin typeface="Calibri" panose="020F0502020204030204" pitchFamily="34" charset="0"/>
                        <a:ea typeface="+mn-ea"/>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52783370"/>
                  </a:ext>
                </a:extLst>
              </a:tr>
              <a:tr h="567281">
                <a:tc>
                  <a:txBody>
                    <a:bodyPr/>
                    <a:lstStyle/>
                    <a:p>
                      <a:pPr algn="ctr" fontAlgn="base">
                        <a:lnSpc>
                          <a:spcPts val="1700"/>
                        </a:lnSpc>
                      </a:pPr>
                      <a:r>
                        <a:rPr lang="en-US" sz="1600" b="1" u="none" strike="noStrike" dirty="0">
                          <a:solidFill>
                            <a:schemeClr val="accent5"/>
                          </a:solidFill>
                          <a:effectLst/>
                        </a:rPr>
                        <a:t>OSHA’s Hazard Communication Standard Update</a:t>
                      </a:r>
                      <a:endParaRPr lang="en-US" sz="1600" b="1" u="none" dirty="0">
                        <a:solidFill>
                          <a:schemeClr val="accent5"/>
                        </a:solidFill>
                        <a:effectLst/>
                      </a:endParaRPr>
                    </a:p>
                    <a:p>
                      <a:pPr algn="ctr" fontAlgn="base">
                        <a:lnSpc>
                          <a:spcPts val="1700"/>
                        </a:lnSpc>
                      </a:pPr>
                      <a:r>
                        <a:rPr lang="en-US" sz="1500" b="1" u="none" dirty="0">
                          <a:solidFill>
                            <a:schemeClr val="accent6"/>
                          </a:solidFill>
                          <a:effectLst/>
                        </a:rPr>
                        <a:t>Tuesday, October 15</a:t>
                      </a:r>
                      <a:r>
                        <a:rPr lang="en-US" sz="1500" b="1" u="none" baseline="30000" dirty="0">
                          <a:solidFill>
                            <a:schemeClr val="accent6"/>
                          </a:solidFill>
                          <a:effectLst/>
                        </a:rPr>
                        <a:t>th</a:t>
                      </a:r>
                      <a:r>
                        <a:rPr lang="en-US" sz="1500" b="1" u="none" dirty="0">
                          <a:solidFill>
                            <a:schemeClr val="accent6"/>
                          </a:solidFill>
                          <a:effectLst/>
                        </a:rPr>
                        <a:t>  </a:t>
                      </a:r>
                      <a:endParaRPr lang="en-US" sz="1500" b="1" i="0" u="none" dirty="0">
                        <a:solidFill>
                          <a:schemeClr val="accent6"/>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700"/>
                        </a:lnSpc>
                      </a:pPr>
                      <a:r>
                        <a:rPr lang="en-US" sz="1600" b="1" i="0" u="none" dirty="0">
                          <a:solidFill>
                            <a:schemeClr val="accent5"/>
                          </a:solidFill>
                          <a:latin typeface="Calibri" panose="020F0502020204030204" pitchFamily="34" charset="0"/>
                          <a:cs typeface="Calibri" panose="020F0502020204030204" pitchFamily="34" charset="0"/>
                        </a:rPr>
                        <a:t>The Intersection of AI and Employment and OSHA Law</a:t>
                      </a:r>
                    </a:p>
                    <a:p>
                      <a:pPr algn="ctr">
                        <a:lnSpc>
                          <a:spcPts val="1700"/>
                        </a:lnSpc>
                      </a:pPr>
                      <a:r>
                        <a:rPr lang="en-US" sz="1500" b="1" i="0" u="none" dirty="0">
                          <a:solidFill>
                            <a:schemeClr val="accent6"/>
                          </a:solidFill>
                          <a:latin typeface="Calibri" panose="020F0502020204030204" pitchFamily="34" charset="0"/>
                          <a:cs typeface="Calibri" panose="020F0502020204030204" pitchFamily="34" charset="0"/>
                        </a:rPr>
                        <a:t>Wednesday, November 13</a:t>
                      </a:r>
                      <a:r>
                        <a:rPr lang="en-US" sz="1500" b="1" i="0" u="none" baseline="30000" dirty="0">
                          <a:solidFill>
                            <a:schemeClr val="accent6"/>
                          </a:solidFill>
                          <a:latin typeface="Calibri" panose="020F0502020204030204" pitchFamily="34" charset="0"/>
                          <a:cs typeface="Calibri" panose="020F0502020204030204" pitchFamily="34" charset="0"/>
                        </a:rPr>
                        <a:t>th</a:t>
                      </a:r>
                      <a:r>
                        <a:rPr lang="en-US" sz="1500" b="1" i="0" u="none" dirty="0">
                          <a:solidFill>
                            <a:schemeClr val="accent6"/>
                          </a:solidFill>
                          <a:latin typeface="Calibri" panose="020F0502020204030204" pitchFamily="34" charset="0"/>
                          <a:cs typeface="Calibri" panose="020F0502020204030204" pitchFamily="34" charset="0"/>
                        </a:rPr>
                        <a:t>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79602130"/>
                  </a:ext>
                </a:extLst>
              </a:tr>
              <a:tr h="716385">
                <a:tc gridSpan="2">
                  <a:txBody>
                    <a:bodyPr/>
                    <a:lstStyle/>
                    <a:p>
                      <a:pPr algn="ctr" fontAlgn="base">
                        <a:lnSpc>
                          <a:spcPts val="1700"/>
                        </a:lnSpc>
                      </a:pPr>
                      <a:r>
                        <a:rPr lang="en-US" sz="1600" b="1" i="0" u="none" dirty="0">
                          <a:solidFill>
                            <a:schemeClr val="accent5"/>
                          </a:solidFill>
                          <a:latin typeface="Calibri" panose="020F0502020204030204" pitchFamily="34" charset="0"/>
                          <a:cs typeface="Calibri" panose="020F0502020204030204" pitchFamily="34" charset="0"/>
                        </a:rPr>
                        <a:t>12 Ways to Improve Your OSHA Readiness</a:t>
                      </a:r>
                    </a:p>
                    <a:p>
                      <a:pPr algn="ctr" fontAlgn="base">
                        <a:lnSpc>
                          <a:spcPts val="1700"/>
                        </a:lnSpc>
                      </a:pPr>
                      <a:r>
                        <a:rPr lang="en-US" sz="1500" b="1" i="0" u="none" dirty="0">
                          <a:solidFill>
                            <a:schemeClr val="accent6"/>
                          </a:solidFill>
                          <a:latin typeface="Calibri" panose="020F0502020204030204" pitchFamily="34" charset="0"/>
                          <a:cs typeface="Calibri" panose="020F0502020204030204" pitchFamily="34" charset="0"/>
                        </a:rPr>
                        <a:t>Wednesday, December 18</a:t>
                      </a:r>
                      <a:r>
                        <a:rPr lang="en-US" sz="1500" b="1" i="0" u="none" baseline="30000" dirty="0">
                          <a:solidFill>
                            <a:schemeClr val="accent6"/>
                          </a:solidFill>
                          <a:latin typeface="Calibri" panose="020F0502020204030204" pitchFamily="34" charset="0"/>
                          <a:cs typeface="Calibri" panose="020F0502020204030204" pitchFamily="34" charset="0"/>
                        </a:rPr>
                        <a:t>th</a:t>
                      </a:r>
                      <a:r>
                        <a:rPr lang="en-US" sz="1500" b="1" i="0" u="none" dirty="0">
                          <a:solidFill>
                            <a:schemeClr val="accent6"/>
                          </a:solidFill>
                          <a:latin typeface="Calibri" panose="020F0502020204030204" pitchFamily="34" charset="0"/>
                          <a:cs typeface="Calibri" panose="020F0502020204030204" pitchFamily="34" charset="0"/>
                        </a:rPr>
                        <a:t>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ctr" fontAlgn="base">
                        <a:lnSpc>
                          <a:spcPts val="1700"/>
                        </a:lnSpc>
                      </a:pPr>
                      <a:endParaRPr lang="en-US" sz="1500" b="1" i="0" u="none" dirty="0">
                        <a:solidFill>
                          <a:schemeClr val="accent6"/>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68084814"/>
                  </a:ext>
                </a:extLst>
              </a:tr>
            </a:tbl>
          </a:graphicData>
        </a:graphic>
      </p:graphicFrame>
      <p:pic>
        <p:nvPicPr>
          <p:cNvPr id="3" name="Picture 2">
            <a:extLst>
              <a:ext uri="{FF2B5EF4-FFF2-40B4-BE49-F238E27FC236}">
                <a16:creationId xmlns:a16="http://schemas.microsoft.com/office/drawing/2014/main" id="{82B145E7-DA99-9D04-0772-552BF002220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54729" y="188488"/>
            <a:ext cx="6282539" cy="1962261"/>
          </a:xfrm>
          <a:prstGeom prst="rect">
            <a:avLst/>
          </a:prstGeom>
        </p:spPr>
      </p:pic>
    </p:spTree>
    <p:extLst>
      <p:ext uri="{BB962C8B-B14F-4D97-AF65-F5344CB8AC3E}">
        <p14:creationId xmlns:p14="http://schemas.microsoft.com/office/powerpoint/2010/main" val="1195513354"/>
      </p:ext>
    </p:extLst>
  </p:cSld>
  <p:clrMapOvr>
    <a:masterClrMapping/>
  </p:clrMapOvr>
  <p:extLst>
    <p:ext uri="{DCECCB84-F9BA-43D5-87BE-67443E8EF086}">
      <p15:sldGuideLst xmlns:p15="http://schemas.microsoft.com/office/powerpoint/2012/main">
        <p15:guide id="2" pos="528">
          <p15:clr>
            <a:srgbClr val="FBAE40"/>
          </p15:clr>
        </p15:guide>
        <p15:guide id="3" pos="7152">
          <p15:clr>
            <a:srgbClr val="FBAE40"/>
          </p15:clr>
        </p15:guide>
        <p15:guide id="6"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8D601-DBE1-BF73-D56B-59B8BDB9EF0F}"/>
              </a:ext>
            </a:extLst>
          </p:cNvPr>
          <p:cNvSpPr>
            <a:spLocks noGrp="1"/>
          </p:cNvSpPr>
          <p:nvPr>
            <p:ph type="title" hasCustomPrompt="1"/>
          </p:nvPr>
        </p:nvSpPr>
        <p:spPr>
          <a:xfrm>
            <a:off x="838200" y="342900"/>
            <a:ext cx="10515600" cy="886787"/>
          </a:xfrm>
        </p:spPr>
        <p:txBody>
          <a:bodyPr>
            <a:normAutofit/>
          </a:bodyPr>
          <a:lstStyle>
            <a:lvl1pPr algn="ctr">
              <a:defRPr sz="4400" b="1" cap="none" baseline="0">
                <a:solidFill>
                  <a:srgbClr val="002060"/>
                </a:solidFill>
              </a:defRPr>
            </a:lvl1pPr>
          </a:lstStyle>
          <a:p>
            <a:r>
              <a:rPr lang="en-US" dirty="0"/>
              <a:t>Check Out Our Blogs</a:t>
            </a:r>
          </a:p>
        </p:txBody>
      </p:sp>
      <p:sp>
        <p:nvSpPr>
          <p:cNvPr id="3" name="Content Placeholder 2">
            <a:extLst>
              <a:ext uri="{FF2B5EF4-FFF2-40B4-BE49-F238E27FC236}">
                <a16:creationId xmlns:a16="http://schemas.microsoft.com/office/drawing/2014/main" id="{74BA0F62-FE77-E0A9-50A6-A6CA3F0F30D9}"/>
              </a:ext>
            </a:extLst>
          </p:cNvPr>
          <p:cNvSpPr>
            <a:spLocks noGrp="1"/>
          </p:cNvSpPr>
          <p:nvPr>
            <p:ph idx="1"/>
          </p:nvPr>
        </p:nvSpPr>
        <p:spPr>
          <a:xfrm>
            <a:off x="380696" y="1408784"/>
            <a:ext cx="11467697" cy="5068215"/>
          </a:xfrm>
        </p:spPr>
        <p:txBody>
          <a:bodyPr>
            <a:normAutofit/>
          </a:bodyPr>
          <a:lstStyle>
            <a:lvl1pPr>
              <a:defRPr sz="2800">
                <a:solidFill>
                  <a:schemeClr val="tx1">
                    <a:lumMod val="75000"/>
                    <a:lumOff val="25000"/>
                  </a:schemeClr>
                </a:solidFill>
              </a:defRPr>
            </a:lvl1pPr>
            <a:lvl2pPr marL="685800" indent="-228600">
              <a:buFont typeface="Calibri" panose="020F0502020204030204" pitchFamily="34" charset="0"/>
              <a:buChar char="̶"/>
              <a:defRPr sz="2800">
                <a:solidFill>
                  <a:schemeClr val="tx1">
                    <a:lumMod val="75000"/>
                    <a:lumOff val="25000"/>
                  </a:schemeClr>
                </a:solidFill>
              </a:defRPr>
            </a:lvl2pPr>
            <a:lvl3pPr>
              <a:defRPr sz="2800">
                <a:solidFill>
                  <a:schemeClr val="tx1">
                    <a:lumMod val="75000"/>
                    <a:lumOff val="25000"/>
                  </a:schemeClr>
                </a:solidFill>
              </a:defRPr>
            </a:lvl3pPr>
            <a:lvl4pPr marL="1600200" indent="-228600">
              <a:buFont typeface="Calibri" panose="020F0502020204030204" pitchFamily="34" charset="0"/>
              <a:buChar char="̶"/>
              <a:defRPr sz="2800">
                <a:solidFill>
                  <a:schemeClr val="tx1">
                    <a:lumMod val="75000"/>
                    <a:lumOff val="25000"/>
                  </a:schemeClr>
                </a:solidFill>
              </a:defRPr>
            </a:lvl4pPr>
            <a:lvl5pPr>
              <a:defRPr sz="28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a:extLst>
              <a:ext uri="{FF2B5EF4-FFF2-40B4-BE49-F238E27FC236}">
                <a16:creationId xmlns:a16="http://schemas.microsoft.com/office/drawing/2014/main" id="{C247B2D2-AF0B-D9FE-C684-07A444481FF3}"/>
              </a:ext>
            </a:extLst>
          </p:cNvPr>
          <p:cNvPicPr>
            <a:picLocks noChangeAspect="1"/>
          </p:cNvPicPr>
          <p:nvPr userDrawn="1"/>
        </p:nvPicPr>
        <p:blipFill>
          <a:blip r:embed="rId2"/>
          <a:stretch>
            <a:fillRect/>
          </a:stretch>
        </p:blipFill>
        <p:spPr>
          <a:xfrm>
            <a:off x="255372" y="1278525"/>
            <a:ext cx="11681255" cy="5174166"/>
          </a:xfrm>
          <a:prstGeom prst="rect">
            <a:avLst/>
          </a:prstGeom>
        </p:spPr>
      </p:pic>
      <p:sp>
        <p:nvSpPr>
          <p:cNvPr id="15" name="Rectangle 14">
            <a:extLst>
              <a:ext uri="{FF2B5EF4-FFF2-40B4-BE49-F238E27FC236}">
                <a16:creationId xmlns:a16="http://schemas.microsoft.com/office/drawing/2014/main" id="{AFF6FCE7-BEC7-2572-D983-4D8C1800412C}"/>
              </a:ext>
            </a:extLst>
          </p:cNvPr>
          <p:cNvSpPr/>
          <p:nvPr userDrawn="1"/>
        </p:nvSpPr>
        <p:spPr>
          <a:xfrm>
            <a:off x="255372" y="1954064"/>
            <a:ext cx="5605571" cy="88144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5B55A4F-59E7-42A6-F462-132014D6BC85}"/>
              </a:ext>
            </a:extLst>
          </p:cNvPr>
          <p:cNvSpPr/>
          <p:nvPr userDrawn="1"/>
        </p:nvSpPr>
        <p:spPr>
          <a:xfrm>
            <a:off x="6331056" y="1954064"/>
            <a:ext cx="5605571" cy="88144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BF960E76-8263-FD0F-7389-364814162061}"/>
              </a:ext>
            </a:extLst>
          </p:cNvPr>
          <p:cNvSpPr/>
          <p:nvPr userDrawn="1"/>
        </p:nvSpPr>
        <p:spPr>
          <a:xfrm>
            <a:off x="255372" y="4698027"/>
            <a:ext cx="5613809" cy="88144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D1B1D63-B9F2-56F5-0A6F-9010644C93C1}"/>
              </a:ext>
            </a:extLst>
          </p:cNvPr>
          <p:cNvSpPr/>
          <p:nvPr userDrawn="1"/>
        </p:nvSpPr>
        <p:spPr>
          <a:xfrm>
            <a:off x="6322818" y="4698027"/>
            <a:ext cx="5613809" cy="88144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AA4D3076-2038-73E3-E3EC-AB1B105DF2A1}"/>
              </a:ext>
            </a:extLst>
          </p:cNvPr>
          <p:cNvSpPr txBox="1"/>
          <p:nvPr userDrawn="1"/>
        </p:nvSpPr>
        <p:spPr>
          <a:xfrm>
            <a:off x="255372" y="2036729"/>
            <a:ext cx="5626444" cy="707886"/>
          </a:xfrm>
          <a:prstGeom prst="rect">
            <a:avLst/>
          </a:prstGeom>
          <a:noFill/>
        </p:spPr>
        <p:txBody>
          <a:bodyPr wrap="square" rtlCol="0">
            <a:spAutoFit/>
          </a:bodyPr>
          <a:lstStyle/>
          <a:p>
            <a:pPr algn="ctr"/>
            <a:r>
              <a:rPr lang="en-US" sz="3600" dirty="0">
                <a:solidFill>
                  <a:schemeClr val="bg1"/>
                </a:solidFill>
                <a:latin typeface="Impact" panose="020B0806030902050204" pitchFamily="34" charset="0"/>
              </a:rPr>
              <a:t>the</a:t>
            </a:r>
            <a:r>
              <a:rPr lang="en-US" sz="4000" dirty="0">
                <a:latin typeface="Impact" panose="020B0806030902050204" pitchFamily="34" charset="0"/>
              </a:rPr>
              <a:t> </a:t>
            </a:r>
            <a:r>
              <a:rPr lang="en-US" sz="4000" dirty="0">
                <a:solidFill>
                  <a:srgbClr val="F28411"/>
                </a:solidFill>
                <a:latin typeface="Impact" panose="020B0806030902050204" pitchFamily="34" charset="0"/>
              </a:rPr>
              <a:t>OSHA</a:t>
            </a:r>
            <a:r>
              <a:rPr lang="en-US" sz="4000" dirty="0">
                <a:latin typeface="Impact" panose="020B0806030902050204" pitchFamily="34" charset="0"/>
              </a:rPr>
              <a:t> </a:t>
            </a:r>
            <a:r>
              <a:rPr lang="en-US" sz="4000" dirty="0">
                <a:solidFill>
                  <a:schemeClr val="bg1"/>
                </a:solidFill>
                <a:latin typeface="Impact" panose="020B0806030902050204" pitchFamily="34" charset="0"/>
              </a:rPr>
              <a:t>Defense </a:t>
            </a:r>
            <a:r>
              <a:rPr lang="en-US" sz="3600" dirty="0">
                <a:solidFill>
                  <a:schemeClr val="bg1"/>
                </a:solidFill>
                <a:latin typeface="Impact" panose="020B0806030902050204" pitchFamily="34" charset="0"/>
              </a:rPr>
              <a:t>report</a:t>
            </a:r>
            <a:endParaRPr lang="en-US" sz="4000" dirty="0">
              <a:solidFill>
                <a:schemeClr val="bg1"/>
              </a:solidFill>
              <a:latin typeface="Impact" panose="020B0806030902050204" pitchFamily="34" charset="0"/>
            </a:endParaRPr>
          </a:p>
        </p:txBody>
      </p:sp>
      <p:sp>
        <p:nvSpPr>
          <p:cNvPr id="20" name="TextBox 19">
            <a:extLst>
              <a:ext uri="{FF2B5EF4-FFF2-40B4-BE49-F238E27FC236}">
                <a16:creationId xmlns:a16="http://schemas.microsoft.com/office/drawing/2014/main" id="{EA96BC04-5FD2-CC3A-F69E-A4B16D7EFF5B}"/>
              </a:ext>
            </a:extLst>
          </p:cNvPr>
          <p:cNvSpPr txBox="1"/>
          <p:nvPr userDrawn="1"/>
        </p:nvSpPr>
        <p:spPr>
          <a:xfrm>
            <a:off x="6339294" y="2037492"/>
            <a:ext cx="5597333" cy="707886"/>
          </a:xfrm>
          <a:prstGeom prst="rect">
            <a:avLst/>
          </a:prstGeom>
          <a:noFill/>
        </p:spPr>
        <p:txBody>
          <a:bodyPr wrap="square" rtlCol="0">
            <a:spAutoFit/>
          </a:bodyPr>
          <a:lstStyle/>
          <a:p>
            <a:pPr algn="ctr"/>
            <a:r>
              <a:rPr lang="en-US" sz="3600" spc="-100" baseline="0" dirty="0">
                <a:solidFill>
                  <a:schemeClr val="bg1"/>
                </a:solidFill>
                <a:latin typeface="Impact" panose="020B0806030902050204" pitchFamily="34" charset="0"/>
              </a:rPr>
              <a:t>the</a:t>
            </a:r>
            <a:r>
              <a:rPr lang="en-US" sz="4000" spc="-120" baseline="0" dirty="0">
                <a:latin typeface="Impact" panose="020B0806030902050204" pitchFamily="34" charset="0"/>
              </a:rPr>
              <a:t> </a:t>
            </a:r>
            <a:r>
              <a:rPr lang="en-US" sz="4000" spc="-120" baseline="0" dirty="0">
                <a:solidFill>
                  <a:srgbClr val="F28411"/>
                </a:solidFill>
                <a:latin typeface="Impact" panose="020B0806030902050204" pitchFamily="34" charset="0"/>
              </a:rPr>
              <a:t>Employer</a:t>
            </a:r>
            <a:r>
              <a:rPr lang="en-US" sz="4000" spc="-120" baseline="0" dirty="0">
                <a:latin typeface="Impact" panose="020B0806030902050204" pitchFamily="34" charset="0"/>
              </a:rPr>
              <a:t> </a:t>
            </a:r>
            <a:r>
              <a:rPr lang="en-US" sz="4000" spc="-120" baseline="0" dirty="0">
                <a:solidFill>
                  <a:schemeClr val="bg1"/>
                </a:solidFill>
                <a:latin typeface="Impact" panose="020B0806030902050204" pitchFamily="34" charset="0"/>
              </a:rPr>
              <a:t>Defense </a:t>
            </a:r>
            <a:r>
              <a:rPr lang="en-US" sz="3600" spc="-100" baseline="0" dirty="0">
                <a:solidFill>
                  <a:schemeClr val="bg1"/>
                </a:solidFill>
                <a:latin typeface="Impact" panose="020B0806030902050204" pitchFamily="34" charset="0"/>
              </a:rPr>
              <a:t>report</a:t>
            </a:r>
            <a:endParaRPr lang="en-US" sz="4000" spc="-100" baseline="0" dirty="0">
              <a:solidFill>
                <a:schemeClr val="bg1"/>
              </a:solidFill>
              <a:latin typeface="Impact" panose="020B0806030902050204" pitchFamily="34" charset="0"/>
            </a:endParaRPr>
          </a:p>
        </p:txBody>
      </p:sp>
      <p:sp>
        <p:nvSpPr>
          <p:cNvPr id="21" name="TextBox 20">
            <a:extLst>
              <a:ext uri="{FF2B5EF4-FFF2-40B4-BE49-F238E27FC236}">
                <a16:creationId xmlns:a16="http://schemas.microsoft.com/office/drawing/2014/main" id="{7C3F26A4-A24E-567F-5409-1BEB1675C49D}"/>
              </a:ext>
            </a:extLst>
          </p:cNvPr>
          <p:cNvSpPr txBox="1"/>
          <p:nvPr userDrawn="1"/>
        </p:nvSpPr>
        <p:spPr>
          <a:xfrm>
            <a:off x="255373" y="4789570"/>
            <a:ext cx="5626444" cy="707886"/>
          </a:xfrm>
          <a:prstGeom prst="rect">
            <a:avLst/>
          </a:prstGeom>
          <a:noFill/>
        </p:spPr>
        <p:txBody>
          <a:bodyPr wrap="square" rtlCol="0">
            <a:spAutoFit/>
          </a:bodyPr>
          <a:lstStyle/>
          <a:p>
            <a:pPr algn="ctr"/>
            <a:r>
              <a:rPr lang="en-US" sz="3600" spc="-100" baseline="0" dirty="0">
                <a:solidFill>
                  <a:schemeClr val="bg1"/>
                </a:solidFill>
                <a:latin typeface="Impact" panose="020B0806030902050204" pitchFamily="34" charset="0"/>
              </a:rPr>
              <a:t>the</a:t>
            </a:r>
            <a:r>
              <a:rPr lang="en-US" sz="4000" spc="-100" baseline="0" dirty="0">
                <a:solidFill>
                  <a:schemeClr val="bg1"/>
                </a:solidFill>
                <a:latin typeface="Impact" panose="020B0806030902050204" pitchFamily="34" charset="0"/>
              </a:rPr>
              <a:t> </a:t>
            </a:r>
            <a:r>
              <a:rPr lang="en-US" sz="4000" spc="-100" baseline="0" dirty="0">
                <a:solidFill>
                  <a:srgbClr val="F28411"/>
                </a:solidFill>
                <a:latin typeface="Impact" panose="020B0806030902050204" pitchFamily="34" charset="0"/>
              </a:rPr>
              <a:t>Cal/OSHA</a:t>
            </a:r>
            <a:r>
              <a:rPr lang="en-US" sz="4000" spc="-100" baseline="0" dirty="0">
                <a:latin typeface="Impact" panose="020B0806030902050204" pitchFamily="34" charset="0"/>
              </a:rPr>
              <a:t> </a:t>
            </a:r>
            <a:r>
              <a:rPr lang="en-US" sz="4000" spc="-100" baseline="0" dirty="0">
                <a:solidFill>
                  <a:schemeClr val="bg1"/>
                </a:solidFill>
                <a:latin typeface="Impact" panose="020B0806030902050204" pitchFamily="34" charset="0"/>
              </a:rPr>
              <a:t>Defense </a:t>
            </a:r>
            <a:r>
              <a:rPr lang="en-US" sz="3600" spc="-100" baseline="0" dirty="0">
                <a:solidFill>
                  <a:schemeClr val="bg1"/>
                </a:solidFill>
                <a:latin typeface="Impact" panose="020B0806030902050204" pitchFamily="34" charset="0"/>
              </a:rPr>
              <a:t>report</a:t>
            </a:r>
            <a:endParaRPr lang="en-US" sz="4000" spc="-100" baseline="0" dirty="0">
              <a:solidFill>
                <a:schemeClr val="bg1"/>
              </a:solidFill>
              <a:latin typeface="Impact" panose="020B0806030902050204" pitchFamily="34" charset="0"/>
            </a:endParaRPr>
          </a:p>
        </p:txBody>
      </p:sp>
      <p:sp>
        <p:nvSpPr>
          <p:cNvPr id="22" name="TextBox 21">
            <a:extLst>
              <a:ext uri="{FF2B5EF4-FFF2-40B4-BE49-F238E27FC236}">
                <a16:creationId xmlns:a16="http://schemas.microsoft.com/office/drawing/2014/main" id="{E1C3B47F-C0B9-6EEF-879A-C3C7BB909440}"/>
              </a:ext>
            </a:extLst>
          </p:cNvPr>
          <p:cNvSpPr txBox="1"/>
          <p:nvPr userDrawn="1"/>
        </p:nvSpPr>
        <p:spPr>
          <a:xfrm>
            <a:off x="6331056" y="4788161"/>
            <a:ext cx="5605870" cy="707886"/>
          </a:xfrm>
          <a:prstGeom prst="rect">
            <a:avLst/>
          </a:prstGeom>
          <a:noFill/>
        </p:spPr>
        <p:txBody>
          <a:bodyPr wrap="square" rtlCol="0">
            <a:spAutoFit/>
          </a:bodyPr>
          <a:lstStyle/>
          <a:p>
            <a:pPr algn="ctr"/>
            <a:r>
              <a:rPr lang="en-US" sz="3600" spc="0" baseline="0" dirty="0">
                <a:solidFill>
                  <a:schemeClr val="bg1"/>
                </a:solidFill>
                <a:latin typeface="Impact" panose="020B0806030902050204" pitchFamily="34" charset="0"/>
              </a:rPr>
              <a:t>the</a:t>
            </a:r>
            <a:r>
              <a:rPr lang="en-US" sz="4000" spc="0" baseline="0" dirty="0">
                <a:latin typeface="Impact" panose="020B0806030902050204" pitchFamily="34" charset="0"/>
              </a:rPr>
              <a:t> </a:t>
            </a:r>
            <a:r>
              <a:rPr lang="en-US" sz="4000" spc="0" baseline="0" dirty="0">
                <a:solidFill>
                  <a:srgbClr val="F28411"/>
                </a:solidFill>
                <a:latin typeface="Impact" panose="020B0806030902050204" pitchFamily="34" charset="0"/>
              </a:rPr>
              <a:t>MSHA</a:t>
            </a:r>
            <a:r>
              <a:rPr lang="en-US" sz="4000" spc="0" baseline="0" dirty="0">
                <a:latin typeface="Impact" panose="020B0806030902050204" pitchFamily="34" charset="0"/>
              </a:rPr>
              <a:t> </a:t>
            </a:r>
            <a:r>
              <a:rPr lang="en-US" sz="4000" spc="0" baseline="0" dirty="0">
                <a:solidFill>
                  <a:schemeClr val="bg1"/>
                </a:solidFill>
                <a:latin typeface="Impact" panose="020B0806030902050204" pitchFamily="34" charset="0"/>
              </a:rPr>
              <a:t>Defense </a:t>
            </a:r>
            <a:r>
              <a:rPr lang="en-US" sz="3600" spc="0" baseline="0" dirty="0">
                <a:solidFill>
                  <a:schemeClr val="bg1"/>
                </a:solidFill>
                <a:latin typeface="Impact" panose="020B0806030902050204" pitchFamily="34" charset="0"/>
              </a:rPr>
              <a:t>report</a:t>
            </a:r>
            <a:endParaRPr lang="en-US" sz="4000" spc="0" baseline="0" dirty="0">
              <a:solidFill>
                <a:schemeClr val="bg1"/>
              </a:solidFill>
              <a:latin typeface="Impact" panose="020B0806030902050204" pitchFamily="34" charset="0"/>
            </a:endParaRPr>
          </a:p>
        </p:txBody>
      </p:sp>
      <p:sp>
        <p:nvSpPr>
          <p:cNvPr id="13" name="TextBox 12">
            <a:extLst>
              <a:ext uri="{FF2B5EF4-FFF2-40B4-BE49-F238E27FC236}">
                <a16:creationId xmlns:a16="http://schemas.microsoft.com/office/drawing/2014/main" id="{D5C8D6BD-58AA-645A-B29D-1651ED47E2E0}"/>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grpSp>
        <p:nvGrpSpPr>
          <p:cNvPr id="4" name="Group 3">
            <a:extLst>
              <a:ext uri="{FF2B5EF4-FFF2-40B4-BE49-F238E27FC236}">
                <a16:creationId xmlns:a16="http://schemas.microsoft.com/office/drawing/2014/main" id="{84D2C762-1EF7-43E7-80C1-2E0D93D333E8}"/>
              </a:ext>
            </a:extLst>
          </p:cNvPr>
          <p:cNvGrpSpPr>
            <a:grpSpLocks noChangeAspect="1"/>
          </p:cNvGrpSpPr>
          <p:nvPr userDrawn="1"/>
        </p:nvGrpSpPr>
        <p:grpSpPr>
          <a:xfrm>
            <a:off x="10124441" y="61669"/>
            <a:ext cx="1607770" cy="1157532"/>
            <a:chOff x="1345324" y="3720662"/>
            <a:chExt cx="1734207" cy="1240221"/>
          </a:xfrm>
          <a:solidFill>
            <a:schemeClr val="bg2"/>
          </a:solidFill>
        </p:grpSpPr>
        <p:sp>
          <p:nvSpPr>
            <p:cNvPr id="5" name="TextBox 4">
              <a:extLst>
                <a:ext uri="{FF2B5EF4-FFF2-40B4-BE49-F238E27FC236}">
                  <a16:creationId xmlns:a16="http://schemas.microsoft.com/office/drawing/2014/main" id="{76C4B5D4-55F1-4028-7B22-151FE731E7EC}"/>
                </a:ext>
              </a:extLst>
            </p:cNvPr>
            <p:cNvSpPr txBox="1"/>
            <p:nvPr userDrawn="1"/>
          </p:nvSpPr>
          <p:spPr>
            <a:xfrm>
              <a:off x="1345324" y="3720662"/>
              <a:ext cx="1734207" cy="1240221"/>
            </a:xfrm>
            <a:prstGeom prst="rect">
              <a:avLst/>
            </a:prstGeom>
            <a:grpFill/>
            <a:ln>
              <a:noFill/>
            </a:ln>
          </p:spPr>
          <p:txBody>
            <a:bodyPr wrap="square" rtlCol="0">
              <a:spAutoFit/>
            </a:bodyPr>
            <a:lstStyle/>
            <a:p>
              <a:endParaRPr lang="en-US" dirty="0"/>
            </a:p>
          </p:txBody>
        </p:sp>
        <p:pic>
          <p:nvPicPr>
            <p:cNvPr id="6" name="Picture 5">
              <a:extLst>
                <a:ext uri="{FF2B5EF4-FFF2-40B4-BE49-F238E27FC236}">
                  <a16:creationId xmlns:a16="http://schemas.microsoft.com/office/drawing/2014/main" id="{B4521583-54A0-8E2F-AFA3-2E54223005F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456048" y="3811154"/>
              <a:ext cx="1533780" cy="1059232"/>
            </a:xfrm>
            <a:prstGeom prst="rect">
              <a:avLst/>
            </a:prstGeom>
            <a:grpFill/>
            <a:ln>
              <a:noFill/>
            </a:ln>
          </p:spPr>
        </p:pic>
      </p:grpSp>
    </p:spTree>
    <p:extLst>
      <p:ext uri="{BB962C8B-B14F-4D97-AF65-F5344CB8AC3E}">
        <p14:creationId xmlns:p14="http://schemas.microsoft.com/office/powerpoint/2010/main" val="3657632445"/>
      </p:ext>
    </p:extLst>
  </p:cSld>
  <p:clrMapOvr>
    <a:masterClrMapping/>
  </p:clrMapOvr>
  <p:extLst>
    <p:ext uri="{DCECCB84-F9BA-43D5-87BE-67443E8EF086}">
      <p15:sldGuideLst xmlns:p15="http://schemas.microsoft.com/office/powerpoint/2012/main">
        <p15:guide id="2" pos="528">
          <p15:clr>
            <a:srgbClr val="FBAE40"/>
          </p15:clr>
        </p15:guide>
        <p15:guide id="3" pos="7152">
          <p15:clr>
            <a:srgbClr val="FBAE40"/>
          </p15:clr>
        </p15:guide>
        <p15:guide id="6"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8D601-DBE1-BF73-D56B-59B8BDB9EF0F}"/>
              </a:ext>
            </a:extLst>
          </p:cNvPr>
          <p:cNvSpPr>
            <a:spLocks noGrp="1"/>
          </p:cNvSpPr>
          <p:nvPr>
            <p:ph type="title"/>
          </p:nvPr>
        </p:nvSpPr>
        <p:spPr>
          <a:xfrm>
            <a:off x="381000" y="342901"/>
            <a:ext cx="10972800" cy="876300"/>
          </a:xfrm>
        </p:spPr>
        <p:txBody>
          <a:bodyPr>
            <a:normAutofit/>
          </a:bodyPr>
          <a:lstStyle>
            <a:lvl1pPr algn="l">
              <a:defRPr sz="4000" b="1" cap="none" baseline="0">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4BA0F62-FE77-E0A9-50A6-A6CA3F0F30D9}"/>
              </a:ext>
            </a:extLst>
          </p:cNvPr>
          <p:cNvSpPr>
            <a:spLocks noGrp="1"/>
          </p:cNvSpPr>
          <p:nvPr>
            <p:ph idx="1"/>
          </p:nvPr>
        </p:nvSpPr>
        <p:spPr>
          <a:xfrm>
            <a:off x="381000" y="1638301"/>
            <a:ext cx="11391900" cy="4724400"/>
          </a:xfrm>
        </p:spPr>
        <p:txBody>
          <a:bodyPr>
            <a:noAutofit/>
          </a:bodyPr>
          <a:lstStyle>
            <a:lvl1pPr>
              <a:defRPr sz="2800">
                <a:solidFill>
                  <a:schemeClr val="tx1">
                    <a:lumMod val="75000"/>
                    <a:lumOff val="25000"/>
                  </a:schemeClr>
                </a:solidFill>
              </a:defRPr>
            </a:lvl1pPr>
            <a:lvl2pPr marL="685800" indent="-228600">
              <a:buFont typeface="Calibri" panose="020F0502020204030204" pitchFamily="34" charset="0"/>
              <a:buChar char="̶"/>
              <a:defRPr sz="2800">
                <a:solidFill>
                  <a:schemeClr val="tx1">
                    <a:lumMod val="75000"/>
                    <a:lumOff val="25000"/>
                  </a:schemeClr>
                </a:solidFill>
              </a:defRPr>
            </a:lvl2pPr>
            <a:lvl3pPr>
              <a:defRPr sz="2800">
                <a:solidFill>
                  <a:schemeClr val="tx1">
                    <a:lumMod val="75000"/>
                    <a:lumOff val="25000"/>
                  </a:schemeClr>
                </a:solidFill>
              </a:defRPr>
            </a:lvl3pPr>
            <a:lvl4pPr marL="1600200" indent="-228600">
              <a:buFont typeface="Calibri" panose="020F0502020204030204" pitchFamily="34" charset="0"/>
              <a:buChar char="̶"/>
              <a:defRPr sz="2800">
                <a:solidFill>
                  <a:schemeClr val="tx1">
                    <a:lumMod val="75000"/>
                    <a:lumOff val="25000"/>
                  </a:schemeClr>
                </a:solidFill>
              </a:defRPr>
            </a:lvl4pPr>
            <a:lvl5pPr>
              <a:defRPr sz="28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a:extLst>
              <a:ext uri="{FF2B5EF4-FFF2-40B4-BE49-F238E27FC236}">
                <a16:creationId xmlns:a16="http://schemas.microsoft.com/office/drawing/2014/main" id="{52F2E85D-AF59-0D3E-294E-26A9FE8C76BB}"/>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grpSp>
        <p:nvGrpSpPr>
          <p:cNvPr id="17" name="Group 16">
            <a:extLst>
              <a:ext uri="{FF2B5EF4-FFF2-40B4-BE49-F238E27FC236}">
                <a16:creationId xmlns:a16="http://schemas.microsoft.com/office/drawing/2014/main" id="{18E2C71D-7D47-7E3C-6A3D-A864CADE18CD}"/>
              </a:ext>
            </a:extLst>
          </p:cNvPr>
          <p:cNvGrpSpPr>
            <a:grpSpLocks noChangeAspect="1"/>
          </p:cNvGrpSpPr>
          <p:nvPr userDrawn="1"/>
        </p:nvGrpSpPr>
        <p:grpSpPr>
          <a:xfrm>
            <a:off x="10246876" y="209105"/>
            <a:ext cx="1607770" cy="1157532"/>
            <a:chOff x="1345324" y="3720662"/>
            <a:chExt cx="1734207" cy="1240221"/>
          </a:xfrm>
          <a:solidFill>
            <a:schemeClr val="bg2"/>
          </a:solidFill>
        </p:grpSpPr>
        <p:sp>
          <p:nvSpPr>
            <p:cNvPr id="18" name="TextBox 17">
              <a:extLst>
                <a:ext uri="{FF2B5EF4-FFF2-40B4-BE49-F238E27FC236}">
                  <a16:creationId xmlns:a16="http://schemas.microsoft.com/office/drawing/2014/main" id="{A85E9674-DE27-56F6-2D05-424E3431CF27}"/>
                </a:ext>
              </a:extLst>
            </p:cNvPr>
            <p:cNvSpPr txBox="1"/>
            <p:nvPr userDrawn="1"/>
          </p:nvSpPr>
          <p:spPr>
            <a:xfrm>
              <a:off x="1345324" y="3720662"/>
              <a:ext cx="1734207" cy="1240221"/>
            </a:xfrm>
            <a:prstGeom prst="rect">
              <a:avLst/>
            </a:prstGeom>
            <a:grpFill/>
            <a:ln>
              <a:noFill/>
            </a:ln>
          </p:spPr>
          <p:txBody>
            <a:bodyPr wrap="square" rtlCol="0">
              <a:spAutoFit/>
            </a:bodyPr>
            <a:lstStyle/>
            <a:p>
              <a:endParaRPr lang="en-US" dirty="0"/>
            </a:p>
          </p:txBody>
        </p:sp>
        <p:pic>
          <p:nvPicPr>
            <p:cNvPr id="19" name="Picture 18">
              <a:extLst>
                <a:ext uri="{FF2B5EF4-FFF2-40B4-BE49-F238E27FC236}">
                  <a16:creationId xmlns:a16="http://schemas.microsoft.com/office/drawing/2014/main" id="{5E834C26-7CBE-D5EC-BB1C-0C87EC254B6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56048" y="3811154"/>
              <a:ext cx="1533780" cy="1059232"/>
            </a:xfrm>
            <a:prstGeom prst="rect">
              <a:avLst/>
            </a:prstGeom>
            <a:grpFill/>
            <a:ln>
              <a:noFill/>
            </a:ln>
          </p:spPr>
        </p:pic>
      </p:grpSp>
    </p:spTree>
    <p:extLst>
      <p:ext uri="{BB962C8B-B14F-4D97-AF65-F5344CB8AC3E}">
        <p14:creationId xmlns:p14="http://schemas.microsoft.com/office/powerpoint/2010/main" val="3076217962"/>
      </p:ext>
    </p:extLst>
  </p:cSld>
  <p:clrMapOvr>
    <a:masterClrMapping/>
  </p:clrMapOvr>
  <p:extLst>
    <p:ext uri="{DCECCB84-F9BA-43D5-87BE-67443E8EF086}">
      <p15:sldGuideLst xmlns:p15="http://schemas.microsoft.com/office/powerpoint/2012/main">
        <p15:guide id="2" pos="528">
          <p15:clr>
            <a:srgbClr val="FBAE40"/>
          </p15:clr>
        </p15:guide>
        <p15:guide id="3" pos="7152">
          <p15:clr>
            <a:srgbClr val="FBAE40"/>
          </p15:clr>
        </p15:guide>
        <p15:guide id="6"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ext Placeholder 18"/>
          <p:cNvSpPr>
            <a:spLocks noGrp="1"/>
          </p:cNvSpPr>
          <p:nvPr>
            <p:ph type="body" sz="quarter" idx="14"/>
          </p:nvPr>
        </p:nvSpPr>
        <p:spPr>
          <a:xfrm>
            <a:off x="914400" y="1725358"/>
            <a:ext cx="10363200" cy="4630992"/>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title"/>
          </p:nvPr>
        </p:nvSpPr>
        <p:spPr>
          <a:xfrm>
            <a:off x="914400" y="646488"/>
            <a:ext cx="10363200" cy="990600"/>
          </a:xfrm>
        </p:spPr>
        <p:txBody>
          <a:bodyPr>
            <a:normAutofit/>
          </a:bodyPr>
          <a:lstStyle>
            <a:lvl1pPr>
              <a:defRPr lang="en-US" sz="4400" b="1" kern="1200" dirty="0">
                <a:solidFill>
                  <a:srgbClr val="112B5B"/>
                </a:solidFill>
                <a:latin typeface="+mj-lt"/>
                <a:ea typeface="+mn-ea"/>
                <a:cs typeface="+mn-cs"/>
              </a:defRPr>
            </a:lvl1pPr>
          </a:lstStyle>
          <a:p>
            <a:pPr marL="0" lvl="0" indent="0" algn="ctr" defTabSz="914400" rtl="0" eaLnBrk="1" latinLnBrk="0" hangingPunct="1">
              <a:spcBef>
                <a:spcPct val="20000"/>
              </a:spcBef>
              <a:buFontTx/>
              <a:buNone/>
            </a:pPr>
            <a:r>
              <a:rPr lang="en-US" dirty="0"/>
              <a:t>Click to edit Master title style</a:t>
            </a:r>
          </a:p>
        </p:txBody>
      </p:sp>
      <p:sp>
        <p:nvSpPr>
          <p:cNvPr id="2" name="TextBox 1">
            <a:extLst>
              <a:ext uri="{FF2B5EF4-FFF2-40B4-BE49-F238E27FC236}">
                <a16:creationId xmlns:a16="http://schemas.microsoft.com/office/drawing/2014/main" id="{854E0821-EE2C-7B88-80E5-7AA6438025BB}"/>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28058379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Left Block Title">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B452AEE-D8E7-616B-D12B-F45AC0AAA279}"/>
              </a:ext>
            </a:extLst>
          </p:cNvPr>
          <p:cNvSpPr/>
          <p:nvPr userDrawn="1"/>
        </p:nvSpPr>
        <p:spPr>
          <a:xfrm>
            <a:off x="1" y="2"/>
            <a:ext cx="2510119" cy="6629135"/>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TextBox 12">
            <a:extLst>
              <a:ext uri="{FF2B5EF4-FFF2-40B4-BE49-F238E27FC236}">
                <a16:creationId xmlns:a16="http://schemas.microsoft.com/office/drawing/2014/main" id="{D5C8D6BD-58AA-645A-B29D-1651ED47E2E0}"/>
              </a:ext>
            </a:extLst>
          </p:cNvPr>
          <p:cNvSpPr txBox="1"/>
          <p:nvPr userDrawn="1"/>
        </p:nvSpPr>
        <p:spPr>
          <a:xfrm>
            <a:off x="-1" y="6650251"/>
            <a:ext cx="12192001" cy="207749"/>
          </a:xfrm>
          <a:prstGeom prst="rect">
            <a:avLst/>
          </a:prstGeom>
          <a:solidFill>
            <a:schemeClr val="accent5"/>
          </a:solidFill>
        </p:spPr>
        <p:txBody>
          <a:bodyPr wrap="square" rtlCol="0">
            <a:spAutoFit/>
          </a:bodyPr>
          <a:lstStyle/>
          <a:p>
            <a:pPr marL="0" marR="0" lvl="0" indent="0" defTabSz="342900" eaLnBrk="1" fontAlgn="auto" latinLnBrk="0" hangingPunct="1">
              <a:lnSpc>
                <a:spcPts val="900"/>
              </a:lnSpc>
              <a:spcBef>
                <a:spcPts val="0"/>
              </a:spcBef>
              <a:spcAft>
                <a:spcPts val="0"/>
              </a:spcAft>
              <a:buClrTx/>
              <a:buSzTx/>
              <a:buFontTx/>
              <a:buNone/>
              <a:tabLst/>
              <a:defRPr/>
            </a:pPr>
            <a:r>
              <a:rPr kumimoji="0" lang="en-US" sz="750" b="0" i="0" u="none" strike="noStrike" kern="0" cap="none" spc="0" normalizeH="0" baseline="0" noProof="0" dirty="0">
                <a:ln>
                  <a:noFill/>
                </a:ln>
                <a:solidFill>
                  <a:prstClr val="white"/>
                </a:solidFill>
                <a:effectLst/>
                <a:uLnTx/>
                <a:uFillTx/>
              </a:rPr>
              <a:t>© 2024 </a:t>
            </a:r>
            <a:r>
              <a:rPr kumimoji="0" lang="en-US" sz="75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750" b="0" i="0" u="none" strike="noStrike" kern="0" cap="none" spc="0" normalizeH="0" baseline="0" noProof="0" dirty="0">
              <a:ln>
                <a:noFill/>
              </a:ln>
              <a:solidFill>
                <a:prstClr val="white"/>
              </a:solidFill>
              <a:effectLst/>
              <a:uLnTx/>
              <a:uFillTx/>
            </a:endParaRPr>
          </a:p>
        </p:txBody>
      </p:sp>
      <p:pic>
        <p:nvPicPr>
          <p:cNvPr id="30" name="Graphic 29">
            <a:extLst>
              <a:ext uri="{FF2B5EF4-FFF2-40B4-BE49-F238E27FC236}">
                <a16:creationId xmlns:a16="http://schemas.microsoft.com/office/drawing/2014/main" id="{7D6228E0-03C8-58B4-67B8-1CCE56FE16C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7907" y="43262"/>
            <a:ext cx="2308331" cy="1723017"/>
          </a:xfrm>
          <a:prstGeom prst="rect">
            <a:avLst/>
          </a:prstGeom>
        </p:spPr>
      </p:pic>
      <p:sp>
        <p:nvSpPr>
          <p:cNvPr id="35" name="Title 1">
            <a:extLst>
              <a:ext uri="{FF2B5EF4-FFF2-40B4-BE49-F238E27FC236}">
                <a16:creationId xmlns:a16="http://schemas.microsoft.com/office/drawing/2014/main" id="{EF6B8796-99CF-1FE3-FA23-B29BD9315504}"/>
              </a:ext>
            </a:extLst>
          </p:cNvPr>
          <p:cNvSpPr>
            <a:spLocks noGrp="1"/>
          </p:cNvSpPr>
          <p:nvPr>
            <p:ph type="title"/>
          </p:nvPr>
        </p:nvSpPr>
        <p:spPr>
          <a:xfrm>
            <a:off x="217161" y="1932241"/>
            <a:ext cx="2139465" cy="1353979"/>
          </a:xfrm>
        </p:spPr>
        <p:txBody>
          <a:bodyPr anchor="b"/>
          <a:lstStyle>
            <a:lvl1pPr>
              <a:defRPr sz="2400">
                <a:solidFill>
                  <a:schemeClr val="bg1"/>
                </a:solidFill>
              </a:defRPr>
            </a:lvl1pPr>
          </a:lstStyle>
          <a:p>
            <a:endParaRPr lang="en-US" dirty="0"/>
          </a:p>
        </p:txBody>
      </p:sp>
      <p:sp>
        <p:nvSpPr>
          <p:cNvPr id="36" name="Text Placeholder 3">
            <a:extLst>
              <a:ext uri="{FF2B5EF4-FFF2-40B4-BE49-F238E27FC236}">
                <a16:creationId xmlns:a16="http://schemas.microsoft.com/office/drawing/2014/main" id="{29A6DD19-D542-552D-8E06-2F0EE7D12F33}"/>
              </a:ext>
            </a:extLst>
          </p:cNvPr>
          <p:cNvSpPr>
            <a:spLocks noGrp="1"/>
          </p:cNvSpPr>
          <p:nvPr>
            <p:ph type="body" sz="half" idx="2"/>
          </p:nvPr>
        </p:nvSpPr>
        <p:spPr>
          <a:xfrm>
            <a:off x="217161" y="3532441"/>
            <a:ext cx="2139465" cy="2469995"/>
          </a:xfrm>
        </p:spPr>
        <p:txBody>
          <a:bodyPr/>
          <a:lstStyle>
            <a:lvl1pPr marL="0" indent="0">
              <a:buNone/>
              <a:defRPr sz="12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endParaRPr lang="en-US" dirty="0"/>
          </a:p>
        </p:txBody>
      </p:sp>
      <p:sp>
        <p:nvSpPr>
          <p:cNvPr id="39" name="Content Placeholder 12">
            <a:extLst>
              <a:ext uri="{FF2B5EF4-FFF2-40B4-BE49-F238E27FC236}">
                <a16:creationId xmlns:a16="http://schemas.microsoft.com/office/drawing/2014/main" id="{47A4BB3D-6B71-2324-82B8-20D596832385}"/>
              </a:ext>
            </a:extLst>
          </p:cNvPr>
          <p:cNvSpPr>
            <a:spLocks noGrp="1"/>
          </p:cNvSpPr>
          <p:nvPr>
            <p:ph sz="quarter" idx="14"/>
          </p:nvPr>
        </p:nvSpPr>
        <p:spPr>
          <a:xfrm>
            <a:off x="2914185" y="342901"/>
            <a:ext cx="8961389" cy="601980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83922685"/>
      </p:ext>
    </p:extLst>
  </p:cSld>
  <p:clrMapOvr>
    <a:masterClrMapping/>
  </p:clrMapOvr>
  <p:extLst>
    <p:ext uri="{DCECCB84-F9BA-43D5-87BE-67443E8EF086}">
      <p15:sldGuideLst xmlns:p15="http://schemas.microsoft.com/office/powerpoint/2012/main">
        <p15:guide id="2" pos="704">
          <p15:clr>
            <a:srgbClr val="FBAE40"/>
          </p15:clr>
        </p15:guide>
        <p15:guide id="3" pos="9536">
          <p15:clr>
            <a:srgbClr val="FBAE40"/>
          </p15:clr>
        </p15:guide>
        <p15:guide id="6" pos="512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8D601-DBE1-BF73-D56B-59B8BDB9EF0F}"/>
              </a:ext>
            </a:extLst>
          </p:cNvPr>
          <p:cNvSpPr>
            <a:spLocks noGrp="1"/>
          </p:cNvSpPr>
          <p:nvPr>
            <p:ph type="title" hasCustomPrompt="1"/>
          </p:nvPr>
        </p:nvSpPr>
        <p:spPr>
          <a:xfrm>
            <a:off x="609600" y="342900"/>
            <a:ext cx="10744200" cy="886787"/>
          </a:xfrm>
        </p:spPr>
        <p:txBody>
          <a:bodyPr>
            <a:normAutofit/>
          </a:bodyPr>
          <a:lstStyle>
            <a:lvl1pPr algn="l">
              <a:defRPr sz="4400" b="1" cap="none" baseline="0">
                <a:solidFill>
                  <a:schemeClr val="accent1">
                    <a:lumMod val="75000"/>
                  </a:schemeClr>
                </a:solidFill>
              </a:defRPr>
            </a:lvl1pPr>
          </a:lstStyle>
          <a:p>
            <a:r>
              <a:rPr lang="en-US" dirty="0"/>
              <a:t>Check Out Our Blogs</a:t>
            </a:r>
          </a:p>
        </p:txBody>
      </p:sp>
      <p:pic>
        <p:nvPicPr>
          <p:cNvPr id="14" name="Picture 13">
            <a:extLst>
              <a:ext uri="{FF2B5EF4-FFF2-40B4-BE49-F238E27FC236}">
                <a16:creationId xmlns:a16="http://schemas.microsoft.com/office/drawing/2014/main" id="{C247B2D2-AF0B-D9FE-C684-07A444481FF3}"/>
              </a:ext>
            </a:extLst>
          </p:cNvPr>
          <p:cNvPicPr>
            <a:picLocks noChangeAspect="1"/>
          </p:cNvPicPr>
          <p:nvPr userDrawn="1"/>
        </p:nvPicPr>
        <p:blipFill>
          <a:blip r:embed="rId2"/>
          <a:stretch>
            <a:fillRect/>
          </a:stretch>
        </p:blipFill>
        <p:spPr>
          <a:xfrm>
            <a:off x="609600" y="1524000"/>
            <a:ext cx="10972800" cy="4860358"/>
          </a:xfrm>
          <a:prstGeom prst="rect">
            <a:avLst/>
          </a:prstGeom>
        </p:spPr>
      </p:pic>
      <p:sp>
        <p:nvSpPr>
          <p:cNvPr id="15" name="Rectangle 14">
            <a:extLst>
              <a:ext uri="{FF2B5EF4-FFF2-40B4-BE49-F238E27FC236}">
                <a16:creationId xmlns:a16="http://schemas.microsoft.com/office/drawing/2014/main" id="{AFF6FCE7-BEC7-2572-D983-4D8C1800412C}"/>
              </a:ext>
            </a:extLst>
          </p:cNvPr>
          <p:cNvSpPr/>
          <p:nvPr userDrawn="1"/>
        </p:nvSpPr>
        <p:spPr>
          <a:xfrm>
            <a:off x="618478" y="2158524"/>
            <a:ext cx="5251344" cy="8814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5B55A4F-59E7-42A6-F462-132014D6BC85}"/>
              </a:ext>
            </a:extLst>
          </p:cNvPr>
          <p:cNvSpPr/>
          <p:nvPr userDrawn="1"/>
        </p:nvSpPr>
        <p:spPr>
          <a:xfrm>
            <a:off x="6331057" y="2160375"/>
            <a:ext cx="5251344" cy="8814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BF960E76-8263-FD0F-7389-364814162061}"/>
              </a:ext>
            </a:extLst>
          </p:cNvPr>
          <p:cNvSpPr/>
          <p:nvPr userDrawn="1"/>
        </p:nvSpPr>
        <p:spPr>
          <a:xfrm>
            <a:off x="609599" y="4788161"/>
            <a:ext cx="5277340" cy="88144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D1B1D63-B9F2-56F5-0A6F-9010644C93C1}"/>
              </a:ext>
            </a:extLst>
          </p:cNvPr>
          <p:cNvSpPr/>
          <p:nvPr userDrawn="1"/>
        </p:nvSpPr>
        <p:spPr>
          <a:xfrm>
            <a:off x="6322820" y="4788161"/>
            <a:ext cx="5251342" cy="88144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7C3F26A4-A24E-567F-5409-1BEB1675C49D}"/>
              </a:ext>
            </a:extLst>
          </p:cNvPr>
          <p:cNvSpPr txBox="1"/>
          <p:nvPr userDrawn="1"/>
        </p:nvSpPr>
        <p:spPr>
          <a:xfrm>
            <a:off x="617838" y="4905719"/>
            <a:ext cx="5277340" cy="646331"/>
          </a:xfrm>
          <a:prstGeom prst="rect">
            <a:avLst/>
          </a:prstGeom>
          <a:noFill/>
        </p:spPr>
        <p:txBody>
          <a:bodyPr wrap="square" rtlCol="0">
            <a:spAutoFit/>
          </a:bodyPr>
          <a:lstStyle/>
          <a:p>
            <a:pPr algn="ctr"/>
            <a:r>
              <a:rPr lang="en-US" sz="3200" b="0" spc="-40" baseline="0" dirty="0">
                <a:solidFill>
                  <a:schemeClr val="bg1"/>
                </a:solidFill>
                <a:latin typeface="Impact" panose="020B0806030902050204" pitchFamily="34" charset="0"/>
              </a:rPr>
              <a:t>the</a:t>
            </a:r>
            <a:r>
              <a:rPr lang="en-US" sz="3600" b="0" spc="-40" baseline="0" dirty="0">
                <a:solidFill>
                  <a:schemeClr val="bg1"/>
                </a:solidFill>
                <a:latin typeface="Impact" panose="020B0806030902050204" pitchFamily="34" charset="0"/>
              </a:rPr>
              <a:t> </a:t>
            </a:r>
            <a:r>
              <a:rPr lang="en-US" sz="3600" b="0" spc="-40" baseline="0" dirty="0">
                <a:solidFill>
                  <a:schemeClr val="accent5"/>
                </a:solidFill>
                <a:latin typeface="Impact" panose="020B0806030902050204" pitchFamily="34" charset="0"/>
              </a:rPr>
              <a:t>Cal/OSHA </a:t>
            </a:r>
            <a:r>
              <a:rPr lang="en-US" sz="3600" b="0" spc="-40" baseline="0" dirty="0">
                <a:solidFill>
                  <a:schemeClr val="bg1"/>
                </a:solidFill>
                <a:latin typeface="Impact" panose="020B0806030902050204" pitchFamily="34" charset="0"/>
              </a:rPr>
              <a:t>Defense </a:t>
            </a:r>
            <a:r>
              <a:rPr lang="en-US" sz="3200" b="0" spc="-40" baseline="0" dirty="0">
                <a:solidFill>
                  <a:schemeClr val="bg1"/>
                </a:solidFill>
                <a:latin typeface="Impact" panose="020B0806030902050204" pitchFamily="34" charset="0"/>
              </a:rPr>
              <a:t>report</a:t>
            </a:r>
            <a:endParaRPr lang="en-US" sz="3600" b="0" spc="-40" baseline="0" dirty="0">
              <a:solidFill>
                <a:schemeClr val="bg1"/>
              </a:solidFill>
              <a:latin typeface="Impact" panose="020B0806030902050204" pitchFamily="34" charset="0"/>
            </a:endParaRPr>
          </a:p>
        </p:txBody>
      </p:sp>
      <p:sp>
        <p:nvSpPr>
          <p:cNvPr id="22" name="TextBox 21">
            <a:extLst>
              <a:ext uri="{FF2B5EF4-FFF2-40B4-BE49-F238E27FC236}">
                <a16:creationId xmlns:a16="http://schemas.microsoft.com/office/drawing/2014/main" id="{E1C3B47F-C0B9-6EEF-879A-C3C7BB909440}"/>
              </a:ext>
            </a:extLst>
          </p:cNvPr>
          <p:cNvSpPr txBox="1"/>
          <p:nvPr userDrawn="1"/>
        </p:nvSpPr>
        <p:spPr>
          <a:xfrm>
            <a:off x="6314580" y="4874941"/>
            <a:ext cx="5259582" cy="707886"/>
          </a:xfrm>
          <a:prstGeom prst="rect">
            <a:avLst/>
          </a:prstGeom>
          <a:noFill/>
        </p:spPr>
        <p:txBody>
          <a:bodyPr wrap="square" rtlCol="0">
            <a:spAutoFit/>
          </a:bodyPr>
          <a:lstStyle/>
          <a:p>
            <a:pPr algn="ctr"/>
            <a:r>
              <a:rPr lang="en-US" sz="3200" spc="0" baseline="0" dirty="0">
                <a:solidFill>
                  <a:schemeClr val="bg1"/>
                </a:solidFill>
                <a:latin typeface="Impact" panose="020B0806030902050204" pitchFamily="34" charset="0"/>
              </a:rPr>
              <a:t>the</a:t>
            </a:r>
            <a:r>
              <a:rPr lang="en-US" sz="4000" spc="0" baseline="0" dirty="0">
                <a:latin typeface="Impact" panose="020B0806030902050204" pitchFamily="34" charset="0"/>
              </a:rPr>
              <a:t> </a:t>
            </a:r>
            <a:r>
              <a:rPr lang="en-US" sz="3600" spc="0" baseline="0" dirty="0">
                <a:solidFill>
                  <a:schemeClr val="accent5"/>
                </a:solidFill>
                <a:latin typeface="Impact" panose="020B0806030902050204" pitchFamily="34" charset="0"/>
              </a:rPr>
              <a:t>MSHA</a:t>
            </a:r>
            <a:r>
              <a:rPr lang="en-US" sz="3600" spc="0" baseline="0" dirty="0">
                <a:latin typeface="Impact" panose="020B0806030902050204" pitchFamily="34" charset="0"/>
              </a:rPr>
              <a:t> </a:t>
            </a:r>
            <a:r>
              <a:rPr lang="en-US" sz="3600" spc="0" baseline="0" dirty="0">
                <a:solidFill>
                  <a:schemeClr val="bg1"/>
                </a:solidFill>
                <a:latin typeface="Impact" panose="020B0806030902050204" pitchFamily="34" charset="0"/>
              </a:rPr>
              <a:t>Defense </a:t>
            </a:r>
            <a:r>
              <a:rPr lang="en-US" sz="3200" spc="0" baseline="0" dirty="0">
                <a:solidFill>
                  <a:schemeClr val="bg1"/>
                </a:solidFill>
                <a:latin typeface="Impact" panose="020B0806030902050204" pitchFamily="34" charset="0"/>
              </a:rPr>
              <a:t>report</a:t>
            </a:r>
          </a:p>
        </p:txBody>
      </p:sp>
      <p:sp>
        <p:nvSpPr>
          <p:cNvPr id="13" name="TextBox 12">
            <a:extLst>
              <a:ext uri="{FF2B5EF4-FFF2-40B4-BE49-F238E27FC236}">
                <a16:creationId xmlns:a16="http://schemas.microsoft.com/office/drawing/2014/main" id="{D5C8D6BD-58AA-645A-B29D-1651ED47E2E0}"/>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sp>
        <p:nvSpPr>
          <p:cNvPr id="7" name="TextBox 6">
            <a:extLst>
              <a:ext uri="{FF2B5EF4-FFF2-40B4-BE49-F238E27FC236}">
                <a16:creationId xmlns:a16="http://schemas.microsoft.com/office/drawing/2014/main" id="{4B54C195-2522-C9D1-FF4F-CA07359E2400}"/>
              </a:ext>
            </a:extLst>
          </p:cNvPr>
          <p:cNvSpPr txBox="1"/>
          <p:nvPr userDrawn="1"/>
        </p:nvSpPr>
        <p:spPr>
          <a:xfrm>
            <a:off x="609599" y="2245664"/>
            <a:ext cx="5259582" cy="707886"/>
          </a:xfrm>
          <a:prstGeom prst="rect">
            <a:avLst/>
          </a:prstGeom>
          <a:noFill/>
        </p:spPr>
        <p:txBody>
          <a:bodyPr wrap="square" rtlCol="0">
            <a:spAutoFit/>
          </a:bodyPr>
          <a:lstStyle/>
          <a:p>
            <a:pPr algn="ctr"/>
            <a:r>
              <a:rPr lang="en-US" sz="3200" spc="0" baseline="0" dirty="0">
                <a:solidFill>
                  <a:schemeClr val="bg1"/>
                </a:solidFill>
                <a:latin typeface="Impact" panose="020B0806030902050204" pitchFamily="34" charset="0"/>
              </a:rPr>
              <a:t>the</a:t>
            </a:r>
            <a:r>
              <a:rPr lang="en-US" sz="4000" spc="0" baseline="0" dirty="0">
                <a:latin typeface="Impact" panose="020B0806030902050204" pitchFamily="34" charset="0"/>
              </a:rPr>
              <a:t> </a:t>
            </a:r>
            <a:r>
              <a:rPr lang="en-US" sz="3600" spc="0" baseline="0" dirty="0">
                <a:solidFill>
                  <a:schemeClr val="accent5"/>
                </a:solidFill>
                <a:latin typeface="Impact" panose="020B0806030902050204" pitchFamily="34" charset="0"/>
              </a:rPr>
              <a:t>OSHA</a:t>
            </a:r>
            <a:r>
              <a:rPr lang="en-US" sz="3600" spc="0" baseline="0" dirty="0">
                <a:latin typeface="Impact" panose="020B0806030902050204" pitchFamily="34" charset="0"/>
              </a:rPr>
              <a:t> </a:t>
            </a:r>
            <a:r>
              <a:rPr lang="en-US" sz="3600" spc="0" baseline="0" dirty="0">
                <a:solidFill>
                  <a:schemeClr val="bg1"/>
                </a:solidFill>
                <a:latin typeface="Impact" panose="020B0806030902050204" pitchFamily="34" charset="0"/>
              </a:rPr>
              <a:t>Defense </a:t>
            </a:r>
            <a:r>
              <a:rPr lang="en-US" sz="3200" spc="0" baseline="0" dirty="0">
                <a:solidFill>
                  <a:schemeClr val="bg1"/>
                </a:solidFill>
                <a:latin typeface="Impact" panose="020B0806030902050204" pitchFamily="34" charset="0"/>
              </a:rPr>
              <a:t>report</a:t>
            </a:r>
          </a:p>
        </p:txBody>
      </p:sp>
      <p:sp>
        <p:nvSpPr>
          <p:cNvPr id="8" name="TextBox 7">
            <a:extLst>
              <a:ext uri="{FF2B5EF4-FFF2-40B4-BE49-F238E27FC236}">
                <a16:creationId xmlns:a16="http://schemas.microsoft.com/office/drawing/2014/main" id="{93F6F86E-0AA5-968A-77BA-5DC24FA1FFA6}"/>
              </a:ext>
            </a:extLst>
          </p:cNvPr>
          <p:cNvSpPr txBox="1"/>
          <p:nvPr userDrawn="1"/>
        </p:nvSpPr>
        <p:spPr>
          <a:xfrm>
            <a:off x="6296182" y="2306860"/>
            <a:ext cx="5277340" cy="584775"/>
          </a:xfrm>
          <a:prstGeom prst="rect">
            <a:avLst/>
          </a:prstGeom>
          <a:noFill/>
        </p:spPr>
        <p:txBody>
          <a:bodyPr wrap="square" rtlCol="0">
            <a:spAutoFit/>
          </a:bodyPr>
          <a:lstStyle/>
          <a:p>
            <a:pPr algn="ctr"/>
            <a:r>
              <a:rPr lang="en-US" sz="2800" b="0" spc="0" baseline="0" dirty="0">
                <a:solidFill>
                  <a:schemeClr val="bg1"/>
                </a:solidFill>
                <a:latin typeface="Impact" panose="020B0806030902050204" pitchFamily="34" charset="0"/>
              </a:rPr>
              <a:t>the</a:t>
            </a:r>
            <a:r>
              <a:rPr lang="en-US" sz="3200" b="0" spc="0" baseline="0" dirty="0">
                <a:solidFill>
                  <a:schemeClr val="bg1"/>
                </a:solidFill>
                <a:latin typeface="Impact" panose="020B0806030902050204" pitchFamily="34" charset="0"/>
              </a:rPr>
              <a:t> </a:t>
            </a:r>
            <a:r>
              <a:rPr lang="en-US" sz="3200" b="0" spc="0" baseline="0" dirty="0">
                <a:solidFill>
                  <a:schemeClr val="accent5"/>
                </a:solidFill>
                <a:latin typeface="Impact" panose="020B0806030902050204" pitchFamily="34" charset="0"/>
              </a:rPr>
              <a:t>Employer </a:t>
            </a:r>
            <a:r>
              <a:rPr lang="en-US" sz="3200" b="0" spc="0" baseline="0" dirty="0">
                <a:solidFill>
                  <a:schemeClr val="bg1"/>
                </a:solidFill>
                <a:latin typeface="Impact" panose="020B0806030902050204" pitchFamily="34" charset="0"/>
              </a:rPr>
              <a:t>Defense </a:t>
            </a:r>
            <a:r>
              <a:rPr lang="en-US" sz="2800" b="0" spc="0" baseline="0" dirty="0">
                <a:solidFill>
                  <a:schemeClr val="bg1"/>
                </a:solidFill>
                <a:latin typeface="Impact" panose="020B0806030902050204" pitchFamily="34" charset="0"/>
              </a:rPr>
              <a:t>report</a:t>
            </a:r>
            <a:endParaRPr lang="en-US" sz="3200" b="0" spc="0" baseline="0" dirty="0">
              <a:solidFill>
                <a:schemeClr val="bg1"/>
              </a:solidFill>
              <a:latin typeface="Impact" panose="020B0806030902050204" pitchFamily="34" charset="0"/>
            </a:endParaRPr>
          </a:p>
        </p:txBody>
      </p:sp>
    </p:spTree>
    <p:extLst>
      <p:ext uri="{BB962C8B-B14F-4D97-AF65-F5344CB8AC3E}">
        <p14:creationId xmlns:p14="http://schemas.microsoft.com/office/powerpoint/2010/main" val="1348601631"/>
      </p:ext>
    </p:extLst>
  </p:cSld>
  <p:clrMapOvr>
    <a:masterClrMapping/>
  </p:clrMapOvr>
  <p:extLst>
    <p:ext uri="{DCECCB84-F9BA-43D5-87BE-67443E8EF086}">
      <p15:sldGuideLst xmlns:p15="http://schemas.microsoft.com/office/powerpoint/2012/main">
        <p15:guide id="6"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Blogs">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EA93B3FF-68E9-CE3C-E508-2EBC9C62671F}"/>
              </a:ext>
            </a:extLst>
          </p:cNvPr>
          <p:cNvSpPr/>
          <p:nvPr userDrawn="1"/>
        </p:nvSpPr>
        <p:spPr>
          <a:xfrm>
            <a:off x="7461635" y="260077"/>
            <a:ext cx="4456036" cy="2940322"/>
          </a:xfrm>
          <a:prstGeom prst="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3" name="Rectangle 32">
            <a:extLst>
              <a:ext uri="{FF2B5EF4-FFF2-40B4-BE49-F238E27FC236}">
                <a16:creationId xmlns:a16="http://schemas.microsoft.com/office/drawing/2014/main" id="{3329CEA4-3C16-20FA-804E-E3B007DB365B}"/>
              </a:ext>
            </a:extLst>
          </p:cNvPr>
          <p:cNvSpPr/>
          <p:nvPr userDrawn="1"/>
        </p:nvSpPr>
        <p:spPr>
          <a:xfrm>
            <a:off x="2810123" y="3420722"/>
            <a:ext cx="4456036" cy="2940322"/>
          </a:xfrm>
          <a:prstGeom prst="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4" name="Rectangle 33">
            <a:extLst>
              <a:ext uri="{FF2B5EF4-FFF2-40B4-BE49-F238E27FC236}">
                <a16:creationId xmlns:a16="http://schemas.microsoft.com/office/drawing/2014/main" id="{B0C71C7C-DCEF-A6D1-E9EC-41EEF0A4BF61}"/>
              </a:ext>
            </a:extLst>
          </p:cNvPr>
          <p:cNvSpPr/>
          <p:nvPr userDrawn="1"/>
        </p:nvSpPr>
        <p:spPr>
          <a:xfrm>
            <a:off x="7461635" y="3420722"/>
            <a:ext cx="4456036" cy="2940322"/>
          </a:xfrm>
          <a:prstGeom prst="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1" name="Rectangle 30">
            <a:extLst>
              <a:ext uri="{FF2B5EF4-FFF2-40B4-BE49-F238E27FC236}">
                <a16:creationId xmlns:a16="http://schemas.microsoft.com/office/drawing/2014/main" id="{297C7611-75BF-0C3A-3F41-06D80445D053}"/>
              </a:ext>
            </a:extLst>
          </p:cNvPr>
          <p:cNvSpPr/>
          <p:nvPr userDrawn="1"/>
        </p:nvSpPr>
        <p:spPr>
          <a:xfrm>
            <a:off x="2810123" y="260077"/>
            <a:ext cx="4456036" cy="2940322"/>
          </a:xfrm>
          <a:prstGeom prst="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8" name="Rectangle 27">
            <a:extLst>
              <a:ext uri="{FF2B5EF4-FFF2-40B4-BE49-F238E27FC236}">
                <a16:creationId xmlns:a16="http://schemas.microsoft.com/office/drawing/2014/main" id="{CB452AEE-D8E7-616B-D12B-F45AC0AAA279}"/>
              </a:ext>
            </a:extLst>
          </p:cNvPr>
          <p:cNvSpPr/>
          <p:nvPr userDrawn="1"/>
        </p:nvSpPr>
        <p:spPr>
          <a:xfrm>
            <a:off x="-1" y="2"/>
            <a:ext cx="2510119" cy="6629135"/>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TextBox 12">
            <a:extLst>
              <a:ext uri="{FF2B5EF4-FFF2-40B4-BE49-F238E27FC236}">
                <a16:creationId xmlns:a16="http://schemas.microsoft.com/office/drawing/2014/main" id="{D5C8D6BD-58AA-645A-B29D-1651ED47E2E0}"/>
              </a:ext>
            </a:extLst>
          </p:cNvPr>
          <p:cNvSpPr txBox="1"/>
          <p:nvPr userDrawn="1"/>
        </p:nvSpPr>
        <p:spPr>
          <a:xfrm>
            <a:off x="-1" y="6650251"/>
            <a:ext cx="12192001" cy="207749"/>
          </a:xfrm>
          <a:prstGeom prst="rect">
            <a:avLst/>
          </a:prstGeom>
          <a:solidFill>
            <a:schemeClr val="accent5"/>
          </a:solidFill>
        </p:spPr>
        <p:txBody>
          <a:bodyPr wrap="square" rtlCol="0">
            <a:spAutoFit/>
          </a:bodyPr>
          <a:lstStyle/>
          <a:p>
            <a:pPr marL="0" marR="0" lvl="0" indent="0" defTabSz="342900" eaLnBrk="1" fontAlgn="auto" latinLnBrk="0" hangingPunct="1">
              <a:lnSpc>
                <a:spcPts val="900"/>
              </a:lnSpc>
              <a:spcBef>
                <a:spcPts val="0"/>
              </a:spcBef>
              <a:spcAft>
                <a:spcPts val="0"/>
              </a:spcAft>
              <a:buClrTx/>
              <a:buSzTx/>
              <a:buFontTx/>
              <a:buNone/>
              <a:tabLst/>
              <a:defRPr/>
            </a:pPr>
            <a:r>
              <a:rPr kumimoji="0" lang="en-US" sz="750" b="0" i="0" u="none" strike="noStrike" kern="0" cap="none" spc="0" normalizeH="0" baseline="0" noProof="0" dirty="0">
                <a:ln>
                  <a:noFill/>
                </a:ln>
                <a:solidFill>
                  <a:prstClr val="white"/>
                </a:solidFill>
                <a:effectLst/>
                <a:uLnTx/>
                <a:uFillTx/>
              </a:rPr>
              <a:t>© 2024 </a:t>
            </a:r>
            <a:r>
              <a:rPr kumimoji="0" lang="en-US" sz="75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750" b="0" i="0" u="none" strike="noStrike" kern="0" cap="none" spc="0" normalizeH="0" baseline="0" noProof="0" dirty="0">
              <a:ln>
                <a:noFill/>
              </a:ln>
              <a:solidFill>
                <a:prstClr val="white"/>
              </a:solidFill>
              <a:effectLst/>
              <a:uLnTx/>
              <a:uFillTx/>
            </a:endParaRPr>
          </a:p>
        </p:txBody>
      </p:sp>
      <p:sp>
        <p:nvSpPr>
          <p:cNvPr id="35" name="Title 1">
            <a:extLst>
              <a:ext uri="{FF2B5EF4-FFF2-40B4-BE49-F238E27FC236}">
                <a16:creationId xmlns:a16="http://schemas.microsoft.com/office/drawing/2014/main" id="{EF6B8796-99CF-1FE3-FA23-B29BD9315504}"/>
              </a:ext>
            </a:extLst>
          </p:cNvPr>
          <p:cNvSpPr>
            <a:spLocks noGrp="1"/>
          </p:cNvSpPr>
          <p:nvPr>
            <p:ph type="title" hasCustomPrompt="1"/>
          </p:nvPr>
        </p:nvSpPr>
        <p:spPr>
          <a:xfrm>
            <a:off x="217161" y="1932241"/>
            <a:ext cx="2139465" cy="1339281"/>
          </a:xfrm>
        </p:spPr>
        <p:txBody>
          <a:bodyPr anchor="b"/>
          <a:lstStyle>
            <a:lvl1pPr>
              <a:defRPr sz="2400">
                <a:solidFill>
                  <a:schemeClr val="bg1"/>
                </a:solidFill>
              </a:defRPr>
            </a:lvl1pPr>
          </a:lstStyle>
          <a:p>
            <a:r>
              <a:rPr lang="en-US" dirty="0"/>
              <a:t>Special Services</a:t>
            </a:r>
          </a:p>
        </p:txBody>
      </p:sp>
      <p:sp>
        <p:nvSpPr>
          <p:cNvPr id="36" name="Text Placeholder 3">
            <a:extLst>
              <a:ext uri="{FF2B5EF4-FFF2-40B4-BE49-F238E27FC236}">
                <a16:creationId xmlns:a16="http://schemas.microsoft.com/office/drawing/2014/main" id="{29A6DD19-D542-552D-8E06-2F0EE7D12F33}"/>
              </a:ext>
            </a:extLst>
          </p:cNvPr>
          <p:cNvSpPr>
            <a:spLocks noGrp="1"/>
          </p:cNvSpPr>
          <p:nvPr>
            <p:ph type="body" sz="half" idx="2" hasCustomPrompt="1"/>
          </p:nvPr>
        </p:nvSpPr>
        <p:spPr>
          <a:xfrm>
            <a:off x="217161" y="3429000"/>
            <a:ext cx="2139465" cy="2573434"/>
          </a:xfrm>
        </p:spPr>
        <p:txBody>
          <a:bodyPr/>
          <a:lstStyle>
            <a:lvl1pPr marL="0" indent="0">
              <a:buNone/>
              <a:defRPr sz="12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Advanced education opportunities to keep you current on key industry topics </a:t>
            </a:r>
          </a:p>
          <a:p>
            <a:pPr lvl="0"/>
            <a:r>
              <a:rPr lang="en-US" dirty="0"/>
              <a:t>Consulting services for complex issues</a:t>
            </a:r>
          </a:p>
        </p:txBody>
      </p:sp>
      <p:sp>
        <p:nvSpPr>
          <p:cNvPr id="6" name="Rectangle 5">
            <a:extLst>
              <a:ext uri="{FF2B5EF4-FFF2-40B4-BE49-F238E27FC236}">
                <a16:creationId xmlns:a16="http://schemas.microsoft.com/office/drawing/2014/main" id="{4ACA37F5-EF95-B25A-BFAB-C0EF286ADE76}"/>
              </a:ext>
            </a:extLst>
          </p:cNvPr>
          <p:cNvSpPr/>
          <p:nvPr userDrawn="1"/>
        </p:nvSpPr>
        <p:spPr>
          <a:xfrm>
            <a:off x="2810124" y="268623"/>
            <a:ext cx="4448835" cy="8210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05740" tIns="137160" rtlCol="0" anchor="t"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350" b="1" i="0" u="none" strike="noStrike" dirty="0">
                <a:solidFill>
                  <a:schemeClr val="bg2"/>
                </a:solidFill>
                <a:effectLst/>
                <a:latin typeface="Calibri" panose="020F0502020204030204" pitchFamily="34" charset="0"/>
                <a:cs typeface="Calibri" panose="020F0502020204030204" pitchFamily="34" charset="0"/>
              </a:rPr>
              <a:t>California Workplace Violence </a:t>
            </a:r>
          </a:p>
          <a:p>
            <a:pPr marL="0" marR="0" lvl="0" indent="0" algn="ctr" defTabSz="685800" rtl="0" eaLnBrk="1" fontAlgn="auto" latinLnBrk="0" hangingPunct="1">
              <a:lnSpc>
                <a:spcPct val="100000"/>
              </a:lnSpc>
              <a:spcBef>
                <a:spcPts val="0"/>
              </a:spcBef>
              <a:spcAft>
                <a:spcPts val="450"/>
              </a:spcAft>
              <a:buClrTx/>
              <a:buSzTx/>
              <a:buFontTx/>
              <a:buNone/>
              <a:tabLst/>
              <a:defRPr/>
            </a:pPr>
            <a:r>
              <a:rPr lang="en-US" sz="1350" b="1" i="0" u="none" strike="noStrike" dirty="0">
                <a:solidFill>
                  <a:schemeClr val="bg2"/>
                </a:solidFill>
                <a:effectLst/>
                <a:latin typeface="Calibri" panose="020F0502020204030204" pitchFamily="34" charset="0"/>
                <a:cs typeface="Calibri" panose="020F0502020204030204" pitchFamily="34" charset="0"/>
              </a:rPr>
              <a:t>Prevention Compliance Solutions</a:t>
            </a:r>
          </a:p>
        </p:txBody>
      </p:sp>
      <p:sp>
        <p:nvSpPr>
          <p:cNvPr id="7" name="Rectangle 6">
            <a:extLst>
              <a:ext uri="{FF2B5EF4-FFF2-40B4-BE49-F238E27FC236}">
                <a16:creationId xmlns:a16="http://schemas.microsoft.com/office/drawing/2014/main" id="{01C1B36B-1010-C75B-AD53-37A9ED4DC8DC}"/>
              </a:ext>
            </a:extLst>
          </p:cNvPr>
          <p:cNvSpPr/>
          <p:nvPr userDrawn="1"/>
        </p:nvSpPr>
        <p:spPr>
          <a:xfrm>
            <a:off x="7461635" y="268623"/>
            <a:ext cx="4456435" cy="8210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205740" tIns="137160" rtlCol="0" anchor="t" anchorCtr="0"/>
          <a:lstStyle/>
          <a:p>
            <a:pPr marL="0" marR="0" lvl="0" indent="0" algn="ctr" defTabSz="685800" rtl="0" eaLnBrk="1" fontAlgn="auto" latinLnBrk="0" hangingPunct="1">
              <a:lnSpc>
                <a:spcPct val="100000"/>
              </a:lnSpc>
              <a:spcBef>
                <a:spcPts val="0"/>
              </a:spcBef>
              <a:spcAft>
                <a:spcPts val="450"/>
              </a:spcAft>
              <a:buClrTx/>
              <a:buSzTx/>
              <a:buFontTx/>
              <a:buNone/>
              <a:tabLst/>
              <a:defRPr/>
            </a:pPr>
            <a:r>
              <a:rPr lang="en-US" sz="1350" b="1" i="0" u="none" strike="noStrike" dirty="0">
                <a:solidFill>
                  <a:schemeClr val="bg2"/>
                </a:solidFill>
                <a:effectLst/>
                <a:latin typeface="Calibri" panose="020F0502020204030204" pitchFamily="34" charset="0"/>
                <a:cs typeface="Calibri" panose="020F0502020204030204" pitchFamily="34" charset="0"/>
              </a:rPr>
              <a:t>OSHA Injury and Illness Recordkeeping </a:t>
            </a:r>
            <a:br>
              <a:rPr lang="en-US" sz="1350" b="1" i="0" u="none" strike="noStrike" dirty="0">
                <a:solidFill>
                  <a:schemeClr val="bg2"/>
                </a:solidFill>
                <a:effectLst/>
                <a:latin typeface="Calibri" panose="020F0502020204030204" pitchFamily="34" charset="0"/>
                <a:cs typeface="Calibri" panose="020F0502020204030204" pitchFamily="34" charset="0"/>
              </a:rPr>
            </a:br>
            <a:r>
              <a:rPr lang="en-US" sz="1350" b="1" i="0" u="none" strike="noStrike" dirty="0">
                <a:solidFill>
                  <a:schemeClr val="bg2"/>
                </a:solidFill>
                <a:effectLst/>
                <a:latin typeface="Calibri" panose="020F0502020204030204" pitchFamily="34" charset="0"/>
                <a:cs typeface="Calibri" panose="020F0502020204030204" pitchFamily="34" charset="0"/>
              </a:rPr>
              <a:t>and Reporting Masterclass</a:t>
            </a:r>
          </a:p>
        </p:txBody>
      </p:sp>
      <p:sp>
        <p:nvSpPr>
          <p:cNvPr id="10" name="Rectangle 9">
            <a:extLst>
              <a:ext uri="{FF2B5EF4-FFF2-40B4-BE49-F238E27FC236}">
                <a16:creationId xmlns:a16="http://schemas.microsoft.com/office/drawing/2014/main" id="{7ABA7FC6-C769-0AB5-CF65-1F55566C5F48}"/>
              </a:ext>
            </a:extLst>
          </p:cNvPr>
          <p:cNvSpPr/>
          <p:nvPr userDrawn="1"/>
        </p:nvSpPr>
        <p:spPr>
          <a:xfrm>
            <a:off x="2810125" y="3452800"/>
            <a:ext cx="4456036" cy="821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05740" tIns="137160" rtlCol="0" anchor="t"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350" b="1" i="0" u="none" strike="noStrike" dirty="0">
                <a:solidFill>
                  <a:schemeClr val="bg2"/>
                </a:solidFill>
                <a:effectLst/>
                <a:latin typeface="Calibri" panose="020F0502020204030204" pitchFamily="34" charset="0"/>
                <a:cs typeface="Calibri" panose="020F0502020204030204" pitchFamily="34" charset="0"/>
              </a:rPr>
              <a:t>OSHA Inspection </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350" b="1" i="0" u="none" strike="noStrike" dirty="0">
                <a:solidFill>
                  <a:schemeClr val="bg2"/>
                </a:solidFill>
                <a:effectLst/>
                <a:latin typeface="Calibri" panose="020F0502020204030204" pitchFamily="34" charset="0"/>
                <a:cs typeface="Calibri" panose="020F0502020204030204" pitchFamily="34" charset="0"/>
              </a:rPr>
              <a:t>Masterclass</a:t>
            </a:r>
          </a:p>
        </p:txBody>
      </p:sp>
      <p:sp>
        <p:nvSpPr>
          <p:cNvPr id="11" name="Rectangle 10">
            <a:extLst>
              <a:ext uri="{FF2B5EF4-FFF2-40B4-BE49-F238E27FC236}">
                <a16:creationId xmlns:a16="http://schemas.microsoft.com/office/drawing/2014/main" id="{250086C2-08CB-1C09-5C98-D8C503E8810E}"/>
              </a:ext>
            </a:extLst>
          </p:cNvPr>
          <p:cNvSpPr/>
          <p:nvPr userDrawn="1"/>
        </p:nvSpPr>
        <p:spPr>
          <a:xfrm>
            <a:off x="7461636" y="3452800"/>
            <a:ext cx="4463635" cy="8210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05740" tIns="137160" rtlCol="0" anchor="t" anchorCtr="0"/>
          <a:lstStyle/>
          <a:p>
            <a:pPr marL="0" marR="0" lvl="0" indent="0" algn="ctr" defTabSz="685800" rtl="0" eaLnBrk="1" fontAlgn="auto" latinLnBrk="0" hangingPunct="1">
              <a:lnSpc>
                <a:spcPct val="100000"/>
              </a:lnSpc>
              <a:spcBef>
                <a:spcPts val="0"/>
              </a:spcBef>
              <a:spcAft>
                <a:spcPts val="450"/>
              </a:spcAft>
              <a:buClrTx/>
              <a:buSzTx/>
              <a:buFontTx/>
              <a:buNone/>
              <a:tabLst/>
              <a:defRPr/>
            </a:pPr>
            <a:r>
              <a:rPr lang="en-US" sz="1350" b="1" i="0" u="none" strike="noStrike" dirty="0">
                <a:solidFill>
                  <a:schemeClr val="bg2"/>
                </a:solidFill>
                <a:effectLst/>
                <a:latin typeface="Calibri" panose="020F0502020204030204" pitchFamily="34" charset="0"/>
                <a:cs typeface="Calibri" panose="020F0502020204030204" pitchFamily="34" charset="0"/>
              </a:rPr>
              <a:t>California Harassment</a:t>
            </a:r>
            <a:br>
              <a:rPr lang="en-US" sz="1350" b="1" i="0" u="none" strike="noStrike" dirty="0">
                <a:solidFill>
                  <a:schemeClr val="bg2"/>
                </a:solidFill>
                <a:effectLst/>
                <a:latin typeface="Calibri" panose="020F0502020204030204" pitchFamily="34" charset="0"/>
                <a:cs typeface="Calibri" panose="020F0502020204030204" pitchFamily="34" charset="0"/>
              </a:rPr>
            </a:br>
            <a:r>
              <a:rPr lang="en-US" sz="1350" b="1" i="0" u="none" strike="noStrike" dirty="0">
                <a:solidFill>
                  <a:schemeClr val="bg2"/>
                </a:solidFill>
                <a:effectLst/>
                <a:latin typeface="Calibri" panose="020F0502020204030204" pitchFamily="34" charset="0"/>
                <a:cs typeface="Calibri" panose="020F0502020204030204" pitchFamily="34" charset="0"/>
              </a:rPr>
              <a:t> Training Seminar</a:t>
            </a:r>
          </a:p>
        </p:txBody>
      </p:sp>
      <p:pic>
        <p:nvPicPr>
          <p:cNvPr id="37" name="Graphic 36">
            <a:extLst>
              <a:ext uri="{FF2B5EF4-FFF2-40B4-BE49-F238E27FC236}">
                <a16:creationId xmlns:a16="http://schemas.microsoft.com/office/drawing/2014/main" id="{CC49B685-88F7-6485-5905-98C78D27120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9882" t="12821"/>
          <a:stretch/>
        </p:blipFill>
        <p:spPr>
          <a:xfrm>
            <a:off x="214313" y="143935"/>
            <a:ext cx="2139465" cy="1425795"/>
          </a:xfrm>
          <a:prstGeom prst="rect">
            <a:avLst/>
          </a:prstGeom>
        </p:spPr>
      </p:pic>
      <p:sp>
        <p:nvSpPr>
          <p:cNvPr id="2" name="TextBox 1">
            <a:extLst>
              <a:ext uri="{FF2B5EF4-FFF2-40B4-BE49-F238E27FC236}">
                <a16:creationId xmlns:a16="http://schemas.microsoft.com/office/drawing/2014/main" id="{A67CE2A9-3ACC-3E89-49B9-11032925AEAE}"/>
              </a:ext>
            </a:extLst>
          </p:cNvPr>
          <p:cNvSpPr txBox="1"/>
          <p:nvPr userDrawn="1"/>
        </p:nvSpPr>
        <p:spPr>
          <a:xfrm>
            <a:off x="3001617" y="1147812"/>
            <a:ext cx="4073929" cy="138499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dirty="0">
                <a:solidFill>
                  <a:schemeClr val="tx1"/>
                </a:solidFill>
                <a:effectLst/>
                <a:latin typeface="Calibri" panose="020F0502020204030204" pitchFamily="34" charset="0"/>
                <a:cs typeface="Calibri" panose="020F0502020204030204" pitchFamily="34" charset="0"/>
              </a:rPr>
              <a:t>Workplace violence prevention plans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dirty="0">
                <a:solidFill>
                  <a:schemeClr val="tx1"/>
                </a:solidFill>
                <a:effectLst/>
                <a:latin typeface="Calibri" panose="020F0502020204030204" pitchFamily="34" charset="0"/>
                <a:cs typeface="Calibri" panose="020F0502020204030204" pitchFamily="34" charset="0"/>
              </a:rPr>
              <a:t>Hazard assessments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dirty="0">
                <a:solidFill>
                  <a:schemeClr val="tx1"/>
                </a:solidFill>
                <a:effectLst/>
                <a:latin typeface="Calibri" panose="020F0502020204030204" pitchFamily="34" charset="0"/>
                <a:cs typeface="Calibri" panose="020F0502020204030204" pitchFamily="34" charset="0"/>
              </a:rPr>
              <a:t>Incident investigations and reports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dirty="0">
                <a:solidFill>
                  <a:schemeClr val="tx1"/>
                </a:solidFill>
                <a:effectLst/>
                <a:latin typeface="Calibri" panose="020F0502020204030204" pitchFamily="34" charset="0"/>
                <a:cs typeface="Calibri" panose="020F0502020204030204" pitchFamily="34" charset="0"/>
              </a:rPr>
              <a:t>Violent Incident Logs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dirty="0">
                <a:solidFill>
                  <a:schemeClr val="tx1"/>
                </a:solidFill>
                <a:effectLst/>
                <a:latin typeface="Calibri" panose="020F0502020204030204" pitchFamily="34" charset="0"/>
                <a:cs typeface="Calibri" panose="020F0502020204030204" pitchFamily="34" charset="0"/>
              </a:rPr>
              <a:t>Interactive employee and supervisor training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dirty="0">
                <a:solidFill>
                  <a:schemeClr val="tx1"/>
                </a:solidFill>
                <a:effectLst/>
                <a:latin typeface="Calibri" panose="020F0502020204030204" pitchFamily="34" charset="0"/>
                <a:cs typeface="Calibri" panose="020F0502020204030204" pitchFamily="34" charset="0"/>
              </a:rPr>
              <a:t>Recordkeeping</a:t>
            </a:r>
          </a:p>
        </p:txBody>
      </p:sp>
      <p:sp>
        <p:nvSpPr>
          <p:cNvPr id="3" name="TextBox 2">
            <a:extLst>
              <a:ext uri="{FF2B5EF4-FFF2-40B4-BE49-F238E27FC236}">
                <a16:creationId xmlns:a16="http://schemas.microsoft.com/office/drawing/2014/main" id="{D1075137-B7DE-0496-6AAF-CC3FAAA92642}"/>
              </a:ext>
            </a:extLst>
          </p:cNvPr>
          <p:cNvSpPr txBox="1"/>
          <p:nvPr userDrawn="1"/>
        </p:nvSpPr>
        <p:spPr>
          <a:xfrm>
            <a:off x="3008818" y="4331989"/>
            <a:ext cx="4073929" cy="1384995"/>
          </a:xfrm>
          <a:prstGeom prst="rect">
            <a:avLst/>
          </a:prstGeom>
          <a:noFill/>
        </p:spPr>
        <p:txBody>
          <a:bodyPr wrap="square">
            <a:spAutoFit/>
          </a:bodyPr>
          <a:lstStyle/>
          <a:p>
            <a:pPr marL="285750" indent="-285750">
              <a:buFont typeface="Arial" panose="020B0604020202020204" pitchFamily="34" charset="0"/>
              <a:buChar char="•"/>
              <a:defRPr/>
            </a:pPr>
            <a:r>
              <a:rPr lang="en-US" sz="1400" b="0" i="0" u="none" strike="noStrike" dirty="0">
                <a:solidFill>
                  <a:schemeClr val="tx1"/>
                </a:solidFill>
                <a:effectLst/>
                <a:latin typeface="Calibri" panose="020F0502020204030204" pitchFamily="34" charset="0"/>
                <a:cs typeface="Calibri" panose="020F0502020204030204" pitchFamily="34" charset="0"/>
              </a:rPr>
              <a:t>Building and preparing your inspection team</a:t>
            </a:r>
          </a:p>
          <a:p>
            <a:pPr marL="285750" indent="-285750">
              <a:buFont typeface="Arial" panose="020B0604020202020204" pitchFamily="34" charset="0"/>
              <a:buChar char="•"/>
              <a:defRPr/>
            </a:pPr>
            <a:r>
              <a:rPr lang="en-US" sz="1400" b="0" i="0" u="none" strike="noStrike" dirty="0">
                <a:solidFill>
                  <a:schemeClr val="tx1"/>
                </a:solidFill>
                <a:effectLst/>
                <a:latin typeface="Calibri" panose="020F0502020204030204" pitchFamily="34" charset="0"/>
                <a:cs typeface="Calibri" panose="020F0502020204030204" pitchFamily="34" charset="0"/>
              </a:rPr>
              <a:t>Preparation strategies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dirty="0">
                <a:solidFill>
                  <a:schemeClr val="tx1"/>
                </a:solidFill>
                <a:effectLst/>
                <a:latin typeface="Calibri" panose="020F0502020204030204" pitchFamily="34" charset="0"/>
                <a:cs typeface="Calibri" panose="020F0502020204030204" pitchFamily="34" charset="0"/>
              </a:rPr>
              <a:t>Achieving successful outcomes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Calibri" panose="020F0502020204030204" pitchFamily="34" charset="0"/>
                <a:cs typeface="Calibri" panose="020F0502020204030204" pitchFamily="34" charset="0"/>
              </a:rPr>
              <a:t>Employers’ and employees’ rights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dirty="0">
                <a:solidFill>
                  <a:schemeClr val="tx1"/>
                </a:solidFill>
                <a:effectLst/>
                <a:latin typeface="Calibri" panose="020F0502020204030204" pitchFamily="34" charset="0"/>
                <a:cs typeface="Calibri" panose="020F0502020204030204" pitchFamily="34" charset="0"/>
              </a:rPr>
              <a:t>Tips for </a:t>
            </a:r>
            <a:r>
              <a:rPr lang="en-US" sz="1400" dirty="0">
                <a:latin typeface="Calibri" panose="020F0502020204030204" pitchFamily="34" charset="0"/>
                <a:cs typeface="Calibri" panose="020F0502020204030204" pitchFamily="34" charset="0"/>
              </a:rPr>
              <a:t>m</a:t>
            </a:r>
            <a:r>
              <a:rPr lang="en-US" sz="1400" b="0" i="0" u="none" strike="noStrike" dirty="0">
                <a:solidFill>
                  <a:schemeClr val="tx1"/>
                </a:solidFill>
                <a:effectLst/>
                <a:latin typeface="Calibri" panose="020F0502020204030204" pitchFamily="34" charset="0"/>
                <a:cs typeface="Calibri" panose="020F0502020204030204" pitchFamily="34" charset="0"/>
              </a:rPr>
              <a:t>anaging each stage of an inspection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dirty="0">
                <a:solidFill>
                  <a:schemeClr val="tx1"/>
                </a:solidFill>
                <a:effectLst/>
                <a:latin typeface="Calibri" panose="020F0502020204030204" pitchFamily="34" charset="0"/>
                <a:cs typeface="Calibri" panose="020F0502020204030204" pitchFamily="34" charset="0"/>
              </a:rPr>
              <a:t>Dealing with third-party participants</a:t>
            </a:r>
          </a:p>
        </p:txBody>
      </p:sp>
      <p:sp>
        <p:nvSpPr>
          <p:cNvPr id="4" name="TextBox 3">
            <a:extLst>
              <a:ext uri="{FF2B5EF4-FFF2-40B4-BE49-F238E27FC236}">
                <a16:creationId xmlns:a16="http://schemas.microsoft.com/office/drawing/2014/main" id="{6AB6C059-1290-88CC-DA91-6091FC7938AE}"/>
              </a:ext>
            </a:extLst>
          </p:cNvPr>
          <p:cNvSpPr txBox="1"/>
          <p:nvPr userDrawn="1"/>
        </p:nvSpPr>
        <p:spPr>
          <a:xfrm>
            <a:off x="7664184" y="1220420"/>
            <a:ext cx="4073929" cy="116955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dirty="0">
                <a:solidFill>
                  <a:schemeClr val="tx1"/>
                </a:solidFill>
                <a:effectLst/>
                <a:latin typeface="Calibri" panose="020F0502020204030204" pitchFamily="34" charset="0"/>
                <a:cs typeface="Calibri" panose="020F0502020204030204" pitchFamily="34" charset="0"/>
              </a:rPr>
              <a:t>OSHA 300 Log recordkeeping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dirty="0">
                <a:solidFill>
                  <a:schemeClr val="tx1"/>
                </a:solidFill>
                <a:effectLst/>
                <a:latin typeface="Calibri" panose="020F0502020204030204" pitchFamily="34" charset="0"/>
                <a:cs typeface="Calibri" panose="020F0502020204030204" pitchFamily="34" charset="0"/>
              </a:rPr>
              <a:t>E-Recordkeeping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dirty="0">
                <a:solidFill>
                  <a:schemeClr val="tx1"/>
                </a:solidFill>
                <a:effectLst/>
                <a:latin typeface="Calibri" panose="020F0502020204030204" pitchFamily="34" charset="0"/>
                <a:cs typeface="Calibri" panose="020F0502020204030204" pitchFamily="34" charset="0"/>
              </a:rPr>
              <a:t>Serious injury and fatality reporting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dirty="0">
                <a:solidFill>
                  <a:schemeClr val="tx1"/>
                </a:solidFill>
                <a:effectLst/>
                <a:latin typeface="Calibri" panose="020F0502020204030204" pitchFamily="34" charset="0"/>
                <a:cs typeface="Calibri" panose="020F0502020204030204" pitchFamily="34" charset="0"/>
              </a:rPr>
              <a:t>determining work-relatedness and reporting regulations</a:t>
            </a:r>
            <a:r>
              <a:rPr lang="en-US" sz="1400" b="1" i="0" u="none" strike="noStrike" dirty="0">
                <a:solidFill>
                  <a:schemeClr val="tx1"/>
                </a:solidFill>
                <a:effectLst/>
                <a:latin typeface="Calibri" panose="020F0502020204030204" pitchFamily="34" charset="0"/>
                <a:cs typeface="Calibri" panose="020F0502020204030204" pitchFamily="34" charset="0"/>
              </a:rPr>
              <a:t>.</a:t>
            </a:r>
            <a:endParaRPr lang="en-US" sz="1400" b="0" i="0" u="none" strike="noStrike" dirty="0">
              <a:solidFill>
                <a:schemeClr val="tx1"/>
              </a:solidFill>
              <a:effectLst/>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8DBD5649-0AC4-A098-D69E-0D94FC97C328}"/>
              </a:ext>
            </a:extLst>
          </p:cNvPr>
          <p:cNvSpPr txBox="1"/>
          <p:nvPr userDrawn="1"/>
        </p:nvSpPr>
        <p:spPr>
          <a:xfrm>
            <a:off x="7671385" y="4404597"/>
            <a:ext cx="4073929" cy="181588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Calibri" panose="020F0502020204030204" pitchFamily="34" charset="0"/>
                <a:cs typeface="Calibri" panose="020F0502020204030204" pitchFamily="34" charset="0"/>
              </a:rPr>
              <a:t>Work site programs for compliance with California harassment training requirements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Calibri" panose="020F0502020204030204" pitchFamily="34" charset="0"/>
                <a:cs typeface="Calibri" panose="020F0502020204030204" pitchFamily="34" charset="0"/>
              </a:rPr>
              <a:t>Two-hour training sessions per work site for supervisory employees and managers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Calibri" panose="020F0502020204030204" pitchFamily="34" charset="0"/>
                <a:cs typeface="Calibri" panose="020F0502020204030204" pitchFamily="34" charset="0"/>
              </a:rPr>
              <a:t>One-hour non-supervisory training sessions </a:t>
            </a:r>
            <a:br>
              <a:rPr lang="en-US" sz="1400"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for companies with five or more employees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Calibri" panose="020F0502020204030204" pitchFamily="34" charset="0"/>
                <a:cs typeface="Calibri" panose="020F0502020204030204" pitchFamily="34" charset="0"/>
              </a:rPr>
              <a:t>Customized materials </a:t>
            </a:r>
            <a:br>
              <a:rPr lang="en-US" sz="1400"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provided</a:t>
            </a:r>
          </a:p>
        </p:txBody>
      </p:sp>
    </p:spTree>
    <p:extLst>
      <p:ext uri="{BB962C8B-B14F-4D97-AF65-F5344CB8AC3E}">
        <p14:creationId xmlns:p14="http://schemas.microsoft.com/office/powerpoint/2010/main" val="4078862686"/>
      </p:ext>
    </p:extLst>
  </p:cSld>
  <p:clrMapOvr>
    <a:masterClrMapping/>
  </p:clrMapOvr>
  <p:extLst>
    <p:ext uri="{DCECCB84-F9BA-43D5-87BE-67443E8EF086}">
      <p15:sldGuideLst xmlns:p15="http://schemas.microsoft.com/office/powerpoint/2012/main">
        <p15:guide id="2" pos="704">
          <p15:clr>
            <a:srgbClr val="FBAE40"/>
          </p15:clr>
        </p15:guide>
        <p15:guide id="3" pos="9536">
          <p15:clr>
            <a:srgbClr val="FBAE40"/>
          </p15:clr>
        </p15:guide>
        <p15:guide id="6" pos="512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Contact U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E748C-8A3F-21E1-B93D-9C99C8A86B05}"/>
              </a:ext>
            </a:extLst>
          </p:cNvPr>
          <p:cNvSpPr>
            <a:spLocks noGrp="1"/>
          </p:cNvSpPr>
          <p:nvPr>
            <p:ph type="title" hasCustomPrompt="1"/>
          </p:nvPr>
        </p:nvSpPr>
        <p:spPr/>
        <p:txBody>
          <a:bodyPr/>
          <a:lstStyle>
            <a:lvl1pPr>
              <a:defRPr/>
            </a:lvl1pPr>
          </a:lstStyle>
          <a:p>
            <a:r>
              <a:rPr lang="en-US" dirty="0"/>
              <a:t>Contact Us</a:t>
            </a:r>
          </a:p>
        </p:txBody>
      </p:sp>
      <p:sp>
        <p:nvSpPr>
          <p:cNvPr id="3" name="Date Placeholder 2">
            <a:extLst>
              <a:ext uri="{FF2B5EF4-FFF2-40B4-BE49-F238E27FC236}">
                <a16:creationId xmlns:a16="http://schemas.microsoft.com/office/drawing/2014/main" id="{2ABCC066-4107-BB45-16AD-2D9EDB415016}"/>
              </a:ext>
            </a:extLst>
          </p:cNvPr>
          <p:cNvSpPr>
            <a:spLocks noGrp="1"/>
          </p:cNvSpPr>
          <p:nvPr>
            <p:ph type="dt" sz="half" idx="10"/>
          </p:nvPr>
        </p:nvSpPr>
        <p:spPr/>
        <p:txBody>
          <a:bodyPr/>
          <a:lstStyle/>
          <a:p>
            <a:fld id="{ABA1104C-01C1-46EB-94FC-CBF769B334E8}" type="datetimeFigureOut">
              <a:rPr lang="en-US" smtClean="0"/>
              <a:t>9/16/2024</a:t>
            </a:fld>
            <a:endParaRPr lang="en-US" dirty="0"/>
          </a:p>
        </p:txBody>
      </p:sp>
      <p:sp>
        <p:nvSpPr>
          <p:cNvPr id="4" name="Footer Placeholder 3">
            <a:extLst>
              <a:ext uri="{FF2B5EF4-FFF2-40B4-BE49-F238E27FC236}">
                <a16:creationId xmlns:a16="http://schemas.microsoft.com/office/drawing/2014/main" id="{A8A274BF-F1F8-5B57-9C63-93F5A9D2B3B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E5D61AD-CFF8-A6BB-DDB2-F17168119159}"/>
              </a:ext>
            </a:extLst>
          </p:cNvPr>
          <p:cNvSpPr>
            <a:spLocks noGrp="1"/>
          </p:cNvSpPr>
          <p:nvPr>
            <p:ph type="sldNum" sz="quarter" idx="12"/>
          </p:nvPr>
        </p:nvSpPr>
        <p:spPr/>
        <p:txBody>
          <a:bodyPr/>
          <a:lstStyle/>
          <a:p>
            <a:fld id="{0FF47217-0BB0-40A1-B366-2D2C750E4DBA}" type="slidenum">
              <a:rPr lang="en-US" smtClean="0"/>
              <a:t>‹#›</a:t>
            </a:fld>
            <a:endParaRPr lang="en-US" dirty="0"/>
          </a:p>
        </p:txBody>
      </p:sp>
      <p:sp>
        <p:nvSpPr>
          <p:cNvPr id="7" name="Picture Placeholder 6">
            <a:extLst>
              <a:ext uri="{FF2B5EF4-FFF2-40B4-BE49-F238E27FC236}">
                <a16:creationId xmlns:a16="http://schemas.microsoft.com/office/drawing/2014/main" id="{39FCBBC8-2B5E-D004-53AD-5FD3C5C4A382}"/>
              </a:ext>
            </a:extLst>
          </p:cNvPr>
          <p:cNvSpPr>
            <a:spLocks noGrp="1"/>
          </p:cNvSpPr>
          <p:nvPr>
            <p:ph type="pic" sz="quarter" idx="13"/>
          </p:nvPr>
        </p:nvSpPr>
        <p:spPr>
          <a:xfrm>
            <a:off x="1074742" y="1524000"/>
            <a:ext cx="2125663" cy="1905000"/>
          </a:xfrm>
          <a:effectLst>
            <a:outerShdw blurRad="50800" dist="38100" dir="2700000" algn="tl" rotWithShape="0">
              <a:prstClr val="black">
                <a:alpha val="40000"/>
              </a:prstClr>
            </a:outerShdw>
          </a:effectLst>
        </p:spPr>
        <p:txBody>
          <a:bodyPr/>
          <a:lstStyle/>
          <a:p>
            <a:r>
              <a:rPr lang="en-US" dirty="0"/>
              <a:t>Click icon to add picture</a:t>
            </a:r>
          </a:p>
        </p:txBody>
      </p:sp>
      <p:sp>
        <p:nvSpPr>
          <p:cNvPr id="9" name="Picture Placeholder 8">
            <a:extLst>
              <a:ext uri="{FF2B5EF4-FFF2-40B4-BE49-F238E27FC236}">
                <a16:creationId xmlns:a16="http://schemas.microsoft.com/office/drawing/2014/main" id="{338CB983-3F61-1775-EE28-AE3E542437A5}"/>
              </a:ext>
            </a:extLst>
          </p:cNvPr>
          <p:cNvSpPr>
            <a:spLocks noGrp="1"/>
          </p:cNvSpPr>
          <p:nvPr>
            <p:ph type="pic" sz="quarter" idx="14"/>
          </p:nvPr>
        </p:nvSpPr>
        <p:spPr>
          <a:xfrm>
            <a:off x="5033169" y="1524000"/>
            <a:ext cx="2125662" cy="1905000"/>
          </a:xfrm>
          <a:effectLst>
            <a:outerShdw blurRad="50800" dist="38100" dir="2700000" algn="tl" rotWithShape="0">
              <a:prstClr val="black">
                <a:alpha val="40000"/>
              </a:prstClr>
            </a:outerShdw>
          </a:effectLst>
        </p:spPr>
        <p:txBody>
          <a:bodyPr/>
          <a:lstStyle/>
          <a:p>
            <a:r>
              <a:rPr lang="en-US" dirty="0"/>
              <a:t>Click icon to add picture</a:t>
            </a:r>
          </a:p>
        </p:txBody>
      </p:sp>
      <p:sp>
        <p:nvSpPr>
          <p:cNvPr id="11" name="Picture Placeholder 10">
            <a:extLst>
              <a:ext uri="{FF2B5EF4-FFF2-40B4-BE49-F238E27FC236}">
                <a16:creationId xmlns:a16="http://schemas.microsoft.com/office/drawing/2014/main" id="{97694263-7B6F-7480-22F3-7175BDADC8FB}"/>
              </a:ext>
            </a:extLst>
          </p:cNvPr>
          <p:cNvSpPr>
            <a:spLocks noGrp="1"/>
          </p:cNvSpPr>
          <p:nvPr>
            <p:ph type="pic" sz="quarter" idx="15"/>
          </p:nvPr>
        </p:nvSpPr>
        <p:spPr>
          <a:xfrm>
            <a:off x="8991593" y="1524000"/>
            <a:ext cx="2125662" cy="1905000"/>
          </a:xfrm>
          <a:effectLst>
            <a:outerShdw blurRad="50800" dist="38100" dir="2700000" algn="tl" rotWithShape="0">
              <a:prstClr val="black">
                <a:alpha val="40000"/>
              </a:prstClr>
            </a:outerShdw>
          </a:effectLst>
        </p:spPr>
        <p:txBody>
          <a:bodyPr/>
          <a:lstStyle/>
          <a:p>
            <a:r>
              <a:rPr lang="en-US" dirty="0"/>
              <a:t>Click icon to add picture</a:t>
            </a:r>
          </a:p>
        </p:txBody>
      </p:sp>
      <p:sp>
        <p:nvSpPr>
          <p:cNvPr id="13" name="Text Placeholder 12">
            <a:extLst>
              <a:ext uri="{FF2B5EF4-FFF2-40B4-BE49-F238E27FC236}">
                <a16:creationId xmlns:a16="http://schemas.microsoft.com/office/drawing/2014/main" id="{2E8392A8-7469-F9BF-CBE2-19F19CBCD10C}"/>
              </a:ext>
            </a:extLst>
          </p:cNvPr>
          <p:cNvSpPr>
            <a:spLocks noGrp="1"/>
          </p:cNvSpPr>
          <p:nvPr>
            <p:ph type="body" sz="quarter" idx="16" hasCustomPrompt="1"/>
          </p:nvPr>
        </p:nvSpPr>
        <p:spPr>
          <a:xfrm>
            <a:off x="609599" y="3571147"/>
            <a:ext cx="3055951" cy="523266"/>
          </a:xfrm>
        </p:spPr>
        <p:txBody>
          <a:bodyPr anchor="b"/>
          <a:lstStyle>
            <a:lvl1pPr marL="0" indent="0" algn="ctr">
              <a:buNone/>
              <a:defRPr sz="2400" b="1">
                <a:solidFill>
                  <a:schemeClr val="accent5"/>
                </a:solidFill>
              </a:defRPr>
            </a:lvl1pPr>
            <a:lvl2pPr marL="457200" indent="0">
              <a:buNone/>
              <a:defRPr/>
            </a:lvl2pPr>
          </a:lstStyle>
          <a:p>
            <a:pPr lvl="0"/>
            <a:r>
              <a:rPr lang="en-US" dirty="0"/>
              <a:t>Speaker Name</a:t>
            </a:r>
          </a:p>
        </p:txBody>
      </p:sp>
      <p:sp>
        <p:nvSpPr>
          <p:cNvPr id="15" name="Text Placeholder 14">
            <a:extLst>
              <a:ext uri="{FF2B5EF4-FFF2-40B4-BE49-F238E27FC236}">
                <a16:creationId xmlns:a16="http://schemas.microsoft.com/office/drawing/2014/main" id="{0C856758-EF4C-1361-9B46-A4BB8A27D652}"/>
              </a:ext>
            </a:extLst>
          </p:cNvPr>
          <p:cNvSpPr>
            <a:spLocks noGrp="1"/>
          </p:cNvSpPr>
          <p:nvPr>
            <p:ph type="body" sz="quarter" idx="17" hasCustomPrompt="1"/>
          </p:nvPr>
        </p:nvSpPr>
        <p:spPr>
          <a:xfrm>
            <a:off x="609599" y="4094413"/>
            <a:ext cx="3055951" cy="278806"/>
          </a:xfrm>
        </p:spPr>
        <p:txBody>
          <a:bodyPr anchor="b">
            <a:noAutofit/>
          </a:bodyPr>
          <a:lstStyle>
            <a:lvl1pPr marL="0" indent="0" algn="ctr">
              <a:spcBef>
                <a:spcPts val="0"/>
              </a:spcBef>
              <a:spcAft>
                <a:spcPts val="0"/>
              </a:spcAft>
              <a:buNone/>
              <a:defRPr sz="1800" b="0"/>
            </a:lvl1pPr>
          </a:lstStyle>
          <a:p>
            <a:pPr lvl="0"/>
            <a:r>
              <a:rPr lang="en-US" dirty="0"/>
              <a:t>Title</a:t>
            </a:r>
          </a:p>
        </p:txBody>
      </p:sp>
      <p:sp>
        <p:nvSpPr>
          <p:cNvPr id="17" name="Text Placeholder 16">
            <a:extLst>
              <a:ext uri="{FF2B5EF4-FFF2-40B4-BE49-F238E27FC236}">
                <a16:creationId xmlns:a16="http://schemas.microsoft.com/office/drawing/2014/main" id="{6B67A25E-FE9A-722B-FB9C-684264FEA523}"/>
              </a:ext>
            </a:extLst>
          </p:cNvPr>
          <p:cNvSpPr>
            <a:spLocks noGrp="1"/>
          </p:cNvSpPr>
          <p:nvPr>
            <p:ph type="body" sz="quarter" idx="18" hasCustomPrompt="1"/>
          </p:nvPr>
        </p:nvSpPr>
        <p:spPr>
          <a:xfrm>
            <a:off x="609599" y="4397624"/>
            <a:ext cx="3055951" cy="365125"/>
          </a:xfrm>
        </p:spPr>
        <p:txBody>
          <a:bodyPr anchor="b">
            <a:noAutofit/>
          </a:bodyPr>
          <a:lstStyle>
            <a:lvl1pPr marL="0" indent="0" algn="ctr">
              <a:buNone/>
              <a:defRPr sz="1800"/>
            </a:lvl1pPr>
          </a:lstStyle>
          <a:p>
            <a:pPr lvl="0"/>
            <a:r>
              <a:rPr lang="en-US" dirty="0"/>
              <a:t>Practice Group</a:t>
            </a:r>
          </a:p>
        </p:txBody>
      </p:sp>
      <p:sp>
        <p:nvSpPr>
          <p:cNvPr id="19" name="Text Placeholder 18">
            <a:extLst>
              <a:ext uri="{FF2B5EF4-FFF2-40B4-BE49-F238E27FC236}">
                <a16:creationId xmlns:a16="http://schemas.microsoft.com/office/drawing/2014/main" id="{1D63D939-E906-E94D-4153-06172DC3E25F}"/>
              </a:ext>
            </a:extLst>
          </p:cNvPr>
          <p:cNvSpPr>
            <a:spLocks noGrp="1"/>
          </p:cNvSpPr>
          <p:nvPr>
            <p:ph type="body" sz="quarter" idx="19" hasCustomPrompt="1"/>
          </p:nvPr>
        </p:nvSpPr>
        <p:spPr>
          <a:xfrm>
            <a:off x="609599" y="4762749"/>
            <a:ext cx="3055951" cy="365125"/>
          </a:xfrm>
        </p:spPr>
        <p:txBody>
          <a:bodyPr anchor="b"/>
          <a:lstStyle>
            <a:lvl1pPr marL="0" indent="0" algn="ctr">
              <a:buNone/>
              <a:defRPr sz="1800" b="1">
                <a:solidFill>
                  <a:schemeClr val="accent5"/>
                </a:solidFill>
              </a:defRPr>
            </a:lvl1pPr>
          </a:lstStyle>
          <a:p>
            <a:pPr lvl="0"/>
            <a:r>
              <a:rPr lang="en-US" dirty="0"/>
              <a:t>Company</a:t>
            </a:r>
          </a:p>
        </p:txBody>
      </p:sp>
      <p:sp>
        <p:nvSpPr>
          <p:cNvPr id="21" name="Text Placeholder 20">
            <a:extLst>
              <a:ext uri="{FF2B5EF4-FFF2-40B4-BE49-F238E27FC236}">
                <a16:creationId xmlns:a16="http://schemas.microsoft.com/office/drawing/2014/main" id="{8E3D60DA-ED6A-B32B-EA3D-B916B5ED44DE}"/>
              </a:ext>
            </a:extLst>
          </p:cNvPr>
          <p:cNvSpPr>
            <a:spLocks noGrp="1"/>
          </p:cNvSpPr>
          <p:nvPr>
            <p:ph type="body" sz="quarter" idx="20" hasCustomPrompt="1"/>
          </p:nvPr>
        </p:nvSpPr>
        <p:spPr>
          <a:xfrm>
            <a:off x="609599" y="5127874"/>
            <a:ext cx="3055951" cy="338138"/>
          </a:xfrm>
        </p:spPr>
        <p:txBody>
          <a:bodyPr>
            <a:noAutofit/>
          </a:bodyPr>
          <a:lstStyle>
            <a:lvl1pPr marL="0" indent="0" algn="ctr">
              <a:buNone/>
              <a:defRPr sz="1800"/>
            </a:lvl1pPr>
          </a:lstStyle>
          <a:p>
            <a:pPr lvl="0"/>
            <a:r>
              <a:rPr lang="en-US" dirty="0"/>
              <a:t>Office Location</a:t>
            </a:r>
          </a:p>
        </p:txBody>
      </p:sp>
      <p:sp>
        <p:nvSpPr>
          <p:cNvPr id="23" name="Text Placeholder 22">
            <a:extLst>
              <a:ext uri="{FF2B5EF4-FFF2-40B4-BE49-F238E27FC236}">
                <a16:creationId xmlns:a16="http://schemas.microsoft.com/office/drawing/2014/main" id="{7E49DAF1-BD50-3D4E-9C38-A50533D95FBF}"/>
              </a:ext>
            </a:extLst>
          </p:cNvPr>
          <p:cNvSpPr>
            <a:spLocks noGrp="1"/>
          </p:cNvSpPr>
          <p:nvPr>
            <p:ph type="body" sz="quarter" idx="21" hasCustomPrompt="1"/>
          </p:nvPr>
        </p:nvSpPr>
        <p:spPr>
          <a:xfrm>
            <a:off x="609599" y="5466012"/>
            <a:ext cx="3055951" cy="365125"/>
          </a:xfrm>
        </p:spPr>
        <p:txBody>
          <a:bodyPr anchor="b">
            <a:noAutofit/>
          </a:bodyPr>
          <a:lstStyle>
            <a:lvl1pPr marL="0" indent="0" algn="ctr">
              <a:buNone/>
              <a:defRPr sz="1800"/>
            </a:lvl1pPr>
          </a:lstStyle>
          <a:p>
            <a:pPr lvl="0"/>
            <a:r>
              <a:rPr lang="en-US" dirty="0"/>
              <a:t>Phone Number</a:t>
            </a:r>
          </a:p>
        </p:txBody>
      </p:sp>
      <p:sp>
        <p:nvSpPr>
          <p:cNvPr id="25" name="Text Placeholder 24">
            <a:extLst>
              <a:ext uri="{FF2B5EF4-FFF2-40B4-BE49-F238E27FC236}">
                <a16:creationId xmlns:a16="http://schemas.microsoft.com/office/drawing/2014/main" id="{3A0F5539-E518-B90B-4376-D14ED6CA5EF0}"/>
              </a:ext>
            </a:extLst>
          </p:cNvPr>
          <p:cNvSpPr>
            <a:spLocks noGrp="1"/>
          </p:cNvSpPr>
          <p:nvPr>
            <p:ph type="body" sz="quarter" idx="22" hasCustomPrompt="1"/>
          </p:nvPr>
        </p:nvSpPr>
        <p:spPr>
          <a:xfrm>
            <a:off x="609599" y="5831137"/>
            <a:ext cx="3055951" cy="365125"/>
          </a:xfrm>
        </p:spPr>
        <p:txBody>
          <a:bodyPr anchor="b">
            <a:noAutofit/>
          </a:bodyPr>
          <a:lstStyle>
            <a:lvl1pPr marL="0" indent="0" algn="ctr">
              <a:buNone/>
              <a:defRPr sz="1800" b="1">
                <a:solidFill>
                  <a:schemeClr val="accent5"/>
                </a:solidFill>
              </a:defRPr>
            </a:lvl1pPr>
          </a:lstStyle>
          <a:p>
            <a:pPr lvl="0"/>
            <a:r>
              <a:rPr lang="en-US" dirty="0"/>
              <a:t>email@connmaciel.com</a:t>
            </a:r>
          </a:p>
        </p:txBody>
      </p:sp>
      <p:sp>
        <p:nvSpPr>
          <p:cNvPr id="33" name="Text Placeholder 12">
            <a:extLst>
              <a:ext uri="{FF2B5EF4-FFF2-40B4-BE49-F238E27FC236}">
                <a16:creationId xmlns:a16="http://schemas.microsoft.com/office/drawing/2014/main" id="{E2A9D995-F899-05E1-95BA-957B00C7E984}"/>
              </a:ext>
            </a:extLst>
          </p:cNvPr>
          <p:cNvSpPr>
            <a:spLocks noGrp="1"/>
          </p:cNvSpPr>
          <p:nvPr>
            <p:ph type="body" sz="quarter" idx="23" hasCustomPrompt="1"/>
          </p:nvPr>
        </p:nvSpPr>
        <p:spPr>
          <a:xfrm>
            <a:off x="4568024" y="3544313"/>
            <a:ext cx="3055951" cy="523266"/>
          </a:xfrm>
        </p:spPr>
        <p:txBody>
          <a:bodyPr anchor="b">
            <a:noAutofit/>
          </a:bodyPr>
          <a:lstStyle>
            <a:lvl1pPr marL="0" indent="0" algn="ctr">
              <a:buNone/>
              <a:defRPr sz="2800" b="1">
                <a:solidFill>
                  <a:schemeClr val="accent5"/>
                </a:solidFill>
              </a:defRPr>
            </a:lvl1pPr>
            <a:lvl2pPr marL="457200" indent="0">
              <a:buNone/>
              <a:defRPr/>
            </a:lvl2pPr>
          </a:lstStyle>
          <a:p>
            <a:pPr lvl="0"/>
            <a:r>
              <a:rPr lang="en-US" dirty="0"/>
              <a:t>Speaker Name</a:t>
            </a:r>
          </a:p>
        </p:txBody>
      </p:sp>
      <p:sp>
        <p:nvSpPr>
          <p:cNvPr id="34" name="Text Placeholder 14">
            <a:extLst>
              <a:ext uri="{FF2B5EF4-FFF2-40B4-BE49-F238E27FC236}">
                <a16:creationId xmlns:a16="http://schemas.microsoft.com/office/drawing/2014/main" id="{54169546-87EF-6E35-5E4E-8827DD74667E}"/>
              </a:ext>
            </a:extLst>
          </p:cNvPr>
          <p:cNvSpPr>
            <a:spLocks noGrp="1"/>
          </p:cNvSpPr>
          <p:nvPr>
            <p:ph type="body" sz="quarter" idx="24" hasCustomPrompt="1"/>
          </p:nvPr>
        </p:nvSpPr>
        <p:spPr>
          <a:xfrm>
            <a:off x="4568024" y="4067579"/>
            <a:ext cx="3055951" cy="278806"/>
          </a:xfrm>
        </p:spPr>
        <p:txBody>
          <a:bodyPr anchor="b">
            <a:noAutofit/>
          </a:bodyPr>
          <a:lstStyle>
            <a:lvl1pPr marL="0" indent="0" algn="ctr">
              <a:spcBef>
                <a:spcPts val="0"/>
              </a:spcBef>
              <a:spcAft>
                <a:spcPts val="0"/>
              </a:spcAft>
              <a:buNone/>
              <a:defRPr sz="1800" b="0"/>
            </a:lvl1pPr>
          </a:lstStyle>
          <a:p>
            <a:pPr lvl="0"/>
            <a:r>
              <a:rPr lang="en-US" dirty="0"/>
              <a:t>Title</a:t>
            </a:r>
          </a:p>
        </p:txBody>
      </p:sp>
      <p:sp>
        <p:nvSpPr>
          <p:cNvPr id="35" name="Text Placeholder 16">
            <a:extLst>
              <a:ext uri="{FF2B5EF4-FFF2-40B4-BE49-F238E27FC236}">
                <a16:creationId xmlns:a16="http://schemas.microsoft.com/office/drawing/2014/main" id="{849FCE5E-21E9-D818-F439-C4B66174C573}"/>
              </a:ext>
            </a:extLst>
          </p:cNvPr>
          <p:cNvSpPr>
            <a:spLocks noGrp="1"/>
          </p:cNvSpPr>
          <p:nvPr>
            <p:ph type="body" sz="quarter" idx="25" hasCustomPrompt="1"/>
          </p:nvPr>
        </p:nvSpPr>
        <p:spPr>
          <a:xfrm>
            <a:off x="4568024" y="4370790"/>
            <a:ext cx="3055951" cy="365125"/>
          </a:xfrm>
        </p:spPr>
        <p:txBody>
          <a:bodyPr anchor="b">
            <a:noAutofit/>
          </a:bodyPr>
          <a:lstStyle>
            <a:lvl1pPr marL="0" indent="0" algn="ctr">
              <a:buNone/>
              <a:defRPr sz="1800"/>
            </a:lvl1pPr>
          </a:lstStyle>
          <a:p>
            <a:pPr lvl="0"/>
            <a:r>
              <a:rPr lang="en-US" dirty="0"/>
              <a:t>Practice Group</a:t>
            </a:r>
          </a:p>
        </p:txBody>
      </p:sp>
      <p:sp>
        <p:nvSpPr>
          <p:cNvPr id="36" name="Text Placeholder 18">
            <a:extLst>
              <a:ext uri="{FF2B5EF4-FFF2-40B4-BE49-F238E27FC236}">
                <a16:creationId xmlns:a16="http://schemas.microsoft.com/office/drawing/2014/main" id="{3923F2A7-A8CC-CE1F-6864-9DA0377EBD10}"/>
              </a:ext>
            </a:extLst>
          </p:cNvPr>
          <p:cNvSpPr>
            <a:spLocks noGrp="1"/>
          </p:cNvSpPr>
          <p:nvPr>
            <p:ph type="body" sz="quarter" idx="26" hasCustomPrompt="1"/>
          </p:nvPr>
        </p:nvSpPr>
        <p:spPr>
          <a:xfrm>
            <a:off x="4568024" y="4735915"/>
            <a:ext cx="3055951" cy="365125"/>
          </a:xfrm>
        </p:spPr>
        <p:txBody>
          <a:bodyPr anchor="b"/>
          <a:lstStyle>
            <a:lvl1pPr marL="0" indent="0" algn="ctr">
              <a:buNone/>
              <a:defRPr sz="1800" b="1">
                <a:solidFill>
                  <a:schemeClr val="accent5"/>
                </a:solidFill>
              </a:defRPr>
            </a:lvl1pPr>
          </a:lstStyle>
          <a:p>
            <a:pPr lvl="0"/>
            <a:r>
              <a:rPr lang="en-US" dirty="0"/>
              <a:t>Company</a:t>
            </a:r>
          </a:p>
        </p:txBody>
      </p:sp>
      <p:sp>
        <p:nvSpPr>
          <p:cNvPr id="37" name="Text Placeholder 20">
            <a:extLst>
              <a:ext uri="{FF2B5EF4-FFF2-40B4-BE49-F238E27FC236}">
                <a16:creationId xmlns:a16="http://schemas.microsoft.com/office/drawing/2014/main" id="{9426831E-0D9B-FD70-7655-C8DE5868416D}"/>
              </a:ext>
            </a:extLst>
          </p:cNvPr>
          <p:cNvSpPr>
            <a:spLocks noGrp="1"/>
          </p:cNvSpPr>
          <p:nvPr>
            <p:ph type="body" sz="quarter" idx="27" hasCustomPrompt="1"/>
          </p:nvPr>
        </p:nvSpPr>
        <p:spPr>
          <a:xfrm>
            <a:off x="4568024" y="5101040"/>
            <a:ext cx="3055951" cy="338138"/>
          </a:xfrm>
        </p:spPr>
        <p:txBody>
          <a:bodyPr>
            <a:noAutofit/>
          </a:bodyPr>
          <a:lstStyle>
            <a:lvl1pPr marL="0" indent="0" algn="ctr">
              <a:buNone/>
              <a:defRPr sz="1800"/>
            </a:lvl1pPr>
          </a:lstStyle>
          <a:p>
            <a:pPr lvl="0"/>
            <a:r>
              <a:rPr lang="en-US" dirty="0"/>
              <a:t>Office Location</a:t>
            </a:r>
          </a:p>
        </p:txBody>
      </p:sp>
      <p:sp>
        <p:nvSpPr>
          <p:cNvPr id="38" name="Text Placeholder 22">
            <a:extLst>
              <a:ext uri="{FF2B5EF4-FFF2-40B4-BE49-F238E27FC236}">
                <a16:creationId xmlns:a16="http://schemas.microsoft.com/office/drawing/2014/main" id="{74E7A082-504F-0D18-A41D-C81FDCA03E69}"/>
              </a:ext>
            </a:extLst>
          </p:cNvPr>
          <p:cNvSpPr>
            <a:spLocks noGrp="1"/>
          </p:cNvSpPr>
          <p:nvPr>
            <p:ph type="body" sz="quarter" idx="28" hasCustomPrompt="1"/>
          </p:nvPr>
        </p:nvSpPr>
        <p:spPr>
          <a:xfrm>
            <a:off x="4568024" y="5439178"/>
            <a:ext cx="3055951" cy="365125"/>
          </a:xfrm>
        </p:spPr>
        <p:txBody>
          <a:bodyPr anchor="b">
            <a:noAutofit/>
          </a:bodyPr>
          <a:lstStyle>
            <a:lvl1pPr marL="0" indent="0" algn="ctr">
              <a:buNone/>
              <a:defRPr sz="1800"/>
            </a:lvl1pPr>
          </a:lstStyle>
          <a:p>
            <a:pPr lvl="0"/>
            <a:r>
              <a:rPr lang="en-US" dirty="0"/>
              <a:t>Phone Number</a:t>
            </a:r>
          </a:p>
        </p:txBody>
      </p:sp>
      <p:sp>
        <p:nvSpPr>
          <p:cNvPr id="39" name="Text Placeholder 24">
            <a:extLst>
              <a:ext uri="{FF2B5EF4-FFF2-40B4-BE49-F238E27FC236}">
                <a16:creationId xmlns:a16="http://schemas.microsoft.com/office/drawing/2014/main" id="{7F9F9533-2D53-D8F7-2E8F-55240AD65297}"/>
              </a:ext>
            </a:extLst>
          </p:cNvPr>
          <p:cNvSpPr>
            <a:spLocks noGrp="1"/>
          </p:cNvSpPr>
          <p:nvPr>
            <p:ph type="body" sz="quarter" idx="29" hasCustomPrompt="1"/>
          </p:nvPr>
        </p:nvSpPr>
        <p:spPr>
          <a:xfrm>
            <a:off x="4568024" y="5804303"/>
            <a:ext cx="3055951" cy="365125"/>
          </a:xfrm>
        </p:spPr>
        <p:txBody>
          <a:bodyPr anchor="b">
            <a:noAutofit/>
          </a:bodyPr>
          <a:lstStyle>
            <a:lvl1pPr marL="0" indent="0" algn="ctr">
              <a:buNone/>
              <a:defRPr sz="1800" b="1">
                <a:solidFill>
                  <a:schemeClr val="accent5"/>
                </a:solidFill>
              </a:defRPr>
            </a:lvl1pPr>
          </a:lstStyle>
          <a:p>
            <a:pPr lvl="0"/>
            <a:r>
              <a:rPr lang="en-US" dirty="0"/>
              <a:t>email@connmaciel.com</a:t>
            </a:r>
          </a:p>
        </p:txBody>
      </p:sp>
      <p:sp>
        <p:nvSpPr>
          <p:cNvPr id="40" name="Text Placeholder 12">
            <a:extLst>
              <a:ext uri="{FF2B5EF4-FFF2-40B4-BE49-F238E27FC236}">
                <a16:creationId xmlns:a16="http://schemas.microsoft.com/office/drawing/2014/main" id="{1E5EC84E-6A09-3D1E-FF0E-4875E264519A}"/>
              </a:ext>
            </a:extLst>
          </p:cNvPr>
          <p:cNvSpPr>
            <a:spLocks noGrp="1"/>
          </p:cNvSpPr>
          <p:nvPr>
            <p:ph type="body" sz="quarter" idx="30" hasCustomPrompt="1"/>
          </p:nvPr>
        </p:nvSpPr>
        <p:spPr>
          <a:xfrm>
            <a:off x="8526449" y="3544313"/>
            <a:ext cx="3055951" cy="523266"/>
          </a:xfrm>
        </p:spPr>
        <p:txBody>
          <a:bodyPr anchor="b"/>
          <a:lstStyle>
            <a:lvl1pPr marL="0" indent="0" algn="ctr">
              <a:buNone/>
              <a:defRPr sz="2400" b="1">
                <a:solidFill>
                  <a:schemeClr val="accent5"/>
                </a:solidFill>
              </a:defRPr>
            </a:lvl1pPr>
            <a:lvl2pPr marL="457200" indent="0">
              <a:buNone/>
              <a:defRPr/>
            </a:lvl2pPr>
          </a:lstStyle>
          <a:p>
            <a:pPr lvl="0"/>
            <a:r>
              <a:rPr lang="en-US" dirty="0"/>
              <a:t>Speaker Name</a:t>
            </a:r>
          </a:p>
        </p:txBody>
      </p:sp>
      <p:sp>
        <p:nvSpPr>
          <p:cNvPr id="41" name="Text Placeholder 14">
            <a:extLst>
              <a:ext uri="{FF2B5EF4-FFF2-40B4-BE49-F238E27FC236}">
                <a16:creationId xmlns:a16="http://schemas.microsoft.com/office/drawing/2014/main" id="{F1291A0E-CE54-E9B9-E75A-E1BE8B5E1D40}"/>
              </a:ext>
            </a:extLst>
          </p:cNvPr>
          <p:cNvSpPr>
            <a:spLocks noGrp="1"/>
          </p:cNvSpPr>
          <p:nvPr>
            <p:ph type="body" sz="quarter" idx="31" hasCustomPrompt="1"/>
          </p:nvPr>
        </p:nvSpPr>
        <p:spPr>
          <a:xfrm>
            <a:off x="8526449" y="4067579"/>
            <a:ext cx="3055951" cy="278806"/>
          </a:xfrm>
        </p:spPr>
        <p:txBody>
          <a:bodyPr anchor="b">
            <a:noAutofit/>
          </a:bodyPr>
          <a:lstStyle>
            <a:lvl1pPr marL="0" indent="0" algn="ctr">
              <a:spcBef>
                <a:spcPts val="0"/>
              </a:spcBef>
              <a:spcAft>
                <a:spcPts val="0"/>
              </a:spcAft>
              <a:buNone/>
              <a:defRPr sz="1800" b="0"/>
            </a:lvl1pPr>
          </a:lstStyle>
          <a:p>
            <a:pPr lvl="0"/>
            <a:r>
              <a:rPr lang="en-US" dirty="0"/>
              <a:t>Title</a:t>
            </a:r>
          </a:p>
        </p:txBody>
      </p:sp>
      <p:sp>
        <p:nvSpPr>
          <p:cNvPr id="42" name="Text Placeholder 16">
            <a:extLst>
              <a:ext uri="{FF2B5EF4-FFF2-40B4-BE49-F238E27FC236}">
                <a16:creationId xmlns:a16="http://schemas.microsoft.com/office/drawing/2014/main" id="{CDDD75C1-564A-E65C-C15C-896C5998D599}"/>
              </a:ext>
            </a:extLst>
          </p:cNvPr>
          <p:cNvSpPr>
            <a:spLocks noGrp="1"/>
          </p:cNvSpPr>
          <p:nvPr>
            <p:ph type="body" sz="quarter" idx="32" hasCustomPrompt="1"/>
          </p:nvPr>
        </p:nvSpPr>
        <p:spPr>
          <a:xfrm>
            <a:off x="8526449" y="4370790"/>
            <a:ext cx="3055951" cy="365125"/>
          </a:xfrm>
        </p:spPr>
        <p:txBody>
          <a:bodyPr anchor="b">
            <a:noAutofit/>
          </a:bodyPr>
          <a:lstStyle>
            <a:lvl1pPr marL="0" indent="0" algn="ctr">
              <a:buNone/>
              <a:defRPr sz="1800"/>
            </a:lvl1pPr>
          </a:lstStyle>
          <a:p>
            <a:pPr lvl="0"/>
            <a:r>
              <a:rPr lang="en-US" dirty="0"/>
              <a:t>Practice Group</a:t>
            </a:r>
          </a:p>
        </p:txBody>
      </p:sp>
      <p:sp>
        <p:nvSpPr>
          <p:cNvPr id="43" name="Text Placeholder 18">
            <a:extLst>
              <a:ext uri="{FF2B5EF4-FFF2-40B4-BE49-F238E27FC236}">
                <a16:creationId xmlns:a16="http://schemas.microsoft.com/office/drawing/2014/main" id="{F8BF6AB2-834E-C8D3-7A5C-02DD9316DD1A}"/>
              </a:ext>
            </a:extLst>
          </p:cNvPr>
          <p:cNvSpPr>
            <a:spLocks noGrp="1"/>
          </p:cNvSpPr>
          <p:nvPr>
            <p:ph type="body" sz="quarter" idx="33" hasCustomPrompt="1"/>
          </p:nvPr>
        </p:nvSpPr>
        <p:spPr>
          <a:xfrm>
            <a:off x="8526449" y="4735915"/>
            <a:ext cx="3055951" cy="365125"/>
          </a:xfrm>
        </p:spPr>
        <p:txBody>
          <a:bodyPr anchor="b"/>
          <a:lstStyle>
            <a:lvl1pPr marL="0" indent="0" algn="ctr">
              <a:buNone/>
              <a:defRPr sz="1800" b="1">
                <a:solidFill>
                  <a:schemeClr val="accent5"/>
                </a:solidFill>
              </a:defRPr>
            </a:lvl1pPr>
          </a:lstStyle>
          <a:p>
            <a:pPr lvl="0"/>
            <a:r>
              <a:rPr lang="en-US" dirty="0"/>
              <a:t>Company</a:t>
            </a:r>
          </a:p>
        </p:txBody>
      </p:sp>
      <p:sp>
        <p:nvSpPr>
          <p:cNvPr id="44" name="Text Placeholder 20">
            <a:extLst>
              <a:ext uri="{FF2B5EF4-FFF2-40B4-BE49-F238E27FC236}">
                <a16:creationId xmlns:a16="http://schemas.microsoft.com/office/drawing/2014/main" id="{9A2ADF9B-1BE9-03D5-57B7-040FD436AEA9}"/>
              </a:ext>
            </a:extLst>
          </p:cNvPr>
          <p:cNvSpPr>
            <a:spLocks noGrp="1"/>
          </p:cNvSpPr>
          <p:nvPr>
            <p:ph type="body" sz="quarter" idx="34" hasCustomPrompt="1"/>
          </p:nvPr>
        </p:nvSpPr>
        <p:spPr>
          <a:xfrm>
            <a:off x="8526449" y="5101040"/>
            <a:ext cx="3055951" cy="338138"/>
          </a:xfrm>
        </p:spPr>
        <p:txBody>
          <a:bodyPr>
            <a:noAutofit/>
          </a:bodyPr>
          <a:lstStyle>
            <a:lvl1pPr marL="0" indent="0" algn="ctr">
              <a:buNone/>
              <a:defRPr sz="1800"/>
            </a:lvl1pPr>
          </a:lstStyle>
          <a:p>
            <a:pPr lvl="0"/>
            <a:r>
              <a:rPr lang="en-US" dirty="0"/>
              <a:t>Office Location</a:t>
            </a:r>
          </a:p>
        </p:txBody>
      </p:sp>
      <p:sp>
        <p:nvSpPr>
          <p:cNvPr id="45" name="Text Placeholder 22">
            <a:extLst>
              <a:ext uri="{FF2B5EF4-FFF2-40B4-BE49-F238E27FC236}">
                <a16:creationId xmlns:a16="http://schemas.microsoft.com/office/drawing/2014/main" id="{19DC92A9-169A-B49A-C033-6E8D3F629527}"/>
              </a:ext>
            </a:extLst>
          </p:cNvPr>
          <p:cNvSpPr>
            <a:spLocks noGrp="1"/>
          </p:cNvSpPr>
          <p:nvPr>
            <p:ph type="body" sz="quarter" idx="35" hasCustomPrompt="1"/>
          </p:nvPr>
        </p:nvSpPr>
        <p:spPr>
          <a:xfrm>
            <a:off x="8526449" y="5439178"/>
            <a:ext cx="3055951" cy="365125"/>
          </a:xfrm>
        </p:spPr>
        <p:txBody>
          <a:bodyPr anchor="b">
            <a:noAutofit/>
          </a:bodyPr>
          <a:lstStyle>
            <a:lvl1pPr marL="0" indent="0" algn="ctr">
              <a:buNone/>
              <a:defRPr sz="1800"/>
            </a:lvl1pPr>
          </a:lstStyle>
          <a:p>
            <a:pPr lvl="0"/>
            <a:r>
              <a:rPr lang="en-US" dirty="0"/>
              <a:t>Phone Number</a:t>
            </a:r>
          </a:p>
        </p:txBody>
      </p:sp>
      <p:sp>
        <p:nvSpPr>
          <p:cNvPr id="46" name="Text Placeholder 24">
            <a:extLst>
              <a:ext uri="{FF2B5EF4-FFF2-40B4-BE49-F238E27FC236}">
                <a16:creationId xmlns:a16="http://schemas.microsoft.com/office/drawing/2014/main" id="{3086BC0E-F27C-D3D0-F02F-CDD00816A748}"/>
              </a:ext>
            </a:extLst>
          </p:cNvPr>
          <p:cNvSpPr>
            <a:spLocks noGrp="1"/>
          </p:cNvSpPr>
          <p:nvPr>
            <p:ph type="body" sz="quarter" idx="36" hasCustomPrompt="1"/>
          </p:nvPr>
        </p:nvSpPr>
        <p:spPr>
          <a:xfrm>
            <a:off x="8526449" y="5804303"/>
            <a:ext cx="3055951" cy="365125"/>
          </a:xfrm>
        </p:spPr>
        <p:txBody>
          <a:bodyPr anchor="b">
            <a:noAutofit/>
          </a:bodyPr>
          <a:lstStyle>
            <a:lvl1pPr marL="0" indent="0" algn="ctr">
              <a:buNone/>
              <a:defRPr sz="1800" b="1">
                <a:solidFill>
                  <a:schemeClr val="accent5"/>
                </a:solidFill>
              </a:defRPr>
            </a:lvl1pPr>
          </a:lstStyle>
          <a:p>
            <a:pPr lvl="0"/>
            <a:r>
              <a:rPr lang="en-US" dirty="0"/>
              <a:t>email@connmaciel.com</a:t>
            </a:r>
          </a:p>
        </p:txBody>
      </p:sp>
    </p:spTree>
    <p:extLst>
      <p:ext uri="{BB962C8B-B14F-4D97-AF65-F5344CB8AC3E}">
        <p14:creationId xmlns:p14="http://schemas.microsoft.com/office/powerpoint/2010/main" val="40129930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1E0EFBC-12F9-CEF6-A5ED-78AAFEE456FA}"/>
              </a:ext>
            </a:extLst>
          </p:cNvPr>
          <p:cNvSpPr>
            <a:spLocks noGrp="1"/>
          </p:cNvSpPr>
          <p:nvPr>
            <p:ph type="dt" sz="half" idx="10"/>
          </p:nvPr>
        </p:nvSpPr>
        <p:spPr/>
        <p:txBody>
          <a:bodyPr/>
          <a:lstStyle/>
          <a:p>
            <a:fld id="{ABA1104C-01C1-46EB-94FC-CBF769B334E8}" type="datetimeFigureOut">
              <a:rPr lang="en-US" smtClean="0"/>
              <a:t>9/16/2024</a:t>
            </a:fld>
            <a:endParaRPr lang="en-US" dirty="0"/>
          </a:p>
        </p:txBody>
      </p:sp>
      <p:sp>
        <p:nvSpPr>
          <p:cNvPr id="4" name="Footer Placeholder 3">
            <a:extLst>
              <a:ext uri="{FF2B5EF4-FFF2-40B4-BE49-F238E27FC236}">
                <a16:creationId xmlns:a16="http://schemas.microsoft.com/office/drawing/2014/main" id="{6F22A780-3678-2A15-75D3-29C4B045B89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270E17F-A039-4BCD-433F-857341756199}"/>
              </a:ext>
            </a:extLst>
          </p:cNvPr>
          <p:cNvSpPr>
            <a:spLocks noGrp="1"/>
          </p:cNvSpPr>
          <p:nvPr>
            <p:ph type="sldNum" sz="quarter" idx="12"/>
          </p:nvPr>
        </p:nvSpPr>
        <p:spPr/>
        <p:txBody>
          <a:bodyPr/>
          <a:lstStyle/>
          <a:p>
            <a:fld id="{0FF47217-0BB0-40A1-B366-2D2C750E4DBA}" type="slidenum">
              <a:rPr lang="en-US" smtClean="0"/>
              <a:t>‹#›</a:t>
            </a:fld>
            <a:endParaRPr lang="en-US" dirty="0"/>
          </a:p>
        </p:txBody>
      </p:sp>
      <p:sp>
        <p:nvSpPr>
          <p:cNvPr id="6" name="Rectangle 5">
            <a:extLst>
              <a:ext uri="{FF2B5EF4-FFF2-40B4-BE49-F238E27FC236}">
                <a16:creationId xmlns:a16="http://schemas.microsoft.com/office/drawing/2014/main" id="{DD5D6226-6826-7ACE-C078-D52B36383E4D}"/>
              </a:ext>
            </a:extLst>
          </p:cNvPr>
          <p:cNvSpPr/>
          <p:nvPr userDrawn="1"/>
        </p:nvSpPr>
        <p:spPr>
          <a:xfrm>
            <a:off x="0" y="0"/>
            <a:ext cx="12192000" cy="66227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A10B485C-EB2F-3A4D-E1BE-5F0344B223CB}"/>
              </a:ext>
            </a:extLst>
          </p:cNvPr>
          <p:cNvSpPr/>
          <p:nvPr userDrawn="1"/>
        </p:nvSpPr>
        <p:spPr>
          <a:xfrm>
            <a:off x="0" y="1833810"/>
            <a:ext cx="12192000" cy="311332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7F3CA8CB-B388-F241-515A-69D535D93C95}"/>
              </a:ext>
            </a:extLst>
          </p:cNvPr>
          <p:cNvSpPr>
            <a:spLocks noGrp="1"/>
          </p:cNvSpPr>
          <p:nvPr>
            <p:ph type="pic" sz="quarter" idx="13"/>
          </p:nvPr>
        </p:nvSpPr>
        <p:spPr>
          <a:xfrm>
            <a:off x="0" y="1838325"/>
            <a:ext cx="3581400" cy="3114675"/>
          </a:xfrm>
        </p:spPr>
        <p:txBody>
          <a:bodyPr/>
          <a:lstStyle/>
          <a:p>
            <a:r>
              <a:rPr lang="en-US" dirty="0"/>
              <a:t>Click icon to add picture</a:t>
            </a:r>
          </a:p>
        </p:txBody>
      </p:sp>
      <p:sp>
        <p:nvSpPr>
          <p:cNvPr id="11" name="Text Placeholder 10">
            <a:extLst>
              <a:ext uri="{FF2B5EF4-FFF2-40B4-BE49-F238E27FC236}">
                <a16:creationId xmlns:a16="http://schemas.microsoft.com/office/drawing/2014/main" id="{3D2EA622-FF82-D1F8-2CE6-A10BBFB1B710}"/>
              </a:ext>
            </a:extLst>
          </p:cNvPr>
          <p:cNvSpPr>
            <a:spLocks noGrp="1"/>
          </p:cNvSpPr>
          <p:nvPr>
            <p:ph type="body" sz="quarter" idx="14"/>
          </p:nvPr>
        </p:nvSpPr>
        <p:spPr>
          <a:xfrm>
            <a:off x="674703" y="234950"/>
            <a:ext cx="8904272" cy="1398588"/>
          </a:xfrm>
        </p:spPr>
        <p:txBody>
          <a:bodyPr anchor="ctr">
            <a:normAutofit/>
          </a:bodyPr>
          <a:lstStyle>
            <a:lvl1pPr marL="0" indent="0">
              <a:buNone/>
              <a:defRPr sz="3600" b="0">
                <a:latin typeface="Impact" panose="020B0806030902050204" pitchFamily="34" charset="0"/>
              </a:defRPr>
            </a:lvl1pPr>
          </a:lstStyle>
          <a:p>
            <a:pPr lvl="0"/>
            <a:r>
              <a:rPr lang="en-US"/>
              <a:t>Click to edit Master text styles</a:t>
            </a:r>
          </a:p>
        </p:txBody>
      </p:sp>
      <p:sp>
        <p:nvSpPr>
          <p:cNvPr id="16" name="Text Placeholder 15">
            <a:extLst>
              <a:ext uri="{FF2B5EF4-FFF2-40B4-BE49-F238E27FC236}">
                <a16:creationId xmlns:a16="http://schemas.microsoft.com/office/drawing/2014/main" id="{88F1CF2B-234B-4575-8E97-DE41A85AD7F0}"/>
              </a:ext>
            </a:extLst>
          </p:cNvPr>
          <p:cNvSpPr>
            <a:spLocks noGrp="1"/>
          </p:cNvSpPr>
          <p:nvPr>
            <p:ph type="body" sz="quarter" idx="15"/>
          </p:nvPr>
        </p:nvSpPr>
        <p:spPr>
          <a:xfrm>
            <a:off x="3729038" y="2006600"/>
            <a:ext cx="7853362" cy="1358900"/>
          </a:xfrm>
        </p:spPr>
        <p:txBody>
          <a:bodyPr/>
          <a:lstStyle>
            <a:lvl1pPr marL="0" indent="0">
              <a:buNone/>
              <a:defRPr>
                <a:solidFill>
                  <a:schemeClr val="bg1"/>
                </a:solidFill>
              </a:defRPr>
            </a:lvl1pPr>
          </a:lstStyle>
          <a:p>
            <a:pPr lvl="0"/>
            <a:r>
              <a:rPr lang="en-US"/>
              <a:t>Click to edit Master text styles</a:t>
            </a:r>
          </a:p>
        </p:txBody>
      </p:sp>
      <p:sp>
        <p:nvSpPr>
          <p:cNvPr id="19" name="Text Placeholder 18">
            <a:extLst>
              <a:ext uri="{FF2B5EF4-FFF2-40B4-BE49-F238E27FC236}">
                <a16:creationId xmlns:a16="http://schemas.microsoft.com/office/drawing/2014/main" id="{A8F48745-6F19-B909-1090-B2D823DED112}"/>
              </a:ext>
            </a:extLst>
          </p:cNvPr>
          <p:cNvSpPr>
            <a:spLocks noGrp="1"/>
          </p:cNvSpPr>
          <p:nvPr>
            <p:ph type="body" sz="quarter" idx="16"/>
          </p:nvPr>
        </p:nvSpPr>
        <p:spPr>
          <a:xfrm>
            <a:off x="3729038" y="4163627"/>
            <a:ext cx="7853362" cy="611573"/>
          </a:xfrm>
        </p:spPr>
        <p:txBody>
          <a:bodyPr/>
          <a:lstStyle>
            <a:lvl1pPr marL="0" indent="0">
              <a:buNone/>
              <a:defRPr sz="2000" cap="all" baseline="0">
                <a:solidFill>
                  <a:schemeClr val="bg1"/>
                </a:solidFill>
              </a:defRPr>
            </a:lvl1pPr>
          </a:lstStyle>
          <a:p>
            <a:pPr lvl="0"/>
            <a:r>
              <a:rPr lang="en-US"/>
              <a:t>Click to edit Master text styles</a:t>
            </a:r>
          </a:p>
        </p:txBody>
      </p:sp>
      <p:grpSp>
        <p:nvGrpSpPr>
          <p:cNvPr id="2" name="Group 1">
            <a:extLst>
              <a:ext uri="{FF2B5EF4-FFF2-40B4-BE49-F238E27FC236}">
                <a16:creationId xmlns:a16="http://schemas.microsoft.com/office/drawing/2014/main" id="{A10956A8-1B99-A8D1-4144-6C4A0E3FCE5F}"/>
              </a:ext>
            </a:extLst>
          </p:cNvPr>
          <p:cNvGrpSpPr>
            <a:grpSpLocks noChangeAspect="1"/>
          </p:cNvGrpSpPr>
          <p:nvPr userDrawn="1"/>
        </p:nvGrpSpPr>
        <p:grpSpPr>
          <a:xfrm>
            <a:off x="9975071" y="202284"/>
            <a:ext cx="1987959" cy="1431253"/>
            <a:chOff x="1345324" y="3720662"/>
            <a:chExt cx="1734207" cy="1240221"/>
          </a:xfrm>
          <a:solidFill>
            <a:schemeClr val="bg2"/>
          </a:solidFill>
        </p:grpSpPr>
        <p:sp>
          <p:nvSpPr>
            <p:cNvPr id="8" name="TextBox 7">
              <a:extLst>
                <a:ext uri="{FF2B5EF4-FFF2-40B4-BE49-F238E27FC236}">
                  <a16:creationId xmlns:a16="http://schemas.microsoft.com/office/drawing/2014/main" id="{3A077052-A8B2-4B2C-5E17-BD7E7C1F4349}"/>
                </a:ext>
              </a:extLst>
            </p:cNvPr>
            <p:cNvSpPr txBox="1"/>
            <p:nvPr userDrawn="1"/>
          </p:nvSpPr>
          <p:spPr>
            <a:xfrm>
              <a:off x="1345324" y="3720662"/>
              <a:ext cx="1734207" cy="1240221"/>
            </a:xfrm>
            <a:prstGeom prst="rect">
              <a:avLst/>
            </a:prstGeom>
            <a:grpFill/>
            <a:ln>
              <a:noFill/>
            </a:ln>
          </p:spPr>
          <p:txBody>
            <a:bodyPr wrap="square" rtlCol="0">
              <a:spAutoFit/>
            </a:bodyPr>
            <a:lstStyle/>
            <a:p>
              <a:endParaRPr lang="en-US" dirty="0"/>
            </a:p>
          </p:txBody>
        </p:sp>
        <p:pic>
          <p:nvPicPr>
            <p:cNvPr id="10" name="Picture 9">
              <a:extLst>
                <a:ext uri="{FF2B5EF4-FFF2-40B4-BE49-F238E27FC236}">
                  <a16:creationId xmlns:a16="http://schemas.microsoft.com/office/drawing/2014/main" id="{2E5097E1-06CE-A87C-D091-6A976FA9FAD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56048" y="3811232"/>
              <a:ext cx="1533780" cy="1059078"/>
            </a:xfrm>
            <a:prstGeom prst="rect">
              <a:avLst/>
            </a:prstGeom>
            <a:grpFill/>
            <a:ln>
              <a:noFill/>
            </a:ln>
          </p:spPr>
        </p:pic>
      </p:grpSp>
      <p:sp>
        <p:nvSpPr>
          <p:cNvPr id="13" name="Text Placeholder 12">
            <a:extLst>
              <a:ext uri="{FF2B5EF4-FFF2-40B4-BE49-F238E27FC236}">
                <a16:creationId xmlns:a16="http://schemas.microsoft.com/office/drawing/2014/main" id="{EB1FDB2F-1C99-B33A-8C5A-F07950734778}"/>
              </a:ext>
            </a:extLst>
          </p:cNvPr>
          <p:cNvSpPr>
            <a:spLocks noGrp="1"/>
          </p:cNvSpPr>
          <p:nvPr>
            <p:ph type="body" sz="quarter" idx="17" hasCustomPrompt="1"/>
          </p:nvPr>
        </p:nvSpPr>
        <p:spPr>
          <a:xfrm>
            <a:off x="1407111" y="5210583"/>
            <a:ext cx="9377778" cy="534683"/>
          </a:xfrm>
        </p:spPr>
        <p:txBody>
          <a:bodyPr/>
          <a:lstStyle>
            <a:lvl1pPr marL="0" indent="0" algn="ctr">
              <a:buNone/>
              <a:defRPr sz="2400" b="1">
                <a:solidFill>
                  <a:schemeClr val="accent5"/>
                </a:solidFill>
              </a:defRPr>
            </a:lvl1pPr>
          </a:lstStyle>
          <a:p>
            <a:pPr lvl="0"/>
            <a:r>
              <a:rPr lang="en-US" dirty="0"/>
              <a:t>Speaker Name</a:t>
            </a:r>
          </a:p>
          <a:p>
            <a:pPr lvl="1"/>
            <a:endParaRPr lang="en-US" dirty="0"/>
          </a:p>
        </p:txBody>
      </p:sp>
      <p:sp>
        <p:nvSpPr>
          <p:cNvPr id="15" name="Text Placeholder 14">
            <a:extLst>
              <a:ext uri="{FF2B5EF4-FFF2-40B4-BE49-F238E27FC236}">
                <a16:creationId xmlns:a16="http://schemas.microsoft.com/office/drawing/2014/main" id="{7ACE7F79-9296-F380-6EC4-9866F2A2882C}"/>
              </a:ext>
            </a:extLst>
          </p:cNvPr>
          <p:cNvSpPr>
            <a:spLocks noGrp="1"/>
          </p:cNvSpPr>
          <p:nvPr>
            <p:ph type="body" sz="quarter" idx="18" hasCustomPrompt="1"/>
          </p:nvPr>
        </p:nvSpPr>
        <p:spPr>
          <a:xfrm>
            <a:off x="1405939" y="5626298"/>
            <a:ext cx="9378950" cy="433387"/>
          </a:xfrm>
        </p:spPr>
        <p:txBody>
          <a:bodyPr>
            <a:noAutofit/>
          </a:bodyPr>
          <a:lstStyle>
            <a:lvl1pPr marL="0" indent="0" algn="ctr">
              <a:buNone/>
              <a:defRPr sz="2000"/>
            </a:lvl1pPr>
          </a:lstStyle>
          <a:p>
            <a:pPr lvl="0"/>
            <a:r>
              <a:rPr lang="en-US" dirty="0"/>
              <a:t>Job Title and Practice Area</a:t>
            </a:r>
          </a:p>
        </p:txBody>
      </p:sp>
      <p:sp>
        <p:nvSpPr>
          <p:cNvPr id="18" name="Text Placeholder 17">
            <a:extLst>
              <a:ext uri="{FF2B5EF4-FFF2-40B4-BE49-F238E27FC236}">
                <a16:creationId xmlns:a16="http://schemas.microsoft.com/office/drawing/2014/main" id="{1E4FB9ED-2E5F-719C-B2EF-D54AEB57506F}"/>
              </a:ext>
            </a:extLst>
          </p:cNvPr>
          <p:cNvSpPr>
            <a:spLocks noGrp="1"/>
          </p:cNvSpPr>
          <p:nvPr>
            <p:ph type="body" sz="quarter" idx="19" hasCustomPrompt="1"/>
          </p:nvPr>
        </p:nvSpPr>
        <p:spPr>
          <a:xfrm>
            <a:off x="3809414" y="5997575"/>
            <a:ext cx="4572000" cy="358775"/>
          </a:xfrm>
        </p:spPr>
        <p:txBody>
          <a:bodyPr>
            <a:noAutofit/>
          </a:bodyPr>
          <a:lstStyle>
            <a:lvl1pPr marL="0" indent="0" algn="ctr">
              <a:buNone/>
              <a:defRPr sz="2000"/>
            </a:lvl1pPr>
          </a:lstStyle>
          <a:p>
            <a:pPr lvl="0"/>
            <a:r>
              <a:rPr lang="en-US" dirty="0"/>
              <a:t>Conn Maciel Carey LLP</a:t>
            </a:r>
          </a:p>
        </p:txBody>
      </p:sp>
    </p:spTree>
    <p:extLst>
      <p:ext uri="{BB962C8B-B14F-4D97-AF65-F5344CB8AC3E}">
        <p14:creationId xmlns:p14="http://schemas.microsoft.com/office/powerpoint/2010/main" val="33529987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Speaker Bio">
    <p:bg>
      <p:bgPr>
        <a:gradFill>
          <a:gsLst>
            <a:gs pos="28000">
              <a:schemeClr val="bg1"/>
            </a:gs>
            <a:gs pos="100000">
              <a:srgbClr val="D8EAFD"/>
            </a:gs>
          </a:gsLst>
          <a:lin ang="5400000" scaled="1"/>
        </a:gra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B452AEE-D8E7-616B-D12B-F45AC0AAA279}"/>
              </a:ext>
            </a:extLst>
          </p:cNvPr>
          <p:cNvSpPr/>
          <p:nvPr userDrawn="1"/>
        </p:nvSpPr>
        <p:spPr>
          <a:xfrm>
            <a:off x="0" y="0"/>
            <a:ext cx="2510118" cy="6629135"/>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D5C8D6BD-58AA-645A-B29D-1651ED47E2E0}"/>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pic>
        <p:nvPicPr>
          <p:cNvPr id="30" name="Graphic 29">
            <a:extLst>
              <a:ext uri="{FF2B5EF4-FFF2-40B4-BE49-F238E27FC236}">
                <a16:creationId xmlns:a16="http://schemas.microsoft.com/office/drawing/2014/main" id="{7D6228E0-03C8-58B4-67B8-1CCE56FE16C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16426" y="228865"/>
            <a:ext cx="1700631" cy="1180749"/>
          </a:xfrm>
          <a:prstGeom prst="rect">
            <a:avLst/>
          </a:prstGeom>
        </p:spPr>
      </p:pic>
      <p:sp>
        <p:nvSpPr>
          <p:cNvPr id="4" name="TextBox 3">
            <a:extLst>
              <a:ext uri="{FF2B5EF4-FFF2-40B4-BE49-F238E27FC236}">
                <a16:creationId xmlns:a16="http://schemas.microsoft.com/office/drawing/2014/main" id="{28DDEA6A-3D35-BD6E-893E-F36EB86AFEAE}"/>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sp>
        <p:nvSpPr>
          <p:cNvPr id="3" name="Picture Placeholder 2">
            <a:extLst>
              <a:ext uri="{FF2B5EF4-FFF2-40B4-BE49-F238E27FC236}">
                <a16:creationId xmlns:a16="http://schemas.microsoft.com/office/drawing/2014/main" id="{B6112DA7-E985-8B24-C5CE-68C64BF1F472}"/>
              </a:ext>
            </a:extLst>
          </p:cNvPr>
          <p:cNvSpPr>
            <a:spLocks noGrp="1"/>
          </p:cNvSpPr>
          <p:nvPr>
            <p:ph type="pic" sz="quarter" idx="10"/>
          </p:nvPr>
        </p:nvSpPr>
        <p:spPr>
          <a:xfrm>
            <a:off x="314528" y="1777961"/>
            <a:ext cx="1831732" cy="1847462"/>
          </a:xfrm>
        </p:spPr>
        <p:txBody>
          <a:bodyPr/>
          <a:lstStyle/>
          <a:p>
            <a:endParaRPr lang="en-US" dirty="0"/>
          </a:p>
        </p:txBody>
      </p:sp>
      <p:sp>
        <p:nvSpPr>
          <p:cNvPr id="20" name="Picture Placeholder 19">
            <a:extLst>
              <a:ext uri="{FF2B5EF4-FFF2-40B4-BE49-F238E27FC236}">
                <a16:creationId xmlns:a16="http://schemas.microsoft.com/office/drawing/2014/main" id="{26434594-0120-FF03-E907-BEA50C7B7CE4}"/>
              </a:ext>
            </a:extLst>
          </p:cNvPr>
          <p:cNvSpPr>
            <a:spLocks noGrp="1"/>
          </p:cNvSpPr>
          <p:nvPr>
            <p:ph type="pic" sz="quarter" idx="11"/>
          </p:nvPr>
        </p:nvSpPr>
        <p:spPr>
          <a:xfrm>
            <a:off x="314528" y="4491265"/>
            <a:ext cx="1831732" cy="1847462"/>
          </a:xfrm>
        </p:spPr>
        <p:txBody>
          <a:bodyPr/>
          <a:lstStyle/>
          <a:p>
            <a:endParaRPr lang="en-US" dirty="0"/>
          </a:p>
        </p:txBody>
      </p:sp>
      <p:sp>
        <p:nvSpPr>
          <p:cNvPr id="21" name="Title 1">
            <a:extLst>
              <a:ext uri="{FF2B5EF4-FFF2-40B4-BE49-F238E27FC236}">
                <a16:creationId xmlns:a16="http://schemas.microsoft.com/office/drawing/2014/main" id="{DD26CE32-2EAE-2ADC-C21B-F9DB91D855F5}"/>
              </a:ext>
            </a:extLst>
          </p:cNvPr>
          <p:cNvSpPr>
            <a:spLocks noGrp="1"/>
          </p:cNvSpPr>
          <p:nvPr>
            <p:ph type="title"/>
          </p:nvPr>
        </p:nvSpPr>
        <p:spPr>
          <a:xfrm>
            <a:off x="2840623" y="146128"/>
            <a:ext cx="8513177" cy="1073074"/>
          </a:xfrm>
        </p:spPr>
        <p:txBody>
          <a:bodyPr anchor="b">
            <a:noAutofit/>
          </a:bodyPr>
          <a:lstStyle>
            <a:lvl1pPr>
              <a:defRPr sz="2600">
                <a:latin typeface="Calibri" panose="020F0502020204030204" pitchFamily="34" charset="0"/>
                <a:ea typeface="Calibri" panose="020F0502020204030204" pitchFamily="34" charset="0"/>
                <a:cs typeface="Calibri" panose="020F0502020204030204" pitchFamily="34" charset="0"/>
              </a:defRPr>
            </a:lvl1pPr>
          </a:lstStyle>
          <a:p>
            <a:endParaRPr lang="en-US" dirty="0"/>
          </a:p>
        </p:txBody>
      </p:sp>
      <p:sp>
        <p:nvSpPr>
          <p:cNvPr id="22" name="Content Placeholder 2">
            <a:extLst>
              <a:ext uri="{FF2B5EF4-FFF2-40B4-BE49-F238E27FC236}">
                <a16:creationId xmlns:a16="http://schemas.microsoft.com/office/drawing/2014/main" id="{D8688E6F-9A20-77AB-2AFE-407FAA3778E6}"/>
              </a:ext>
            </a:extLst>
          </p:cNvPr>
          <p:cNvSpPr>
            <a:spLocks noGrp="1"/>
          </p:cNvSpPr>
          <p:nvPr>
            <p:ph idx="1"/>
          </p:nvPr>
        </p:nvSpPr>
        <p:spPr>
          <a:xfrm>
            <a:off x="2824646" y="1509610"/>
            <a:ext cx="8948254" cy="4811742"/>
          </a:xfrm>
        </p:spPr>
        <p:txBody>
          <a:bodyPr numCol="1" spcCol="365760">
            <a:noAutofit/>
          </a:bodyPr>
          <a:lstStyle>
            <a:lvl1pPr marL="0" indent="0">
              <a:lnSpc>
                <a:spcPct val="100000"/>
              </a:lnSpc>
              <a:spcBef>
                <a:spcPts val="0"/>
              </a:spcBef>
              <a:buNone/>
              <a:defRPr sz="2000">
                <a:solidFill>
                  <a:schemeClr val="tx1">
                    <a:lumMod val="75000"/>
                    <a:lumOff val="25000"/>
                  </a:schemeClr>
                </a:solidFill>
              </a:defRPr>
            </a:lvl1pPr>
            <a:lvl2pPr marL="465138" indent="-223838">
              <a:lnSpc>
                <a:spcPct val="100000"/>
              </a:lnSpc>
              <a:buFont typeface="Arial" panose="020B0604020202020204" pitchFamily="34" charset="0"/>
              <a:buChar char="•"/>
              <a:tabLst/>
              <a:defRPr sz="2000">
                <a:solidFill>
                  <a:schemeClr val="tx1">
                    <a:lumMod val="75000"/>
                    <a:lumOff val="25000"/>
                  </a:schemeClr>
                </a:solidFill>
              </a:defRPr>
            </a:lvl2pPr>
            <a:lvl3pPr marL="687388" indent="-222250">
              <a:lnSpc>
                <a:spcPct val="100000"/>
              </a:lnSpc>
              <a:tabLst/>
              <a:defRPr sz="2000">
                <a:solidFill>
                  <a:schemeClr val="tx1">
                    <a:lumMod val="75000"/>
                    <a:lumOff val="25000"/>
                  </a:schemeClr>
                </a:solidFill>
              </a:defRPr>
            </a:lvl3pPr>
            <a:lvl4pPr marL="1143000" indent="-231775">
              <a:lnSpc>
                <a:spcPct val="100000"/>
              </a:lnSpc>
              <a:buFont typeface="Calibri" panose="020F0502020204030204" pitchFamily="34" charset="0"/>
              <a:buChar char="̶"/>
              <a:tabLst/>
              <a:defRPr sz="2000">
                <a:solidFill>
                  <a:schemeClr val="tx1">
                    <a:lumMod val="75000"/>
                    <a:lumOff val="25000"/>
                  </a:schemeClr>
                </a:solidFill>
              </a:defRPr>
            </a:lvl4pPr>
            <a:lvl5pPr marL="1376363" indent="-233363">
              <a:lnSpc>
                <a:spcPct val="100000"/>
              </a:lnSpc>
              <a:tabLst/>
              <a:defRPr sz="2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Box 24">
            <a:extLst>
              <a:ext uri="{FF2B5EF4-FFF2-40B4-BE49-F238E27FC236}">
                <a16:creationId xmlns:a16="http://schemas.microsoft.com/office/drawing/2014/main" id="{5BE5E7BD-475A-2994-6A07-953F07FFAC94}"/>
              </a:ext>
            </a:extLst>
          </p:cNvPr>
          <p:cNvSpPr txBox="1"/>
          <p:nvPr userDrawn="1"/>
        </p:nvSpPr>
        <p:spPr>
          <a:xfrm>
            <a:off x="227622" y="3829517"/>
            <a:ext cx="2005544" cy="646331"/>
          </a:xfrm>
          <a:prstGeom prst="rect">
            <a:avLst/>
          </a:prstGeom>
          <a:noFill/>
        </p:spPr>
        <p:txBody>
          <a:bodyPr wrap="square" rtlCol="0">
            <a:spAutoFit/>
          </a:bodyPr>
          <a:lstStyle/>
          <a:p>
            <a:pPr algn="ctr"/>
            <a:r>
              <a:rPr lang="en-US" dirty="0">
                <a:solidFill>
                  <a:schemeClr val="bg1"/>
                </a:solidFill>
              </a:rPr>
              <a:t>Scan the QR code below for V-card</a:t>
            </a:r>
          </a:p>
        </p:txBody>
      </p:sp>
    </p:spTree>
    <p:extLst>
      <p:ext uri="{BB962C8B-B14F-4D97-AF65-F5344CB8AC3E}">
        <p14:creationId xmlns:p14="http://schemas.microsoft.com/office/powerpoint/2010/main" val="3995539136"/>
      </p:ext>
    </p:extLst>
  </p:cSld>
  <p:clrMapOvr>
    <a:masterClrMapping/>
  </p:clrMapOvr>
  <p:extLst>
    <p:ext uri="{DCECCB84-F9BA-43D5-87BE-67443E8EF086}">
      <p15:sldGuideLst xmlns:p15="http://schemas.microsoft.com/office/powerpoint/2012/main">
        <p15:guide id="2" pos="528">
          <p15:clr>
            <a:srgbClr val="FBAE40"/>
          </p15:clr>
        </p15:guide>
        <p15:guide id="3" pos="7152">
          <p15:clr>
            <a:srgbClr val="FBAE40"/>
          </p15:clr>
        </p15:guide>
        <p15:guide id="6"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1601CBE-121B-A37D-97F6-5963583294AB}"/>
              </a:ext>
            </a:extLst>
          </p:cNvPr>
          <p:cNvSpPr>
            <a:spLocks noGrp="1"/>
          </p:cNvSpPr>
          <p:nvPr>
            <p:ph type="pic" sz="quarter" idx="13"/>
          </p:nvPr>
        </p:nvSpPr>
        <p:spPr>
          <a:xfrm>
            <a:off x="0" y="0"/>
            <a:ext cx="12192000" cy="6858000"/>
          </a:xfrm>
        </p:spPr>
        <p:txBody>
          <a:bodyPr/>
          <a:lstStyle/>
          <a:p>
            <a:r>
              <a:rPr lang="en-US" dirty="0"/>
              <a:t>Click icon to add picture</a:t>
            </a:r>
          </a:p>
        </p:txBody>
      </p:sp>
      <p:sp>
        <p:nvSpPr>
          <p:cNvPr id="2" name="Title 1">
            <a:extLst>
              <a:ext uri="{FF2B5EF4-FFF2-40B4-BE49-F238E27FC236}">
                <a16:creationId xmlns:a16="http://schemas.microsoft.com/office/drawing/2014/main" id="{87B26E4B-6E73-B40B-D0F1-0FC87D2157AE}"/>
              </a:ext>
            </a:extLst>
          </p:cNvPr>
          <p:cNvSpPr>
            <a:spLocks noGrp="1"/>
          </p:cNvSpPr>
          <p:nvPr>
            <p:ph type="title"/>
          </p:nvPr>
        </p:nvSpPr>
        <p:spPr>
          <a:xfrm>
            <a:off x="1" y="2572920"/>
            <a:ext cx="12191999" cy="1712159"/>
          </a:xfrm>
          <a:solidFill>
            <a:schemeClr val="bg1">
              <a:alpha val="88000"/>
            </a:schemeClr>
          </a:solidFill>
        </p:spPr>
        <p:txBody>
          <a:bodyPr anchor="ctr"/>
          <a:lstStyle>
            <a:lvl1pPr algn="ctr">
              <a:defRPr sz="6000" cap="none" baseline="0">
                <a:solidFill>
                  <a:schemeClr val="accent1">
                    <a:lumMod val="75000"/>
                  </a:schemeClr>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8E1E30DB-392F-8E39-BF1B-08629F98375B}"/>
              </a:ext>
            </a:extLst>
          </p:cNvPr>
          <p:cNvSpPr>
            <a:spLocks noGrp="1"/>
          </p:cNvSpPr>
          <p:nvPr>
            <p:ph type="dt" sz="half" idx="10"/>
          </p:nvPr>
        </p:nvSpPr>
        <p:spPr/>
        <p:txBody>
          <a:bodyPr/>
          <a:lstStyle/>
          <a:p>
            <a:fld id="{ABA1104C-01C1-46EB-94FC-CBF769B334E8}" type="datetimeFigureOut">
              <a:rPr lang="en-US" smtClean="0"/>
              <a:t>9/16/2024</a:t>
            </a:fld>
            <a:endParaRPr lang="en-US" dirty="0"/>
          </a:p>
        </p:txBody>
      </p:sp>
      <p:sp>
        <p:nvSpPr>
          <p:cNvPr id="5" name="Footer Placeholder 4">
            <a:extLst>
              <a:ext uri="{FF2B5EF4-FFF2-40B4-BE49-F238E27FC236}">
                <a16:creationId xmlns:a16="http://schemas.microsoft.com/office/drawing/2014/main" id="{950B81DC-C831-C960-5744-25916483838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A9D9822-2143-89E8-8D56-C29432ABACB3}"/>
              </a:ext>
            </a:extLst>
          </p:cNvPr>
          <p:cNvSpPr>
            <a:spLocks noGrp="1"/>
          </p:cNvSpPr>
          <p:nvPr>
            <p:ph type="sldNum" sz="quarter" idx="12"/>
          </p:nvPr>
        </p:nvSpPr>
        <p:spPr/>
        <p:txBody>
          <a:bodyPr/>
          <a:lstStyle/>
          <a:p>
            <a:fld id="{0FF47217-0BB0-40A1-B366-2D2C750E4DBA}" type="slidenum">
              <a:rPr lang="en-US" smtClean="0"/>
              <a:t>‹#›</a:t>
            </a:fld>
            <a:endParaRPr lang="en-US" dirty="0"/>
          </a:p>
        </p:txBody>
      </p:sp>
    </p:spTree>
    <p:extLst>
      <p:ext uri="{BB962C8B-B14F-4D97-AF65-F5344CB8AC3E}">
        <p14:creationId xmlns:p14="http://schemas.microsoft.com/office/powerpoint/2010/main" val="2078530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273C46-3990-62B3-70BE-D20885195E6F}"/>
              </a:ext>
            </a:extLst>
          </p:cNvPr>
          <p:cNvSpPr>
            <a:spLocks noGrp="1"/>
          </p:cNvSpPr>
          <p:nvPr>
            <p:ph sz="half" idx="1"/>
          </p:nvPr>
        </p:nvSpPr>
        <p:spPr>
          <a:xfrm>
            <a:off x="381000" y="1825625"/>
            <a:ext cx="5638800" cy="43513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767A0C-493F-EFD8-588F-B61BD97EE79C}"/>
              </a:ext>
            </a:extLst>
          </p:cNvPr>
          <p:cNvSpPr>
            <a:spLocks noGrp="1"/>
          </p:cNvSpPr>
          <p:nvPr>
            <p:ph sz="half" idx="2"/>
          </p:nvPr>
        </p:nvSpPr>
        <p:spPr>
          <a:xfrm>
            <a:off x="6172200" y="1825625"/>
            <a:ext cx="5600700" cy="43513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B5B65B21-9812-376C-37F3-80052FFBF509}"/>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sp>
        <p:nvSpPr>
          <p:cNvPr id="18" name="Title 1">
            <a:extLst>
              <a:ext uri="{FF2B5EF4-FFF2-40B4-BE49-F238E27FC236}">
                <a16:creationId xmlns:a16="http://schemas.microsoft.com/office/drawing/2014/main" id="{06D8DF32-7B0A-F1A4-DD48-6053CD31CB66}"/>
              </a:ext>
            </a:extLst>
          </p:cNvPr>
          <p:cNvSpPr>
            <a:spLocks noGrp="1"/>
          </p:cNvSpPr>
          <p:nvPr>
            <p:ph type="title"/>
          </p:nvPr>
        </p:nvSpPr>
        <p:spPr>
          <a:xfrm>
            <a:off x="381001" y="342901"/>
            <a:ext cx="10972799" cy="876300"/>
          </a:xfrm>
        </p:spPr>
        <p:txBody>
          <a:bodyPr>
            <a:normAutofit/>
          </a:bodyPr>
          <a:lstStyle>
            <a:lvl1pPr algn="l">
              <a:defRPr sz="4000" b="1" cap="none" baseline="0">
                <a:solidFill>
                  <a:schemeClr val="accent1"/>
                </a:solidFill>
              </a:defRPr>
            </a:lvl1pPr>
          </a:lstStyle>
          <a:p>
            <a:r>
              <a:rPr lang="en-US" dirty="0"/>
              <a:t>Click to edit Master title style</a:t>
            </a:r>
          </a:p>
        </p:txBody>
      </p:sp>
      <p:grpSp>
        <p:nvGrpSpPr>
          <p:cNvPr id="14" name="Group 13">
            <a:extLst>
              <a:ext uri="{FF2B5EF4-FFF2-40B4-BE49-F238E27FC236}">
                <a16:creationId xmlns:a16="http://schemas.microsoft.com/office/drawing/2014/main" id="{D0F76453-0738-EA26-C018-5CDB63C8C87C}"/>
              </a:ext>
            </a:extLst>
          </p:cNvPr>
          <p:cNvGrpSpPr>
            <a:grpSpLocks noChangeAspect="1"/>
          </p:cNvGrpSpPr>
          <p:nvPr userDrawn="1"/>
        </p:nvGrpSpPr>
        <p:grpSpPr>
          <a:xfrm>
            <a:off x="10246876" y="209105"/>
            <a:ext cx="1607770" cy="1157532"/>
            <a:chOff x="1345324" y="3720662"/>
            <a:chExt cx="1734207" cy="1240221"/>
          </a:xfrm>
          <a:solidFill>
            <a:schemeClr val="bg2"/>
          </a:solidFill>
        </p:grpSpPr>
        <p:sp>
          <p:nvSpPr>
            <p:cNvPr id="15" name="TextBox 14">
              <a:extLst>
                <a:ext uri="{FF2B5EF4-FFF2-40B4-BE49-F238E27FC236}">
                  <a16:creationId xmlns:a16="http://schemas.microsoft.com/office/drawing/2014/main" id="{5E5E079E-8D80-646B-9A9E-C1247EDAA17E}"/>
                </a:ext>
              </a:extLst>
            </p:cNvPr>
            <p:cNvSpPr txBox="1"/>
            <p:nvPr userDrawn="1"/>
          </p:nvSpPr>
          <p:spPr>
            <a:xfrm>
              <a:off x="1345324" y="3720662"/>
              <a:ext cx="1734207" cy="1240221"/>
            </a:xfrm>
            <a:prstGeom prst="rect">
              <a:avLst/>
            </a:prstGeom>
            <a:grpFill/>
            <a:ln>
              <a:noFill/>
            </a:ln>
          </p:spPr>
          <p:txBody>
            <a:bodyPr wrap="square" rtlCol="0">
              <a:spAutoFit/>
            </a:bodyPr>
            <a:lstStyle/>
            <a:p>
              <a:endParaRPr lang="en-US" dirty="0"/>
            </a:p>
          </p:txBody>
        </p:sp>
        <p:pic>
          <p:nvPicPr>
            <p:cNvPr id="16" name="Picture 15">
              <a:extLst>
                <a:ext uri="{FF2B5EF4-FFF2-40B4-BE49-F238E27FC236}">
                  <a16:creationId xmlns:a16="http://schemas.microsoft.com/office/drawing/2014/main" id="{342E151B-CD87-8A53-B948-10977BBE584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56048" y="3811154"/>
              <a:ext cx="1533780" cy="1059232"/>
            </a:xfrm>
            <a:prstGeom prst="rect">
              <a:avLst/>
            </a:prstGeom>
            <a:grpFill/>
            <a:ln>
              <a:noFill/>
            </a:ln>
          </p:spPr>
        </p:pic>
      </p:grpSp>
    </p:spTree>
    <p:extLst>
      <p:ext uri="{BB962C8B-B14F-4D97-AF65-F5344CB8AC3E}">
        <p14:creationId xmlns:p14="http://schemas.microsoft.com/office/powerpoint/2010/main" val="235702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A2A6CB2-6663-8541-6366-5C74D7DBFCA3}"/>
              </a:ext>
            </a:extLst>
          </p:cNvPr>
          <p:cNvSpPr>
            <a:spLocks noGrp="1"/>
          </p:cNvSpPr>
          <p:nvPr>
            <p:ph type="body" idx="1"/>
          </p:nvPr>
        </p:nvSpPr>
        <p:spPr>
          <a:xfrm>
            <a:off x="381000" y="1681163"/>
            <a:ext cx="5616575" cy="823912"/>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962111-8B4C-7FD0-CC8C-46A107FA1D83}"/>
              </a:ext>
            </a:extLst>
          </p:cNvPr>
          <p:cNvSpPr>
            <a:spLocks noGrp="1"/>
          </p:cNvSpPr>
          <p:nvPr>
            <p:ph sz="half" idx="2"/>
          </p:nvPr>
        </p:nvSpPr>
        <p:spPr>
          <a:xfrm>
            <a:off x="381000" y="2680677"/>
            <a:ext cx="5616575" cy="3682022"/>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B5DE7EA-F5A7-19A1-8625-11B30E0162F8}"/>
              </a:ext>
            </a:extLst>
          </p:cNvPr>
          <p:cNvSpPr>
            <a:spLocks noGrp="1"/>
          </p:cNvSpPr>
          <p:nvPr>
            <p:ph type="body" sz="quarter" idx="3"/>
          </p:nvPr>
        </p:nvSpPr>
        <p:spPr>
          <a:xfrm>
            <a:off x="6172200" y="1681163"/>
            <a:ext cx="5600700" cy="823912"/>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32A81D-A829-5ACF-6AB3-170DBCC5151C}"/>
              </a:ext>
            </a:extLst>
          </p:cNvPr>
          <p:cNvSpPr>
            <a:spLocks noGrp="1"/>
          </p:cNvSpPr>
          <p:nvPr>
            <p:ph sz="quarter" idx="4"/>
          </p:nvPr>
        </p:nvSpPr>
        <p:spPr>
          <a:xfrm>
            <a:off x="6172200" y="2680677"/>
            <a:ext cx="5600700" cy="3682022"/>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A0D6C7B5-D6D4-1DA5-CB78-E7A90083D511}"/>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sp>
        <p:nvSpPr>
          <p:cNvPr id="16" name="Title 1">
            <a:extLst>
              <a:ext uri="{FF2B5EF4-FFF2-40B4-BE49-F238E27FC236}">
                <a16:creationId xmlns:a16="http://schemas.microsoft.com/office/drawing/2014/main" id="{A78D8D94-1675-E525-E40E-0B4638B8E3D5}"/>
              </a:ext>
            </a:extLst>
          </p:cNvPr>
          <p:cNvSpPr>
            <a:spLocks noGrp="1"/>
          </p:cNvSpPr>
          <p:nvPr>
            <p:ph type="title"/>
          </p:nvPr>
        </p:nvSpPr>
        <p:spPr>
          <a:xfrm>
            <a:off x="381000" y="342901"/>
            <a:ext cx="10972800" cy="876300"/>
          </a:xfrm>
        </p:spPr>
        <p:txBody>
          <a:bodyPr>
            <a:normAutofit/>
          </a:bodyPr>
          <a:lstStyle>
            <a:lvl1pPr algn="l">
              <a:defRPr sz="4000" b="1" cap="none" baseline="0">
                <a:solidFill>
                  <a:schemeClr val="accent1"/>
                </a:solidFill>
              </a:defRPr>
            </a:lvl1pPr>
          </a:lstStyle>
          <a:p>
            <a:r>
              <a:rPr lang="en-US" dirty="0"/>
              <a:t>Click to edit Master title style</a:t>
            </a:r>
          </a:p>
        </p:txBody>
      </p:sp>
      <p:grpSp>
        <p:nvGrpSpPr>
          <p:cNvPr id="17" name="Group 16">
            <a:extLst>
              <a:ext uri="{FF2B5EF4-FFF2-40B4-BE49-F238E27FC236}">
                <a16:creationId xmlns:a16="http://schemas.microsoft.com/office/drawing/2014/main" id="{CFF73301-B6B3-74E6-5705-386653E5781D}"/>
              </a:ext>
            </a:extLst>
          </p:cNvPr>
          <p:cNvGrpSpPr>
            <a:grpSpLocks noChangeAspect="1"/>
          </p:cNvGrpSpPr>
          <p:nvPr userDrawn="1"/>
        </p:nvGrpSpPr>
        <p:grpSpPr>
          <a:xfrm>
            <a:off x="10246876" y="209105"/>
            <a:ext cx="1607770" cy="1157532"/>
            <a:chOff x="1345324" y="3720662"/>
            <a:chExt cx="1734207" cy="1240221"/>
          </a:xfrm>
          <a:solidFill>
            <a:schemeClr val="bg2"/>
          </a:solidFill>
        </p:grpSpPr>
        <p:sp>
          <p:nvSpPr>
            <p:cNvPr id="18" name="TextBox 17">
              <a:extLst>
                <a:ext uri="{FF2B5EF4-FFF2-40B4-BE49-F238E27FC236}">
                  <a16:creationId xmlns:a16="http://schemas.microsoft.com/office/drawing/2014/main" id="{4D675E32-6C79-69F7-C056-BF7C69B64E51}"/>
                </a:ext>
              </a:extLst>
            </p:cNvPr>
            <p:cNvSpPr txBox="1"/>
            <p:nvPr userDrawn="1"/>
          </p:nvSpPr>
          <p:spPr>
            <a:xfrm>
              <a:off x="1345324" y="3720662"/>
              <a:ext cx="1734207" cy="1240221"/>
            </a:xfrm>
            <a:prstGeom prst="rect">
              <a:avLst/>
            </a:prstGeom>
            <a:grpFill/>
            <a:ln>
              <a:noFill/>
            </a:ln>
          </p:spPr>
          <p:txBody>
            <a:bodyPr wrap="square" rtlCol="0">
              <a:spAutoFit/>
            </a:bodyPr>
            <a:lstStyle/>
            <a:p>
              <a:endParaRPr lang="en-US" dirty="0"/>
            </a:p>
          </p:txBody>
        </p:sp>
        <p:pic>
          <p:nvPicPr>
            <p:cNvPr id="19" name="Picture 18">
              <a:extLst>
                <a:ext uri="{FF2B5EF4-FFF2-40B4-BE49-F238E27FC236}">
                  <a16:creationId xmlns:a16="http://schemas.microsoft.com/office/drawing/2014/main" id="{AF997818-B4A4-1C35-57B8-80E098F32AA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56048" y="3811154"/>
              <a:ext cx="1533780" cy="1059232"/>
            </a:xfrm>
            <a:prstGeom prst="rect">
              <a:avLst/>
            </a:prstGeom>
            <a:grpFill/>
            <a:ln>
              <a:noFill/>
            </a:ln>
          </p:spPr>
        </p:pic>
      </p:grpSp>
      <p:cxnSp>
        <p:nvCxnSpPr>
          <p:cNvPr id="2" name="Straight Connector 1">
            <a:extLst>
              <a:ext uri="{FF2B5EF4-FFF2-40B4-BE49-F238E27FC236}">
                <a16:creationId xmlns:a16="http://schemas.microsoft.com/office/drawing/2014/main" id="{EF81EA71-B377-B5A9-0361-11D692AE54EC}"/>
              </a:ext>
            </a:extLst>
          </p:cNvPr>
          <p:cNvCxnSpPr>
            <a:cxnSpLocks/>
          </p:cNvCxnSpPr>
          <p:nvPr userDrawn="1"/>
        </p:nvCxnSpPr>
        <p:spPr>
          <a:xfrm>
            <a:off x="6103815" y="1681163"/>
            <a:ext cx="0" cy="468153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2772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8D139-7936-5708-1481-16567FA5A7B0}"/>
              </a:ext>
            </a:extLst>
          </p:cNvPr>
          <p:cNvSpPr>
            <a:spLocks noGrp="1"/>
          </p:cNvSpPr>
          <p:nvPr>
            <p:ph type="title"/>
          </p:nvPr>
        </p:nvSpPr>
        <p:spPr>
          <a:xfrm>
            <a:off x="4432301" y="1638300"/>
            <a:ext cx="6921498" cy="854075"/>
          </a:xfrm>
        </p:spPr>
        <p:txBody>
          <a:bodyPr/>
          <a:lstStyle/>
          <a:p>
            <a:endParaRPr lang="en-US" dirty="0"/>
          </a:p>
        </p:txBody>
      </p:sp>
      <p:sp>
        <p:nvSpPr>
          <p:cNvPr id="7" name="Text Placeholder 6">
            <a:extLst>
              <a:ext uri="{FF2B5EF4-FFF2-40B4-BE49-F238E27FC236}">
                <a16:creationId xmlns:a16="http://schemas.microsoft.com/office/drawing/2014/main" id="{EBAC3313-D01F-5129-1B11-38F2D7BA8E2E}"/>
              </a:ext>
            </a:extLst>
          </p:cNvPr>
          <p:cNvSpPr>
            <a:spLocks noGrp="1"/>
          </p:cNvSpPr>
          <p:nvPr>
            <p:ph type="body" sz="quarter" idx="15"/>
          </p:nvPr>
        </p:nvSpPr>
        <p:spPr>
          <a:xfrm>
            <a:off x="4432300" y="2671172"/>
            <a:ext cx="6921499" cy="3691528"/>
          </a:xfrm>
        </p:spPr>
        <p:txBody>
          <a:bodyPr>
            <a:noAutofit/>
          </a:bodyPr>
          <a:lstStyle>
            <a:lvl1pPr marL="0" indent="0">
              <a:buNone/>
              <a:defRPr/>
            </a:lvl1pPr>
            <a:lvl2pPr marL="465138" indent="-238125">
              <a:buFont typeface="Arial" panose="020B0604020202020204" pitchFamily="34" charset="0"/>
              <a:buChar char="•"/>
              <a:tabLst/>
              <a:defRPr/>
            </a:lvl2pPr>
            <a:lvl3pPr marL="803275" indent="-238125">
              <a:tabLst/>
              <a:defRPr/>
            </a:lvl3pPr>
            <a:lvl4pPr marL="1258888" indent="-238125">
              <a:tabLst/>
              <a:defRPr/>
            </a:lvl4pPr>
            <a:lvl5pPr marL="1547813" indent="-238125">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AA1E1E0C-5331-3022-EF4B-191129D7837C}"/>
              </a:ext>
            </a:extLst>
          </p:cNvPr>
          <p:cNvSpPr>
            <a:spLocks noGrp="1"/>
          </p:cNvSpPr>
          <p:nvPr>
            <p:ph type="pic" sz="quarter" idx="16"/>
          </p:nvPr>
        </p:nvSpPr>
        <p:spPr>
          <a:xfrm>
            <a:off x="0" y="0"/>
            <a:ext cx="4114800" cy="6629135"/>
          </a:xfrm>
        </p:spPr>
        <p:txBody>
          <a:bodyPr/>
          <a:lstStyle/>
          <a:p>
            <a:endParaRPr lang="en-US" dirty="0"/>
          </a:p>
        </p:txBody>
      </p:sp>
      <p:sp>
        <p:nvSpPr>
          <p:cNvPr id="13" name="TextBox 12">
            <a:extLst>
              <a:ext uri="{FF2B5EF4-FFF2-40B4-BE49-F238E27FC236}">
                <a16:creationId xmlns:a16="http://schemas.microsoft.com/office/drawing/2014/main" id="{3802DEE1-5D0E-B4D8-82C6-C61E5D73AF60}"/>
              </a:ext>
            </a:extLst>
          </p:cNvPr>
          <p:cNvSpPr txBox="1"/>
          <p:nvPr userDrawn="1"/>
        </p:nvSpPr>
        <p:spPr>
          <a:xfrm>
            <a:off x="-1" y="6629135"/>
            <a:ext cx="12192001" cy="246221"/>
          </a:xfrm>
          <a:prstGeom prst="rect">
            <a:avLst/>
          </a:prstGeom>
          <a:solidFill>
            <a:schemeClr val="accent5"/>
          </a:solidFill>
        </p:spPr>
        <p:txBody>
          <a:bodyPr wrap="square" rtlCol="0">
            <a:spAutoFit/>
          </a:body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 2024 </a:t>
            </a:r>
            <a:r>
              <a:rPr kumimoji="0" lang="en-US" sz="1000" b="0" i="0" u="none" strike="noStrike" kern="0" cap="small" spc="0" normalizeH="0" baseline="0" noProof="0" dirty="0">
                <a:ln>
                  <a:noFill/>
                </a:ln>
                <a:solidFill>
                  <a:prstClr val="white"/>
                </a:solidFill>
                <a:effectLst/>
                <a:uLnTx/>
                <a:uFillTx/>
              </a:rPr>
              <a:t>CONN MACIEL CAREY LLP   |    ALL RIGHTS RESERVED   |    ATTORNEY ADVERTISING   |   CONNMACIEL.COM </a:t>
            </a:r>
            <a:endParaRPr kumimoji="0" lang="en-US" sz="1000" b="0" i="0" u="none" strike="noStrike" kern="0" cap="none" spc="0" normalizeH="0" baseline="0" noProof="0" dirty="0">
              <a:ln>
                <a:noFill/>
              </a:ln>
              <a:solidFill>
                <a:prstClr val="white"/>
              </a:solidFill>
              <a:effectLst/>
              <a:uLnTx/>
              <a:uFillTx/>
            </a:endParaRPr>
          </a:p>
        </p:txBody>
      </p:sp>
      <p:grpSp>
        <p:nvGrpSpPr>
          <p:cNvPr id="15" name="Group 14">
            <a:extLst>
              <a:ext uri="{FF2B5EF4-FFF2-40B4-BE49-F238E27FC236}">
                <a16:creationId xmlns:a16="http://schemas.microsoft.com/office/drawing/2014/main" id="{2BF20C9B-9C12-5879-1BED-82EF2283592F}"/>
              </a:ext>
            </a:extLst>
          </p:cNvPr>
          <p:cNvGrpSpPr>
            <a:grpSpLocks noChangeAspect="1"/>
          </p:cNvGrpSpPr>
          <p:nvPr userDrawn="1"/>
        </p:nvGrpSpPr>
        <p:grpSpPr>
          <a:xfrm>
            <a:off x="10246876" y="209105"/>
            <a:ext cx="1607770" cy="1157532"/>
            <a:chOff x="1345324" y="3720662"/>
            <a:chExt cx="1734207" cy="1240221"/>
          </a:xfrm>
          <a:solidFill>
            <a:schemeClr val="bg2"/>
          </a:solidFill>
        </p:grpSpPr>
        <p:sp>
          <p:nvSpPr>
            <p:cNvPr id="16" name="TextBox 15">
              <a:extLst>
                <a:ext uri="{FF2B5EF4-FFF2-40B4-BE49-F238E27FC236}">
                  <a16:creationId xmlns:a16="http://schemas.microsoft.com/office/drawing/2014/main" id="{DEFC2D12-25EE-CFF8-004A-C83DA2D2EBA6}"/>
                </a:ext>
              </a:extLst>
            </p:cNvPr>
            <p:cNvSpPr txBox="1"/>
            <p:nvPr userDrawn="1"/>
          </p:nvSpPr>
          <p:spPr>
            <a:xfrm>
              <a:off x="1345324" y="3720662"/>
              <a:ext cx="1734207" cy="1240221"/>
            </a:xfrm>
            <a:prstGeom prst="rect">
              <a:avLst/>
            </a:prstGeom>
            <a:grpFill/>
            <a:ln>
              <a:noFill/>
            </a:ln>
          </p:spPr>
          <p:txBody>
            <a:bodyPr wrap="square" rtlCol="0">
              <a:spAutoFit/>
            </a:bodyPr>
            <a:lstStyle/>
            <a:p>
              <a:endParaRPr lang="en-US" dirty="0"/>
            </a:p>
          </p:txBody>
        </p:sp>
        <p:pic>
          <p:nvPicPr>
            <p:cNvPr id="17" name="Picture 16">
              <a:extLst>
                <a:ext uri="{FF2B5EF4-FFF2-40B4-BE49-F238E27FC236}">
                  <a16:creationId xmlns:a16="http://schemas.microsoft.com/office/drawing/2014/main" id="{83A63A2F-2E16-1823-4EED-44CB5E6F4E3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56048" y="3811154"/>
              <a:ext cx="1533780" cy="1059232"/>
            </a:xfrm>
            <a:prstGeom prst="rect">
              <a:avLst/>
            </a:prstGeom>
            <a:grpFill/>
            <a:ln>
              <a:noFill/>
            </a:ln>
          </p:spPr>
        </p:pic>
      </p:grpSp>
    </p:spTree>
    <p:extLst>
      <p:ext uri="{BB962C8B-B14F-4D97-AF65-F5344CB8AC3E}">
        <p14:creationId xmlns:p14="http://schemas.microsoft.com/office/powerpoint/2010/main" val="153952094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theme" Target="../theme/theme2.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3CBF35-749B-AB32-79E4-5E7A4345EDF3}"/>
              </a:ext>
            </a:extLst>
          </p:cNvPr>
          <p:cNvSpPr>
            <a:spLocks noGrp="1"/>
          </p:cNvSpPr>
          <p:nvPr>
            <p:ph type="title"/>
          </p:nvPr>
        </p:nvSpPr>
        <p:spPr>
          <a:xfrm>
            <a:off x="378941" y="357033"/>
            <a:ext cx="10515600" cy="8540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C4124F6-5748-7EED-6C11-4A071E52A23F}"/>
              </a:ext>
            </a:extLst>
          </p:cNvPr>
          <p:cNvSpPr>
            <a:spLocks noGrp="1"/>
          </p:cNvSpPr>
          <p:nvPr>
            <p:ph type="body" idx="1"/>
          </p:nvPr>
        </p:nvSpPr>
        <p:spPr>
          <a:xfrm>
            <a:off x="378941" y="1638301"/>
            <a:ext cx="11393959" cy="4724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8181999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 id="2147483795" r:id="rId21"/>
    <p:sldLayoutId id="2147483796" r:id="rId22"/>
    <p:sldLayoutId id="2147483797" r:id="rId23"/>
    <p:sldLayoutId id="2147483798" r:id="rId24"/>
    <p:sldLayoutId id="2147483799" r:id="rId25"/>
    <p:sldLayoutId id="2147483800" r:id="rId26"/>
    <p:sldLayoutId id="2147483801" r:id="rId27"/>
    <p:sldLayoutId id="2147483802" r:id="rId28"/>
    <p:sldLayoutId id="2147483803" r:id="rId29"/>
    <p:sldLayoutId id="2147483804" r:id="rId30"/>
    <p:sldLayoutId id="2147483805" r:id="rId31"/>
    <p:sldLayoutId id="2147483806" r:id="rId32"/>
    <p:sldLayoutId id="2147483807" r:id="rId33"/>
    <p:sldLayoutId id="2147483808" r:id="rId34"/>
    <p:sldLayoutId id="2147483809" r:id="rId35"/>
    <p:sldLayoutId id="2147483810" r:id="rId36"/>
    <p:sldLayoutId id="2147483812" r:id="rId37"/>
    <p:sldLayoutId id="2147483813" r:id="rId38"/>
    <p:sldLayoutId id="2147483814" r:id="rId39"/>
  </p:sldLayoutIdLst>
  <p:txStyles>
    <p:titleStyle>
      <a:lvl1pPr algn="l" defTabSz="914400" rtl="0" eaLnBrk="1" latinLnBrk="0" hangingPunct="1">
        <a:lnSpc>
          <a:spcPct val="90000"/>
        </a:lnSpc>
        <a:spcBef>
          <a:spcPct val="0"/>
        </a:spcBef>
        <a:buNone/>
        <a:defRPr sz="4000" b="1" kern="1200" cap="none" baseline="0">
          <a:solidFill>
            <a:schemeClr val="accent1"/>
          </a:solidFill>
          <a:latin typeface="+mn-lt"/>
          <a:ea typeface="+mj-ea"/>
          <a:cs typeface="+mj-cs"/>
        </a:defRPr>
      </a:lvl1pPr>
    </p:titleStyle>
    <p:body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500"/>
        </a:spcBef>
        <a:spcAft>
          <a:spcPts val="600"/>
        </a:spcAft>
        <a:buFont typeface="Calibri" panose="020F050202020403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500"/>
        </a:spcBef>
        <a:spcAft>
          <a:spcPts val="600"/>
        </a:spcAft>
        <a:buFont typeface="Arial" panose="020B0604020202020204" pitchFamily="34" charset="0"/>
        <a:buChar char="•"/>
        <a:defRPr sz="2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500"/>
        </a:spcBef>
        <a:spcAft>
          <a:spcPts val="600"/>
        </a:spcAft>
        <a:buFont typeface="Calibri" panose="020F0502020204030204" pitchFamily="34" charset="0"/>
        <a:buChar char="̶"/>
        <a:defRPr sz="2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500"/>
        </a:spcBef>
        <a:spcAft>
          <a:spcPts val="600"/>
        </a:spcAft>
        <a:buFont typeface="Arial" panose="020B0604020202020204" pitchFamily="34" charset="0"/>
        <a:buChar char="•"/>
        <a:defRPr sz="2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28">
          <p15:clr>
            <a:srgbClr val="F26B43"/>
          </p15:clr>
        </p15:guide>
        <p15:guide id="4" pos="7152">
          <p15:clr>
            <a:srgbClr val="F26B43"/>
          </p15:clr>
        </p15:guide>
        <p15:guide id="5" orient="horz" pos="1032">
          <p15:clr>
            <a:srgbClr val="F26B43"/>
          </p15:clr>
        </p15:guide>
        <p15:guide id="6" orient="horz" pos="4008">
          <p15:clr>
            <a:srgbClr val="F26B43"/>
          </p15:clr>
        </p15:guide>
        <p15:guide id="7" pos="240">
          <p15:clr>
            <a:srgbClr val="F26B43"/>
          </p15:clr>
        </p15:guide>
        <p15:guide id="8" pos="7416">
          <p15:clr>
            <a:srgbClr val="F26B43"/>
          </p15:clr>
        </p15:guide>
        <p15:guide id="9" orient="horz" pos="216">
          <p15:clr>
            <a:srgbClr val="F26B43"/>
          </p15:clr>
        </p15:guide>
        <p15:guide id="10" orient="horz" pos="76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3CBF35-749B-AB32-79E4-5E7A4345EDF3}"/>
              </a:ext>
            </a:extLst>
          </p:cNvPr>
          <p:cNvSpPr>
            <a:spLocks noGrp="1"/>
          </p:cNvSpPr>
          <p:nvPr>
            <p:ph type="title"/>
          </p:nvPr>
        </p:nvSpPr>
        <p:spPr>
          <a:xfrm>
            <a:off x="838200" y="357033"/>
            <a:ext cx="10515600" cy="8540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C4124F6-5748-7EED-6C11-4A071E52A23F}"/>
              </a:ext>
            </a:extLst>
          </p:cNvPr>
          <p:cNvSpPr>
            <a:spLocks noGrp="1"/>
          </p:cNvSpPr>
          <p:nvPr>
            <p:ph type="body" idx="1"/>
          </p:nvPr>
        </p:nvSpPr>
        <p:spPr>
          <a:xfrm>
            <a:off x="378941" y="1600200"/>
            <a:ext cx="11458832" cy="48926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DDDB797-50A2-5803-E6A9-74DA017F9B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1104C-01C1-46EB-94FC-CBF769B334E8}" type="datetimeFigureOut">
              <a:rPr lang="en-US" smtClean="0"/>
              <a:t>9/16/2024</a:t>
            </a:fld>
            <a:endParaRPr lang="en-US" dirty="0"/>
          </a:p>
        </p:txBody>
      </p:sp>
      <p:sp>
        <p:nvSpPr>
          <p:cNvPr id="5" name="Footer Placeholder 4">
            <a:extLst>
              <a:ext uri="{FF2B5EF4-FFF2-40B4-BE49-F238E27FC236}">
                <a16:creationId xmlns:a16="http://schemas.microsoft.com/office/drawing/2014/main" id="{DE342FB4-8149-8352-4F82-0A91D6659A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891E54E-8404-BC32-36B5-955A15F4F9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F47217-0BB0-40A1-B366-2D2C750E4DBA}" type="slidenum">
              <a:rPr lang="en-US" smtClean="0"/>
              <a:t>‹#›</a:t>
            </a:fld>
            <a:endParaRPr lang="en-US" dirty="0"/>
          </a:p>
        </p:txBody>
      </p:sp>
    </p:spTree>
    <p:extLst>
      <p:ext uri="{BB962C8B-B14F-4D97-AF65-F5344CB8AC3E}">
        <p14:creationId xmlns:p14="http://schemas.microsoft.com/office/powerpoint/2010/main" val="353929772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68" r:id="rId4"/>
    <p:sldLayoutId id="2147483748" r:id="rId5"/>
    <p:sldLayoutId id="2147483767"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5" r:id="rId18"/>
    <p:sldLayoutId id="2147483766" r:id="rId19"/>
    <p:sldLayoutId id="2147483763" r:id="rId20"/>
    <p:sldLayoutId id="2147483764" r:id="rId21"/>
    <p:sldLayoutId id="2147483769" r:id="rId22"/>
    <p:sldLayoutId id="2147483770" r:id="rId23"/>
    <p:sldLayoutId id="2147483771" r:id="rId24"/>
    <p:sldLayoutId id="2147483772" r:id="rId25"/>
    <p:sldLayoutId id="2147483773" r:id="rId26"/>
    <p:sldLayoutId id="2147483811" r:id="rId27"/>
    <p:sldLayoutId id="2147483815" r:id="rId28"/>
  </p:sldLayoutIdLst>
  <p:txStyles>
    <p:titleStyle>
      <a:lvl1pPr algn="ctr" defTabSz="914400" rtl="0" eaLnBrk="1" latinLnBrk="0" hangingPunct="1">
        <a:lnSpc>
          <a:spcPct val="90000"/>
        </a:lnSpc>
        <a:spcBef>
          <a:spcPct val="0"/>
        </a:spcBef>
        <a:buNone/>
        <a:defRPr sz="4000" b="1" kern="1200" cap="none" baseline="0">
          <a:solidFill>
            <a:schemeClr val="accent6"/>
          </a:solidFill>
          <a:latin typeface="+mn-lt"/>
          <a:ea typeface="+mj-ea"/>
          <a:cs typeface="+mj-cs"/>
        </a:defRPr>
      </a:lvl1pPr>
    </p:titleStyle>
    <p:bodyStyle>
      <a:lvl1pPr marL="228600" indent="-228600" algn="l" defTabSz="914400" rtl="0" eaLnBrk="1" latinLnBrk="0" hangingPunct="1">
        <a:lnSpc>
          <a:spcPct val="100000"/>
        </a:lnSpc>
        <a:spcBef>
          <a:spcPts val="1000"/>
        </a:spcBef>
        <a:spcAft>
          <a:spcPts val="900"/>
        </a:spcAft>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500"/>
        </a:spcBef>
        <a:spcAft>
          <a:spcPts val="900"/>
        </a:spcAft>
        <a:buFont typeface="Calibri" panose="020F050202020403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500"/>
        </a:spcBef>
        <a:spcAft>
          <a:spcPts val="900"/>
        </a:spcAft>
        <a:buFont typeface="Arial" panose="020B0604020202020204" pitchFamily="34" charset="0"/>
        <a:buChar char="•"/>
        <a:defRPr sz="2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500"/>
        </a:spcBef>
        <a:spcAft>
          <a:spcPts val="900"/>
        </a:spcAft>
        <a:buFont typeface="Calibri" panose="020F0502020204030204" pitchFamily="34" charset="0"/>
        <a:buChar char="̶"/>
        <a:defRPr sz="2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500"/>
        </a:spcBef>
        <a:spcAft>
          <a:spcPts val="900"/>
        </a:spcAft>
        <a:buFont typeface="Arial" panose="020B0604020202020204" pitchFamily="34" charset="0"/>
        <a:buChar char="•"/>
        <a:defRPr sz="2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28">
          <p15:clr>
            <a:srgbClr val="F26B43"/>
          </p15:clr>
        </p15:guide>
        <p15:guide id="4" pos="7152">
          <p15:clr>
            <a:srgbClr val="F26B43"/>
          </p15:clr>
        </p15:guide>
        <p15:guide id="5" orient="horz" pos="1008">
          <p15:clr>
            <a:srgbClr val="F26B43"/>
          </p15:clr>
        </p15:guide>
        <p15:guide id="6" orient="horz" pos="4008">
          <p15:clr>
            <a:srgbClr val="F26B43"/>
          </p15:clr>
        </p15:guide>
        <p15:guide id="7" pos="240">
          <p15:clr>
            <a:srgbClr val="F26B43"/>
          </p15:clr>
        </p15:guide>
        <p15:guide id="8" pos="7464">
          <p15:clr>
            <a:srgbClr val="F26B43"/>
          </p15:clr>
        </p15:guide>
        <p15:guide id="9" orient="horz" pos="216">
          <p15:clr>
            <a:srgbClr val="F26B43"/>
          </p15:clr>
        </p15:guide>
        <p15:guide id="10" orient="horz" pos="76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xml"/><Relationship Id="rId1" Type="http://schemas.openxmlformats.org/officeDocument/2006/relationships/slideLayout" Target="../slideLayouts/slideLayout6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39.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39.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xml"/><Relationship Id="rId1" Type="http://schemas.openxmlformats.org/officeDocument/2006/relationships/slideLayout" Target="../slideLayouts/slideLayout66.xml"/><Relationship Id="rId5" Type="http://schemas.openxmlformats.org/officeDocument/2006/relationships/hyperlink" Target="mailto:rconn@connmaciel.com" TargetMode="External"/><Relationship Id="rId4" Type="http://schemas.openxmlformats.org/officeDocument/2006/relationships/image" Target="../media/image4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0.xml"/><Relationship Id="rId1" Type="http://schemas.openxmlformats.org/officeDocument/2006/relationships/slideLayout" Target="../slideLayouts/slideLayout3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61.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hyperlink" Target="https://www.connmaciel.com/_files/ugd/460460_87373401a7044c1ba20d6e4cfa7945a2.pdf" TargetMode="External"/><Relationship Id="rId2" Type="http://schemas.openxmlformats.org/officeDocument/2006/relationships/notesSlide" Target="../notesSlides/notesSlide38.xml"/><Relationship Id="rId1" Type="http://schemas.openxmlformats.org/officeDocument/2006/relationships/slideLayout" Target="../slideLayouts/slideLayout63.xml"/><Relationship Id="rId6" Type="http://schemas.openxmlformats.org/officeDocument/2006/relationships/hyperlink" Target="https://www.connmaciel.com/osha-recordkeeping-masterclass" TargetMode="External"/><Relationship Id="rId5" Type="http://schemas.openxmlformats.org/officeDocument/2006/relationships/hyperlink" Target="https://www.connmaciel.com/osha-inspection-masterclass" TargetMode="External"/><Relationship Id="rId4" Type="http://schemas.openxmlformats.org/officeDocument/2006/relationships/hyperlink" Target="https://www.connmaciel.com/workplace-violence-prevention-program"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67.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64.xml"/><Relationship Id="rId4" Type="http://schemas.openxmlformats.org/officeDocument/2006/relationships/hyperlink" Target="mailto:rconn@connmaciel.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bridge over water with a city in the background&#10;&#10;Description automatically generated">
            <a:extLst>
              <a:ext uri="{FF2B5EF4-FFF2-40B4-BE49-F238E27FC236}">
                <a16:creationId xmlns:a16="http://schemas.microsoft.com/office/drawing/2014/main" id="{A37DD6F9-771C-246E-804D-E05FBF3CB3B3}"/>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1653" r="11653"/>
          <a:stretch>
            <a:fillRect/>
          </a:stretch>
        </p:blipFill>
        <p:spPr/>
      </p:pic>
      <p:sp>
        <p:nvSpPr>
          <p:cNvPr id="11" name="Text Placeholder 10">
            <a:extLst>
              <a:ext uri="{FF2B5EF4-FFF2-40B4-BE49-F238E27FC236}">
                <a16:creationId xmlns:a16="http://schemas.microsoft.com/office/drawing/2014/main" id="{58D3B877-38A5-FA0C-DCEA-2FB8AE77AC31}"/>
              </a:ext>
            </a:extLst>
          </p:cNvPr>
          <p:cNvSpPr>
            <a:spLocks noGrp="1"/>
          </p:cNvSpPr>
          <p:nvPr>
            <p:ph type="body" sz="quarter" idx="14"/>
          </p:nvPr>
        </p:nvSpPr>
        <p:spPr>
          <a:xfrm>
            <a:off x="379141" y="283488"/>
            <a:ext cx="9300117" cy="1398588"/>
          </a:xfrm>
        </p:spPr>
        <p:txBody>
          <a:bodyPr>
            <a:normAutofit/>
          </a:bodyPr>
          <a:lstStyle/>
          <a:p>
            <a:r>
              <a:rPr lang="en-US" sz="3400" spc="10" dirty="0">
                <a:solidFill>
                  <a:schemeClr val="tx2"/>
                </a:solidFill>
              </a:rPr>
              <a:t>California Retailers Association </a:t>
            </a:r>
          </a:p>
        </p:txBody>
      </p:sp>
      <p:sp>
        <p:nvSpPr>
          <p:cNvPr id="12" name="Text Placeholder 11">
            <a:extLst>
              <a:ext uri="{FF2B5EF4-FFF2-40B4-BE49-F238E27FC236}">
                <a16:creationId xmlns:a16="http://schemas.microsoft.com/office/drawing/2014/main" id="{E83CAEDD-BBD2-8E54-428E-5B2A27237887}"/>
              </a:ext>
            </a:extLst>
          </p:cNvPr>
          <p:cNvSpPr>
            <a:spLocks noGrp="1"/>
          </p:cNvSpPr>
          <p:nvPr>
            <p:ph type="body" sz="quarter" idx="15"/>
          </p:nvPr>
        </p:nvSpPr>
        <p:spPr>
          <a:xfrm>
            <a:off x="3729038" y="2380435"/>
            <a:ext cx="7853362" cy="1058664"/>
          </a:xfrm>
        </p:spPr>
        <p:txBody>
          <a:bodyPr>
            <a:normAutofit fontScale="77500" lnSpcReduction="20000"/>
          </a:bodyPr>
          <a:lstStyle/>
          <a:p>
            <a:r>
              <a:rPr lang="en-US" sz="4400" dirty="0"/>
              <a:t>Increased Interaction Between Workplace Safety and Health Laws and Labor</a:t>
            </a:r>
            <a:endParaRPr lang="en-US" sz="6000" b="1" dirty="0"/>
          </a:p>
        </p:txBody>
      </p:sp>
      <p:sp>
        <p:nvSpPr>
          <p:cNvPr id="13" name="Text Placeholder 12">
            <a:extLst>
              <a:ext uri="{FF2B5EF4-FFF2-40B4-BE49-F238E27FC236}">
                <a16:creationId xmlns:a16="http://schemas.microsoft.com/office/drawing/2014/main" id="{EA682FE9-406A-9152-6C42-B3F5F6820121}"/>
              </a:ext>
            </a:extLst>
          </p:cNvPr>
          <p:cNvSpPr>
            <a:spLocks noGrp="1"/>
          </p:cNvSpPr>
          <p:nvPr>
            <p:ph type="body" sz="quarter" idx="16"/>
          </p:nvPr>
        </p:nvSpPr>
        <p:spPr>
          <a:xfrm>
            <a:off x="3729038" y="3959274"/>
            <a:ext cx="7853362" cy="611573"/>
          </a:xfrm>
        </p:spPr>
        <p:txBody>
          <a:bodyPr/>
          <a:lstStyle/>
          <a:p>
            <a:r>
              <a:rPr lang="en-US" dirty="0"/>
              <a:t>September 17, 2024</a:t>
            </a:r>
          </a:p>
        </p:txBody>
      </p:sp>
      <p:sp>
        <p:nvSpPr>
          <p:cNvPr id="16" name="Text Placeholder 15">
            <a:extLst>
              <a:ext uri="{FF2B5EF4-FFF2-40B4-BE49-F238E27FC236}">
                <a16:creationId xmlns:a16="http://schemas.microsoft.com/office/drawing/2014/main" id="{01354514-8142-C4F7-BE12-C7B3F8A4FA2B}"/>
              </a:ext>
            </a:extLst>
          </p:cNvPr>
          <p:cNvSpPr>
            <a:spLocks noGrp="1"/>
          </p:cNvSpPr>
          <p:nvPr>
            <p:ph type="body" sz="quarter" idx="19"/>
          </p:nvPr>
        </p:nvSpPr>
        <p:spPr>
          <a:xfrm>
            <a:off x="2465737" y="6110446"/>
            <a:ext cx="7001435" cy="358775"/>
          </a:xfrm>
        </p:spPr>
        <p:txBody>
          <a:bodyPr/>
          <a:lstStyle/>
          <a:p>
            <a:r>
              <a:rPr lang="en-US" sz="2400" b="1" dirty="0">
                <a:solidFill>
                  <a:schemeClr val="tx2"/>
                </a:solidFill>
              </a:rPr>
              <a:t>Conn Maciel Carey LLP’s Cal/OSHA Practice</a:t>
            </a:r>
          </a:p>
        </p:txBody>
      </p:sp>
      <p:cxnSp>
        <p:nvCxnSpPr>
          <p:cNvPr id="9" name="Straight Connector 8">
            <a:extLst>
              <a:ext uri="{FF2B5EF4-FFF2-40B4-BE49-F238E27FC236}">
                <a16:creationId xmlns:a16="http://schemas.microsoft.com/office/drawing/2014/main" id="{78F0FE66-68E7-43E2-3F18-5FCFCBC652BC}"/>
              </a:ext>
            </a:extLst>
          </p:cNvPr>
          <p:cNvCxnSpPr>
            <a:cxnSpLocks/>
          </p:cNvCxnSpPr>
          <p:nvPr/>
        </p:nvCxnSpPr>
        <p:spPr>
          <a:xfrm>
            <a:off x="3729038" y="3544028"/>
            <a:ext cx="785336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 name="Text Placeholder 13">
            <a:extLst>
              <a:ext uri="{FF2B5EF4-FFF2-40B4-BE49-F238E27FC236}">
                <a16:creationId xmlns:a16="http://schemas.microsoft.com/office/drawing/2014/main" id="{52AE09C1-77F7-25D6-ADBF-A71049F304BE}"/>
              </a:ext>
            </a:extLst>
          </p:cNvPr>
          <p:cNvSpPr txBox="1">
            <a:spLocks/>
          </p:cNvSpPr>
          <p:nvPr/>
        </p:nvSpPr>
        <p:spPr>
          <a:xfrm>
            <a:off x="3810539" y="5094654"/>
            <a:ext cx="4312371" cy="534683"/>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spcAft>
                <a:spcPts val="900"/>
              </a:spcAft>
              <a:buFont typeface="Arial" panose="020B0604020202020204" pitchFamily="34" charset="0"/>
              <a:buNone/>
              <a:defRPr sz="2400" b="1" kern="1200">
                <a:solidFill>
                  <a:schemeClr val="accent5"/>
                </a:solidFill>
                <a:latin typeface="+mn-lt"/>
                <a:ea typeface="+mn-ea"/>
                <a:cs typeface="+mn-cs"/>
              </a:defRPr>
            </a:lvl1pPr>
            <a:lvl2pPr marL="685800" indent="-228600" algn="l" defTabSz="914400" rtl="0" eaLnBrk="1" latinLnBrk="0" hangingPunct="1">
              <a:lnSpc>
                <a:spcPct val="100000"/>
              </a:lnSpc>
              <a:spcBef>
                <a:spcPts val="500"/>
              </a:spcBef>
              <a:spcAft>
                <a:spcPts val="900"/>
              </a:spcAft>
              <a:buFont typeface="Calibri" panose="020F050202020403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500"/>
              </a:spcBef>
              <a:spcAft>
                <a:spcPts val="900"/>
              </a:spcAft>
              <a:buFont typeface="Arial" panose="020B0604020202020204" pitchFamily="34" charset="0"/>
              <a:buChar char="•"/>
              <a:defRPr sz="2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500"/>
              </a:spcBef>
              <a:spcAft>
                <a:spcPts val="900"/>
              </a:spcAft>
              <a:buFont typeface="Calibri" panose="020F0502020204030204" pitchFamily="34" charset="0"/>
              <a:buChar char="̶"/>
              <a:defRPr sz="2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500"/>
              </a:spcBef>
              <a:spcAft>
                <a:spcPts val="900"/>
              </a:spcAft>
              <a:buFont typeface="Arial" panose="020B0604020202020204" pitchFamily="34" charset="0"/>
              <a:buChar char="•"/>
              <a:defRPr sz="2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Rachel L. Conn</a:t>
            </a:r>
          </a:p>
        </p:txBody>
      </p:sp>
      <p:sp>
        <p:nvSpPr>
          <p:cNvPr id="5" name="Text Placeholder 14">
            <a:extLst>
              <a:ext uri="{FF2B5EF4-FFF2-40B4-BE49-F238E27FC236}">
                <a16:creationId xmlns:a16="http://schemas.microsoft.com/office/drawing/2014/main" id="{C20920F0-51DC-2B86-4066-3C52362A112B}"/>
              </a:ext>
            </a:extLst>
          </p:cNvPr>
          <p:cNvSpPr txBox="1">
            <a:spLocks/>
          </p:cNvSpPr>
          <p:nvPr/>
        </p:nvSpPr>
        <p:spPr>
          <a:xfrm>
            <a:off x="3810000" y="5572130"/>
            <a:ext cx="4312910" cy="611573"/>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1000"/>
              </a:spcBef>
              <a:spcAft>
                <a:spcPts val="900"/>
              </a:spcAft>
              <a:buFont typeface="Arial" panose="020B0604020202020204" pitchFamily="34" charset="0"/>
              <a:buNone/>
              <a:defRPr sz="20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500"/>
              </a:spcBef>
              <a:spcAft>
                <a:spcPts val="900"/>
              </a:spcAft>
              <a:buFont typeface="Calibri" panose="020F050202020403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500"/>
              </a:spcBef>
              <a:spcAft>
                <a:spcPts val="900"/>
              </a:spcAft>
              <a:buFont typeface="Arial" panose="020B0604020202020204" pitchFamily="34" charset="0"/>
              <a:buChar char="•"/>
              <a:defRPr sz="2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500"/>
              </a:spcBef>
              <a:spcAft>
                <a:spcPts val="900"/>
              </a:spcAft>
              <a:buFont typeface="Calibri" panose="020F0502020204030204" pitchFamily="34" charset="0"/>
              <a:buChar char="̶"/>
              <a:defRPr sz="2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500"/>
              </a:spcBef>
              <a:spcAft>
                <a:spcPts val="900"/>
              </a:spcAft>
              <a:buFont typeface="Arial" panose="020B0604020202020204" pitchFamily="34" charset="0"/>
              <a:buChar char="•"/>
              <a:defRPr sz="2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b="1" dirty="0">
                <a:solidFill>
                  <a:schemeClr val="tx2"/>
                </a:solidFill>
              </a:rPr>
              <a:t>Chair, California Practice </a:t>
            </a:r>
          </a:p>
        </p:txBody>
      </p:sp>
    </p:spTree>
    <p:extLst>
      <p:ext uri="{BB962C8B-B14F-4D97-AF65-F5344CB8AC3E}">
        <p14:creationId xmlns:p14="http://schemas.microsoft.com/office/powerpoint/2010/main" val="3406458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EE01B-2EDD-0D09-647A-F8F43A24E06D}"/>
              </a:ext>
            </a:extLst>
          </p:cNvPr>
          <p:cNvSpPr>
            <a:spLocks noGrp="1"/>
          </p:cNvSpPr>
          <p:nvPr>
            <p:ph type="title"/>
          </p:nvPr>
        </p:nvSpPr>
        <p:spPr/>
        <p:txBody>
          <a:bodyPr/>
          <a:lstStyle/>
          <a:p>
            <a:r>
              <a:rPr lang="en-US" sz="4000" dirty="0">
                <a:solidFill>
                  <a:schemeClr val="accent6"/>
                </a:solidFill>
              </a:rPr>
              <a:t>Workplace Violence Restraining Order</a:t>
            </a:r>
            <a:endParaRPr lang="en-US" dirty="0">
              <a:solidFill>
                <a:schemeClr val="accent6"/>
              </a:solidFill>
            </a:endParaRPr>
          </a:p>
        </p:txBody>
      </p:sp>
      <p:sp>
        <p:nvSpPr>
          <p:cNvPr id="7" name="Text Placeholder 6">
            <a:extLst>
              <a:ext uri="{FF2B5EF4-FFF2-40B4-BE49-F238E27FC236}">
                <a16:creationId xmlns:a16="http://schemas.microsoft.com/office/drawing/2014/main" id="{0EAF69F4-6217-A469-EEFC-D421D0910386}"/>
              </a:ext>
            </a:extLst>
          </p:cNvPr>
          <p:cNvSpPr>
            <a:spLocks noGrp="1"/>
          </p:cNvSpPr>
          <p:nvPr>
            <p:ph type="body" sz="quarter" idx="15"/>
          </p:nvPr>
        </p:nvSpPr>
        <p:spPr>
          <a:xfrm>
            <a:off x="1570544" y="4095750"/>
            <a:ext cx="9077325" cy="2223107"/>
          </a:xfrm>
        </p:spPr>
        <p:txBody>
          <a:bodyPr>
            <a:noAutofit/>
          </a:bodyPr>
          <a:lstStyle/>
          <a:p>
            <a:pPr marL="0" indent="0" algn="ctr">
              <a:lnSpc>
                <a:spcPts val="3100"/>
              </a:lnSpc>
              <a:spcBef>
                <a:spcPts val="0"/>
              </a:spcBef>
              <a:spcAft>
                <a:spcPts val="400"/>
              </a:spcAft>
              <a:buNone/>
            </a:pPr>
            <a:r>
              <a:rPr lang="en-US" b="1" dirty="0">
                <a:solidFill>
                  <a:schemeClr val="accent5"/>
                </a:solidFill>
                <a:latin typeface="+mn-lt"/>
              </a:rPr>
              <a:t>“Credible threat of violence”</a:t>
            </a:r>
            <a:r>
              <a:rPr lang="en-US" dirty="0">
                <a:solidFill>
                  <a:schemeClr val="accent5"/>
                </a:solidFill>
                <a:latin typeface="+mn-lt"/>
              </a:rPr>
              <a:t> =</a:t>
            </a:r>
          </a:p>
          <a:p>
            <a:pPr marL="0" indent="0" algn="ctr">
              <a:lnSpc>
                <a:spcPts val="2400"/>
              </a:lnSpc>
              <a:spcBef>
                <a:spcPts val="0"/>
              </a:spcBef>
              <a:spcAft>
                <a:spcPts val="900"/>
              </a:spcAft>
              <a:buNone/>
            </a:pPr>
            <a:r>
              <a:rPr lang="en-US" sz="2200" dirty="0">
                <a:solidFill>
                  <a:schemeClr val="tx1">
                    <a:lumMod val="85000"/>
                    <a:lumOff val="15000"/>
                  </a:schemeClr>
                </a:solidFill>
                <a:latin typeface="+mn-lt"/>
              </a:rPr>
              <a:t>Intentionally saying something or acting in a way that would make a reasonable person afraid for his or her safety or the safety of his or her family</a:t>
            </a:r>
          </a:p>
          <a:p>
            <a:pPr marL="0" indent="0" algn="ctr">
              <a:spcBef>
                <a:spcPts val="0"/>
              </a:spcBef>
              <a:spcAft>
                <a:spcPts val="900"/>
              </a:spcAft>
              <a:buNone/>
            </a:pPr>
            <a:r>
              <a:rPr lang="en-US" sz="2000" b="1" dirty="0">
                <a:solidFill>
                  <a:schemeClr val="tx1">
                    <a:lumMod val="85000"/>
                    <a:lumOff val="15000"/>
                  </a:schemeClr>
                </a:solidFill>
              </a:rPr>
              <a:t>w</a:t>
            </a:r>
            <a:r>
              <a:rPr lang="en-US" sz="2000" b="1" dirty="0">
                <a:solidFill>
                  <a:schemeClr val="tx1">
                    <a:lumMod val="85000"/>
                    <a:lumOff val="15000"/>
                  </a:schemeClr>
                </a:solidFill>
                <a:latin typeface="+mn-lt"/>
              </a:rPr>
              <a:t>hich Includes </a:t>
            </a:r>
          </a:p>
          <a:p>
            <a:pPr marL="0" indent="0" algn="ctr">
              <a:lnSpc>
                <a:spcPts val="2500"/>
              </a:lnSpc>
              <a:spcBef>
                <a:spcPts val="0"/>
              </a:spcBef>
              <a:spcAft>
                <a:spcPts val="1200"/>
              </a:spcAft>
              <a:buNone/>
            </a:pPr>
            <a:r>
              <a:rPr lang="en-US" sz="2200" b="1" dirty="0">
                <a:solidFill>
                  <a:schemeClr val="accent5"/>
                </a:solidFill>
                <a:latin typeface="+mn-lt"/>
              </a:rPr>
              <a:t>following / stalking or making harassing calls / sending harassing messages by phone, mail, or e-mail </a:t>
            </a:r>
            <a:r>
              <a:rPr lang="en-US" sz="2200" b="1" u="sng" dirty="0">
                <a:solidFill>
                  <a:schemeClr val="accent5"/>
                </a:solidFill>
                <a:latin typeface="+mn-lt"/>
              </a:rPr>
              <a:t>over a period of time</a:t>
            </a:r>
            <a:r>
              <a:rPr lang="en-US" sz="2200" b="1" dirty="0">
                <a:solidFill>
                  <a:schemeClr val="accent5"/>
                </a:solidFill>
                <a:latin typeface="+mn-lt"/>
              </a:rPr>
              <a:t> </a:t>
            </a:r>
            <a:r>
              <a:rPr lang="en-US" sz="2200" i="1" dirty="0">
                <a:solidFill>
                  <a:schemeClr val="tx1">
                    <a:lumMod val="85000"/>
                    <a:lumOff val="15000"/>
                  </a:schemeClr>
                </a:solidFill>
                <a:latin typeface="+mn-lt"/>
              </a:rPr>
              <a:t>(even a short time)</a:t>
            </a:r>
            <a:endParaRPr lang="en-US" sz="2200" i="1" dirty="0"/>
          </a:p>
        </p:txBody>
      </p:sp>
      <p:grpSp>
        <p:nvGrpSpPr>
          <p:cNvPr id="15" name="Group 14">
            <a:extLst>
              <a:ext uri="{FF2B5EF4-FFF2-40B4-BE49-F238E27FC236}">
                <a16:creationId xmlns:a16="http://schemas.microsoft.com/office/drawing/2014/main" id="{41019E19-5FB9-5395-FE87-9E78B152DC82}"/>
              </a:ext>
            </a:extLst>
          </p:cNvPr>
          <p:cNvGrpSpPr/>
          <p:nvPr/>
        </p:nvGrpSpPr>
        <p:grpSpPr>
          <a:xfrm>
            <a:off x="400544" y="1222879"/>
            <a:ext cx="11381383" cy="2720453"/>
            <a:chOff x="400544" y="1305650"/>
            <a:chExt cx="11381383" cy="2264950"/>
          </a:xfrm>
          <a:solidFill>
            <a:schemeClr val="accent6"/>
          </a:solidFill>
        </p:grpSpPr>
        <p:sp>
          <p:nvSpPr>
            <p:cNvPr id="16" name="Freeform: Shape 15">
              <a:extLst>
                <a:ext uri="{FF2B5EF4-FFF2-40B4-BE49-F238E27FC236}">
                  <a16:creationId xmlns:a16="http://schemas.microsoft.com/office/drawing/2014/main" id="{A8B7C8FA-B75B-72F7-DCEF-ECAA9C1D712D}"/>
                </a:ext>
              </a:extLst>
            </p:cNvPr>
            <p:cNvSpPr/>
            <p:nvPr/>
          </p:nvSpPr>
          <p:spPr>
            <a:xfrm>
              <a:off x="400544" y="1305652"/>
              <a:ext cx="3161806" cy="2264948"/>
            </a:xfrm>
            <a:custGeom>
              <a:avLst/>
              <a:gdLst>
                <a:gd name="connsiteX0" fmla="*/ 0 w 2995100"/>
                <a:gd name="connsiteY0" fmla="*/ 179706 h 1797060"/>
                <a:gd name="connsiteX1" fmla="*/ 179706 w 2995100"/>
                <a:gd name="connsiteY1" fmla="*/ 0 h 1797060"/>
                <a:gd name="connsiteX2" fmla="*/ 2815394 w 2995100"/>
                <a:gd name="connsiteY2" fmla="*/ 0 h 1797060"/>
                <a:gd name="connsiteX3" fmla="*/ 2995100 w 2995100"/>
                <a:gd name="connsiteY3" fmla="*/ 179706 h 1797060"/>
                <a:gd name="connsiteX4" fmla="*/ 2995100 w 2995100"/>
                <a:gd name="connsiteY4" fmla="*/ 1617354 h 1797060"/>
                <a:gd name="connsiteX5" fmla="*/ 2815394 w 2995100"/>
                <a:gd name="connsiteY5" fmla="*/ 1797060 h 1797060"/>
                <a:gd name="connsiteX6" fmla="*/ 179706 w 2995100"/>
                <a:gd name="connsiteY6" fmla="*/ 1797060 h 1797060"/>
                <a:gd name="connsiteX7" fmla="*/ 0 w 2995100"/>
                <a:gd name="connsiteY7" fmla="*/ 1617354 h 1797060"/>
                <a:gd name="connsiteX8" fmla="*/ 0 w 2995100"/>
                <a:gd name="connsiteY8" fmla="*/ 179706 h 179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5100" h="1797060">
                  <a:moveTo>
                    <a:pt x="0" y="179706"/>
                  </a:moveTo>
                  <a:cubicBezTo>
                    <a:pt x="0" y="80457"/>
                    <a:pt x="80457" y="0"/>
                    <a:pt x="179706" y="0"/>
                  </a:cubicBezTo>
                  <a:lnTo>
                    <a:pt x="2815394" y="0"/>
                  </a:lnTo>
                  <a:cubicBezTo>
                    <a:pt x="2914643" y="0"/>
                    <a:pt x="2995100" y="80457"/>
                    <a:pt x="2995100" y="179706"/>
                  </a:cubicBezTo>
                  <a:lnTo>
                    <a:pt x="2995100" y="1617354"/>
                  </a:lnTo>
                  <a:cubicBezTo>
                    <a:pt x="2995100" y="1716603"/>
                    <a:pt x="2914643" y="1797060"/>
                    <a:pt x="2815394" y="1797060"/>
                  </a:cubicBezTo>
                  <a:lnTo>
                    <a:pt x="179706" y="1797060"/>
                  </a:lnTo>
                  <a:cubicBezTo>
                    <a:pt x="80457" y="1797060"/>
                    <a:pt x="0" y="1716603"/>
                    <a:pt x="0" y="1617354"/>
                  </a:cubicBezTo>
                  <a:lnTo>
                    <a:pt x="0" y="179706"/>
                  </a:lnTo>
                  <a:close/>
                </a:path>
              </a:pathLst>
            </a:custGeom>
            <a:solidFill>
              <a:schemeClr val="accent6">
                <a:lumMod val="90000"/>
                <a:lumOff val="1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1214" tIns="121214" rIns="121214" bIns="121214" numCol="1" spcCol="1270" anchor="ctr" anchorCtr="0">
              <a:noAutofit/>
            </a:bodyPr>
            <a:lstStyle/>
            <a:p>
              <a:pPr marL="0" lvl="0" indent="0" algn="ctr" defTabSz="800100">
                <a:lnSpc>
                  <a:spcPts val="2800"/>
                </a:lnSpc>
                <a:spcBef>
                  <a:spcPct val="0"/>
                </a:spcBef>
                <a:buNone/>
              </a:pPr>
              <a:r>
                <a:rPr lang="en-US" sz="2350" kern="1200" spc="-20" dirty="0">
                  <a:latin typeface="+mn-lt"/>
                </a:rPr>
                <a:t>Employee has suffered unlawful violence (e.g., assault, battery, or stalking) or a credible threat of violence</a:t>
              </a:r>
              <a:endParaRPr lang="en-US" sz="2350" kern="1200" spc="-20" dirty="0"/>
            </a:p>
          </p:txBody>
        </p:sp>
        <p:sp>
          <p:nvSpPr>
            <p:cNvPr id="17" name="Freeform: Shape 16">
              <a:extLst>
                <a:ext uri="{FF2B5EF4-FFF2-40B4-BE49-F238E27FC236}">
                  <a16:creationId xmlns:a16="http://schemas.microsoft.com/office/drawing/2014/main" id="{5F176F59-23D4-5FAF-C04F-31C54C1B8592}"/>
                </a:ext>
              </a:extLst>
            </p:cNvPr>
            <p:cNvSpPr/>
            <p:nvPr/>
          </p:nvSpPr>
          <p:spPr>
            <a:xfrm>
              <a:off x="3629025" y="1959679"/>
              <a:ext cx="833894" cy="742785"/>
            </a:xfrm>
            <a:custGeom>
              <a:avLst/>
              <a:gdLst>
                <a:gd name="connsiteX0" fmla="*/ 0 w 634961"/>
                <a:gd name="connsiteY0" fmla="*/ 148557 h 742785"/>
                <a:gd name="connsiteX1" fmla="*/ 317481 w 634961"/>
                <a:gd name="connsiteY1" fmla="*/ 148557 h 742785"/>
                <a:gd name="connsiteX2" fmla="*/ 317481 w 634961"/>
                <a:gd name="connsiteY2" fmla="*/ 0 h 742785"/>
                <a:gd name="connsiteX3" fmla="*/ 634961 w 634961"/>
                <a:gd name="connsiteY3" fmla="*/ 371393 h 742785"/>
                <a:gd name="connsiteX4" fmla="*/ 317481 w 634961"/>
                <a:gd name="connsiteY4" fmla="*/ 742785 h 742785"/>
                <a:gd name="connsiteX5" fmla="*/ 317481 w 634961"/>
                <a:gd name="connsiteY5" fmla="*/ 594228 h 742785"/>
                <a:gd name="connsiteX6" fmla="*/ 0 w 634961"/>
                <a:gd name="connsiteY6" fmla="*/ 594228 h 742785"/>
                <a:gd name="connsiteX7" fmla="*/ 0 w 634961"/>
                <a:gd name="connsiteY7" fmla="*/ 148557 h 74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4961" h="742785">
                  <a:moveTo>
                    <a:pt x="0" y="148557"/>
                  </a:moveTo>
                  <a:lnTo>
                    <a:pt x="317481" y="148557"/>
                  </a:lnTo>
                  <a:lnTo>
                    <a:pt x="317481" y="0"/>
                  </a:lnTo>
                  <a:lnTo>
                    <a:pt x="634961" y="371393"/>
                  </a:lnTo>
                  <a:lnTo>
                    <a:pt x="317481" y="742785"/>
                  </a:lnTo>
                  <a:lnTo>
                    <a:pt x="317481" y="594228"/>
                  </a:lnTo>
                  <a:lnTo>
                    <a:pt x="0" y="594228"/>
                  </a:lnTo>
                  <a:lnTo>
                    <a:pt x="0" y="148557"/>
                  </a:lnTo>
                  <a:close/>
                </a:path>
              </a:pathLst>
            </a:custGeom>
            <a:solidFill>
              <a:schemeClr val="accent6">
                <a:alpha val="50196"/>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48557" rIns="190488" bIns="148557" numCol="1" spcCol="1270" anchor="ctr" anchorCtr="0">
              <a:noAutofit/>
            </a:bodyPr>
            <a:lstStyle/>
            <a:p>
              <a:pPr marL="0" lvl="0" indent="0" algn="l" defTabSz="622300">
                <a:lnSpc>
                  <a:spcPct val="90000"/>
                </a:lnSpc>
                <a:spcBef>
                  <a:spcPct val="0"/>
                </a:spcBef>
                <a:spcAft>
                  <a:spcPct val="35000"/>
                </a:spcAft>
                <a:buNone/>
              </a:pPr>
              <a:endParaRPr lang="en-US" sz="1400" kern="1200" dirty="0"/>
            </a:p>
          </p:txBody>
        </p:sp>
        <p:sp>
          <p:nvSpPr>
            <p:cNvPr id="18" name="Freeform: Shape 17">
              <a:extLst>
                <a:ext uri="{FF2B5EF4-FFF2-40B4-BE49-F238E27FC236}">
                  <a16:creationId xmlns:a16="http://schemas.microsoft.com/office/drawing/2014/main" id="{FB9E8FE3-89BF-3252-00C0-B7648CE03805}"/>
                </a:ext>
              </a:extLst>
            </p:cNvPr>
            <p:cNvSpPr/>
            <p:nvPr/>
          </p:nvSpPr>
          <p:spPr>
            <a:xfrm>
              <a:off x="4462921" y="1305650"/>
              <a:ext cx="3292572" cy="2264947"/>
            </a:xfrm>
            <a:custGeom>
              <a:avLst/>
              <a:gdLst>
                <a:gd name="connsiteX0" fmla="*/ 0 w 2995100"/>
                <a:gd name="connsiteY0" fmla="*/ 179706 h 1797060"/>
                <a:gd name="connsiteX1" fmla="*/ 179706 w 2995100"/>
                <a:gd name="connsiteY1" fmla="*/ 0 h 1797060"/>
                <a:gd name="connsiteX2" fmla="*/ 2815394 w 2995100"/>
                <a:gd name="connsiteY2" fmla="*/ 0 h 1797060"/>
                <a:gd name="connsiteX3" fmla="*/ 2995100 w 2995100"/>
                <a:gd name="connsiteY3" fmla="*/ 179706 h 1797060"/>
                <a:gd name="connsiteX4" fmla="*/ 2995100 w 2995100"/>
                <a:gd name="connsiteY4" fmla="*/ 1617354 h 1797060"/>
                <a:gd name="connsiteX5" fmla="*/ 2815394 w 2995100"/>
                <a:gd name="connsiteY5" fmla="*/ 1797060 h 1797060"/>
                <a:gd name="connsiteX6" fmla="*/ 179706 w 2995100"/>
                <a:gd name="connsiteY6" fmla="*/ 1797060 h 1797060"/>
                <a:gd name="connsiteX7" fmla="*/ 0 w 2995100"/>
                <a:gd name="connsiteY7" fmla="*/ 1617354 h 1797060"/>
                <a:gd name="connsiteX8" fmla="*/ 0 w 2995100"/>
                <a:gd name="connsiteY8" fmla="*/ 179706 h 179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5100" h="1797060">
                  <a:moveTo>
                    <a:pt x="0" y="179706"/>
                  </a:moveTo>
                  <a:cubicBezTo>
                    <a:pt x="0" y="80457"/>
                    <a:pt x="80457" y="0"/>
                    <a:pt x="179706" y="0"/>
                  </a:cubicBezTo>
                  <a:lnTo>
                    <a:pt x="2815394" y="0"/>
                  </a:lnTo>
                  <a:cubicBezTo>
                    <a:pt x="2914643" y="0"/>
                    <a:pt x="2995100" y="80457"/>
                    <a:pt x="2995100" y="179706"/>
                  </a:cubicBezTo>
                  <a:lnTo>
                    <a:pt x="2995100" y="1617354"/>
                  </a:lnTo>
                  <a:cubicBezTo>
                    <a:pt x="2995100" y="1716603"/>
                    <a:pt x="2914643" y="1797060"/>
                    <a:pt x="2815394" y="1797060"/>
                  </a:cubicBezTo>
                  <a:lnTo>
                    <a:pt x="179706" y="1797060"/>
                  </a:lnTo>
                  <a:cubicBezTo>
                    <a:pt x="80457" y="1797060"/>
                    <a:pt x="0" y="1716603"/>
                    <a:pt x="0" y="1617354"/>
                  </a:cubicBezTo>
                  <a:lnTo>
                    <a:pt x="0" y="179706"/>
                  </a:lnTo>
                  <a:close/>
                </a:path>
              </a:pathLst>
            </a:custGeom>
            <a:solidFill>
              <a:schemeClr val="accent6">
                <a:lumMod val="90000"/>
                <a:lumOff val="1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1214" tIns="121214" rIns="121214" bIns="121214" numCol="1" spcCol="1270" anchor="ctr" anchorCtr="0">
              <a:noAutofit/>
            </a:bodyPr>
            <a:lstStyle/>
            <a:p>
              <a:pPr marL="0" lvl="0" indent="0" algn="ctr" defTabSz="800100">
                <a:lnSpc>
                  <a:spcPts val="2800"/>
                </a:lnSpc>
                <a:spcBef>
                  <a:spcPct val="0"/>
                </a:spcBef>
                <a:buNone/>
              </a:pPr>
              <a:r>
                <a:rPr lang="en-US" sz="2350" kern="1200" dirty="0">
                  <a:latin typeface="+mn-lt"/>
                </a:rPr>
                <a:t>Unlawful violence or threat of violence can reasonably be construed to be or have been carried out at the workplace</a:t>
              </a:r>
              <a:endParaRPr lang="en-US" sz="2350" kern="1200" dirty="0"/>
            </a:p>
          </p:txBody>
        </p:sp>
        <p:sp>
          <p:nvSpPr>
            <p:cNvPr id="19" name="Freeform: Shape 18">
              <a:extLst>
                <a:ext uri="{FF2B5EF4-FFF2-40B4-BE49-F238E27FC236}">
                  <a16:creationId xmlns:a16="http://schemas.microsoft.com/office/drawing/2014/main" id="{D2E54F8A-01B7-498B-9408-BA82219A1A65}"/>
                </a:ext>
              </a:extLst>
            </p:cNvPr>
            <p:cNvSpPr/>
            <p:nvPr/>
          </p:nvSpPr>
          <p:spPr>
            <a:xfrm>
              <a:off x="7822167" y="1959674"/>
              <a:ext cx="833894" cy="742785"/>
            </a:xfrm>
            <a:custGeom>
              <a:avLst/>
              <a:gdLst>
                <a:gd name="connsiteX0" fmla="*/ 0 w 634961"/>
                <a:gd name="connsiteY0" fmla="*/ 148557 h 742785"/>
                <a:gd name="connsiteX1" fmla="*/ 317481 w 634961"/>
                <a:gd name="connsiteY1" fmla="*/ 148557 h 742785"/>
                <a:gd name="connsiteX2" fmla="*/ 317481 w 634961"/>
                <a:gd name="connsiteY2" fmla="*/ 0 h 742785"/>
                <a:gd name="connsiteX3" fmla="*/ 634961 w 634961"/>
                <a:gd name="connsiteY3" fmla="*/ 371393 h 742785"/>
                <a:gd name="connsiteX4" fmla="*/ 317481 w 634961"/>
                <a:gd name="connsiteY4" fmla="*/ 742785 h 742785"/>
                <a:gd name="connsiteX5" fmla="*/ 317481 w 634961"/>
                <a:gd name="connsiteY5" fmla="*/ 594228 h 742785"/>
                <a:gd name="connsiteX6" fmla="*/ 0 w 634961"/>
                <a:gd name="connsiteY6" fmla="*/ 594228 h 742785"/>
                <a:gd name="connsiteX7" fmla="*/ 0 w 634961"/>
                <a:gd name="connsiteY7" fmla="*/ 148557 h 74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4961" h="742785">
                  <a:moveTo>
                    <a:pt x="0" y="148557"/>
                  </a:moveTo>
                  <a:lnTo>
                    <a:pt x="317481" y="148557"/>
                  </a:lnTo>
                  <a:lnTo>
                    <a:pt x="317481" y="0"/>
                  </a:lnTo>
                  <a:lnTo>
                    <a:pt x="634961" y="371393"/>
                  </a:lnTo>
                  <a:lnTo>
                    <a:pt x="317481" y="742785"/>
                  </a:lnTo>
                  <a:lnTo>
                    <a:pt x="317481" y="594228"/>
                  </a:lnTo>
                  <a:lnTo>
                    <a:pt x="0" y="594228"/>
                  </a:lnTo>
                  <a:lnTo>
                    <a:pt x="0" y="148557"/>
                  </a:lnTo>
                  <a:close/>
                </a:path>
              </a:pathLst>
            </a:custGeom>
            <a:solidFill>
              <a:schemeClr val="accent6">
                <a:alpha val="50196"/>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48557" rIns="190488" bIns="148557" numCol="1" spcCol="1270" anchor="ctr" anchorCtr="0">
              <a:noAutofit/>
            </a:bodyPr>
            <a:lstStyle/>
            <a:p>
              <a:pPr marL="0" lvl="0" indent="0" algn="l" defTabSz="622300">
                <a:lnSpc>
                  <a:spcPct val="90000"/>
                </a:lnSpc>
                <a:spcBef>
                  <a:spcPct val="0"/>
                </a:spcBef>
                <a:spcAft>
                  <a:spcPct val="35000"/>
                </a:spcAft>
                <a:buNone/>
              </a:pPr>
              <a:endParaRPr lang="en-US" sz="1400" kern="1200" dirty="0"/>
            </a:p>
          </p:txBody>
        </p:sp>
        <p:sp>
          <p:nvSpPr>
            <p:cNvPr id="20" name="Freeform: Shape 19">
              <a:extLst>
                <a:ext uri="{FF2B5EF4-FFF2-40B4-BE49-F238E27FC236}">
                  <a16:creationId xmlns:a16="http://schemas.microsoft.com/office/drawing/2014/main" id="{CDAD05D1-D696-1F91-D905-142953480229}"/>
                </a:ext>
              </a:extLst>
            </p:cNvPr>
            <p:cNvSpPr/>
            <p:nvPr/>
          </p:nvSpPr>
          <p:spPr>
            <a:xfrm>
              <a:off x="8656062" y="1305652"/>
              <a:ext cx="3125865" cy="2264947"/>
            </a:xfrm>
            <a:custGeom>
              <a:avLst/>
              <a:gdLst>
                <a:gd name="connsiteX0" fmla="*/ 0 w 2995100"/>
                <a:gd name="connsiteY0" fmla="*/ 179706 h 1797060"/>
                <a:gd name="connsiteX1" fmla="*/ 179706 w 2995100"/>
                <a:gd name="connsiteY1" fmla="*/ 0 h 1797060"/>
                <a:gd name="connsiteX2" fmla="*/ 2815394 w 2995100"/>
                <a:gd name="connsiteY2" fmla="*/ 0 h 1797060"/>
                <a:gd name="connsiteX3" fmla="*/ 2995100 w 2995100"/>
                <a:gd name="connsiteY3" fmla="*/ 179706 h 1797060"/>
                <a:gd name="connsiteX4" fmla="*/ 2995100 w 2995100"/>
                <a:gd name="connsiteY4" fmla="*/ 1617354 h 1797060"/>
                <a:gd name="connsiteX5" fmla="*/ 2815394 w 2995100"/>
                <a:gd name="connsiteY5" fmla="*/ 1797060 h 1797060"/>
                <a:gd name="connsiteX6" fmla="*/ 179706 w 2995100"/>
                <a:gd name="connsiteY6" fmla="*/ 1797060 h 1797060"/>
                <a:gd name="connsiteX7" fmla="*/ 0 w 2995100"/>
                <a:gd name="connsiteY7" fmla="*/ 1617354 h 1797060"/>
                <a:gd name="connsiteX8" fmla="*/ 0 w 2995100"/>
                <a:gd name="connsiteY8" fmla="*/ 179706 h 179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5100" h="1797060">
                  <a:moveTo>
                    <a:pt x="0" y="179706"/>
                  </a:moveTo>
                  <a:cubicBezTo>
                    <a:pt x="0" y="80457"/>
                    <a:pt x="80457" y="0"/>
                    <a:pt x="179706" y="0"/>
                  </a:cubicBezTo>
                  <a:lnTo>
                    <a:pt x="2815394" y="0"/>
                  </a:lnTo>
                  <a:cubicBezTo>
                    <a:pt x="2914643" y="0"/>
                    <a:pt x="2995100" y="80457"/>
                    <a:pt x="2995100" y="179706"/>
                  </a:cubicBezTo>
                  <a:lnTo>
                    <a:pt x="2995100" y="1617354"/>
                  </a:lnTo>
                  <a:cubicBezTo>
                    <a:pt x="2995100" y="1716603"/>
                    <a:pt x="2914643" y="1797060"/>
                    <a:pt x="2815394" y="1797060"/>
                  </a:cubicBezTo>
                  <a:lnTo>
                    <a:pt x="179706" y="1797060"/>
                  </a:lnTo>
                  <a:cubicBezTo>
                    <a:pt x="80457" y="1797060"/>
                    <a:pt x="0" y="1716603"/>
                    <a:pt x="0" y="1617354"/>
                  </a:cubicBezTo>
                  <a:lnTo>
                    <a:pt x="0" y="179706"/>
                  </a:lnTo>
                  <a:close/>
                </a:path>
              </a:pathLst>
            </a:custGeom>
            <a:solidFill>
              <a:schemeClr val="accent6">
                <a:lumMod val="90000"/>
                <a:lumOff val="1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1214" tIns="121214" rIns="121214" bIns="121214" numCol="1" spcCol="1270" anchor="ctr" anchorCtr="0">
              <a:noAutofit/>
            </a:bodyPr>
            <a:lstStyle/>
            <a:p>
              <a:pPr marL="0" lvl="0" indent="0" algn="ctr" defTabSz="800100">
                <a:lnSpc>
                  <a:spcPts val="2800"/>
                </a:lnSpc>
                <a:spcBef>
                  <a:spcPct val="0"/>
                </a:spcBef>
                <a:buNone/>
              </a:pPr>
              <a:r>
                <a:rPr lang="en-US" sz="2350" kern="1200" spc="-10" dirty="0">
                  <a:latin typeface="+mn-lt"/>
                </a:rPr>
                <a:t>Conduct of accused is not otherwise allowable as part of a legitimate labor dispute or constitutionally protected activity</a:t>
              </a:r>
              <a:endParaRPr lang="en-US" sz="2350" kern="1200" spc="-10" dirty="0"/>
            </a:p>
          </p:txBody>
        </p:sp>
      </p:grpSp>
    </p:spTree>
    <p:extLst>
      <p:ext uri="{BB962C8B-B14F-4D97-AF65-F5344CB8AC3E}">
        <p14:creationId xmlns:p14="http://schemas.microsoft.com/office/powerpoint/2010/main" val="2507872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3C7FA-3045-F177-6B5A-B2D4F06AB49E}"/>
              </a:ext>
            </a:extLst>
          </p:cNvPr>
          <p:cNvSpPr>
            <a:spLocks noGrp="1"/>
          </p:cNvSpPr>
          <p:nvPr>
            <p:ph type="title"/>
          </p:nvPr>
        </p:nvSpPr>
        <p:spPr>
          <a:xfrm>
            <a:off x="1295400" y="203797"/>
            <a:ext cx="10515600" cy="1050325"/>
          </a:xfrm>
        </p:spPr>
        <p:txBody>
          <a:bodyPr>
            <a:normAutofit fontScale="90000"/>
          </a:bodyPr>
          <a:lstStyle/>
          <a:p>
            <a:r>
              <a:rPr lang="en-US" sz="3900" spc="-50" dirty="0"/>
              <a:t>SB 553 – Workplace Violence Restraining </a:t>
            </a:r>
            <a:br>
              <a:rPr lang="en-US" sz="3900" spc="-50" dirty="0"/>
            </a:br>
            <a:r>
              <a:rPr lang="en-US" sz="3900" spc="-50" dirty="0"/>
              <a:t>Orders</a:t>
            </a:r>
          </a:p>
        </p:txBody>
      </p:sp>
      <p:sp>
        <p:nvSpPr>
          <p:cNvPr id="3" name="Content Placeholder 2">
            <a:extLst>
              <a:ext uri="{FF2B5EF4-FFF2-40B4-BE49-F238E27FC236}">
                <a16:creationId xmlns:a16="http://schemas.microsoft.com/office/drawing/2014/main" id="{1186D35B-CC3C-2D3C-1D9E-6189932EA3F0}"/>
              </a:ext>
            </a:extLst>
          </p:cNvPr>
          <p:cNvSpPr>
            <a:spLocks noGrp="1"/>
          </p:cNvSpPr>
          <p:nvPr>
            <p:ph idx="1"/>
          </p:nvPr>
        </p:nvSpPr>
        <p:spPr>
          <a:xfrm>
            <a:off x="447675" y="1794044"/>
            <a:ext cx="3276600" cy="3269911"/>
          </a:xfrm>
        </p:spPr>
        <p:txBody>
          <a:bodyPr>
            <a:noAutofit/>
          </a:bodyPr>
          <a:lstStyle/>
          <a:p>
            <a:pPr marL="0" indent="0">
              <a:lnSpc>
                <a:spcPts val="3400"/>
              </a:lnSpc>
              <a:spcBef>
                <a:spcPts val="0"/>
              </a:spcBef>
              <a:buNone/>
            </a:pPr>
            <a:r>
              <a:rPr lang="en-US" sz="2600" spc="-30" dirty="0">
                <a:solidFill>
                  <a:schemeClr val="tx1">
                    <a:lumMod val="85000"/>
                    <a:lumOff val="15000"/>
                  </a:schemeClr>
                </a:solidFill>
              </a:rPr>
              <a:t>Beginning 1/1/25 –</a:t>
            </a:r>
            <a:br>
              <a:rPr lang="en-US" sz="2600" dirty="0">
                <a:solidFill>
                  <a:schemeClr val="tx1">
                    <a:lumMod val="85000"/>
                    <a:lumOff val="15000"/>
                  </a:schemeClr>
                </a:solidFill>
              </a:rPr>
            </a:br>
            <a:r>
              <a:rPr lang="en-US" sz="2600" dirty="0">
                <a:solidFill>
                  <a:schemeClr val="tx1">
                    <a:lumMod val="85000"/>
                    <a:lumOff val="15000"/>
                  </a:schemeClr>
                </a:solidFill>
              </a:rPr>
              <a:t>Authorizes employees’ collective bargaining representatives to seek a WPV Restraining Order on behalf of an employee and other employees at the same workplace</a:t>
            </a:r>
          </a:p>
        </p:txBody>
      </p:sp>
      <p:graphicFrame>
        <p:nvGraphicFramePr>
          <p:cNvPr id="4" name="Diagram 3">
            <a:extLst>
              <a:ext uri="{FF2B5EF4-FFF2-40B4-BE49-F238E27FC236}">
                <a16:creationId xmlns:a16="http://schemas.microsoft.com/office/drawing/2014/main" id="{7FFC3208-D78B-593D-56D9-0C8091CCBE2F}"/>
              </a:ext>
            </a:extLst>
          </p:cNvPr>
          <p:cNvGraphicFramePr/>
          <p:nvPr/>
        </p:nvGraphicFramePr>
        <p:xfrm>
          <a:off x="3714750" y="1349186"/>
          <a:ext cx="8486775" cy="48992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0167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08C57-B97B-42A4-2125-7F850784902F}"/>
              </a:ext>
            </a:extLst>
          </p:cNvPr>
          <p:cNvSpPr>
            <a:spLocks noGrp="1"/>
          </p:cNvSpPr>
          <p:nvPr>
            <p:ph type="title"/>
          </p:nvPr>
        </p:nvSpPr>
        <p:spPr>
          <a:xfrm>
            <a:off x="1333500" y="358458"/>
            <a:ext cx="10515600" cy="1050325"/>
          </a:xfrm>
        </p:spPr>
        <p:txBody>
          <a:bodyPr>
            <a:normAutofit/>
          </a:bodyPr>
          <a:lstStyle/>
          <a:p>
            <a:r>
              <a:rPr lang="en-US" sz="4200" b="1" i="0" u="none" strike="noStrike" dirty="0">
                <a:effectLst/>
                <a:latin typeface="Calibri" panose="020F0502020204030204" pitchFamily="34" charset="0"/>
              </a:rPr>
              <a:t>SB 428 - TROs: Employee Harassment</a:t>
            </a:r>
            <a:r>
              <a:rPr lang="en-US" sz="4200" b="0" i="0" dirty="0">
                <a:effectLst/>
                <a:latin typeface="Calibri" panose="020F0502020204030204" pitchFamily="34" charset="0"/>
              </a:rPr>
              <a:t>​</a:t>
            </a:r>
            <a:endParaRPr lang="en-US" sz="4200" dirty="0"/>
          </a:p>
        </p:txBody>
      </p:sp>
      <p:sp>
        <p:nvSpPr>
          <p:cNvPr id="3" name="Content Placeholder 2">
            <a:extLst>
              <a:ext uri="{FF2B5EF4-FFF2-40B4-BE49-F238E27FC236}">
                <a16:creationId xmlns:a16="http://schemas.microsoft.com/office/drawing/2014/main" id="{94694D41-05B4-102C-7593-52F5C074CC07}"/>
              </a:ext>
            </a:extLst>
          </p:cNvPr>
          <p:cNvSpPr>
            <a:spLocks noGrp="1"/>
          </p:cNvSpPr>
          <p:nvPr>
            <p:ph idx="1"/>
          </p:nvPr>
        </p:nvSpPr>
        <p:spPr>
          <a:xfrm>
            <a:off x="609296" y="1894560"/>
            <a:ext cx="10782604" cy="5068215"/>
          </a:xfrm>
        </p:spPr>
        <p:txBody>
          <a:bodyPr>
            <a:normAutofit/>
          </a:bodyPr>
          <a:lstStyle/>
          <a:p>
            <a:pPr fontAlgn="base">
              <a:lnSpc>
                <a:spcPts val="3500"/>
              </a:lnSpc>
              <a:spcBef>
                <a:spcPts val="0"/>
              </a:spcBef>
              <a:spcAft>
                <a:spcPts val="3600"/>
              </a:spcAft>
            </a:pPr>
            <a:r>
              <a:rPr lang="en-US" sz="2750" b="0" i="0" u="sng" strike="noStrike" dirty="0">
                <a:solidFill>
                  <a:schemeClr val="tx1">
                    <a:lumMod val="85000"/>
                    <a:lumOff val="15000"/>
                  </a:schemeClr>
                </a:solidFill>
                <a:effectLst/>
              </a:rPr>
              <a:t>Current law </a:t>
            </a:r>
            <a:r>
              <a:rPr lang="en-US" sz="2750" b="0" i="0" u="none" strike="noStrike" dirty="0">
                <a:solidFill>
                  <a:schemeClr val="tx1">
                    <a:lumMod val="85000"/>
                    <a:lumOff val="15000"/>
                  </a:schemeClr>
                </a:solidFill>
                <a:effectLst/>
              </a:rPr>
              <a:t>enables Employers to seek a Temporary Restraining Order to protect employees from a person who has engaged in or made a credible threat of violence</a:t>
            </a:r>
          </a:p>
          <a:p>
            <a:pPr algn="l" rtl="0" fontAlgn="base">
              <a:lnSpc>
                <a:spcPts val="3500"/>
              </a:lnSpc>
              <a:spcBef>
                <a:spcPts val="0"/>
              </a:spcBef>
              <a:spcAft>
                <a:spcPts val="3600"/>
              </a:spcAft>
              <a:buFont typeface="Arial" panose="020B0604020202020204" pitchFamily="34" charset="0"/>
              <a:buChar char="•"/>
            </a:pPr>
            <a:r>
              <a:rPr lang="en-US" sz="2750" b="0" i="0" u="none" strike="noStrike" dirty="0">
                <a:solidFill>
                  <a:schemeClr val="tx1">
                    <a:lumMod val="85000"/>
                    <a:lumOff val="15000"/>
                  </a:schemeClr>
                </a:solidFill>
                <a:effectLst/>
              </a:rPr>
              <a:t>Effective </a:t>
            </a:r>
            <a:r>
              <a:rPr lang="en-US" sz="2750" b="0" i="0" u="sng" dirty="0">
                <a:solidFill>
                  <a:schemeClr val="tx1">
                    <a:lumMod val="85000"/>
                    <a:lumOff val="15000"/>
                  </a:schemeClr>
                </a:solidFill>
                <a:effectLst/>
              </a:rPr>
              <a:t>January 1, 2025</a:t>
            </a:r>
            <a:r>
              <a:rPr lang="en-US" sz="2750" b="0" i="0" u="none" strike="noStrike" dirty="0">
                <a:solidFill>
                  <a:schemeClr val="tx1">
                    <a:lumMod val="85000"/>
                    <a:lumOff val="15000"/>
                  </a:schemeClr>
                </a:solidFill>
                <a:effectLst/>
              </a:rPr>
              <a:t>, Employers may</a:t>
            </a:r>
            <a:br>
              <a:rPr lang="en-US" sz="2750" b="0" i="0" u="none" strike="noStrike" dirty="0">
                <a:solidFill>
                  <a:schemeClr val="tx1">
                    <a:lumMod val="85000"/>
                    <a:lumOff val="15000"/>
                  </a:schemeClr>
                </a:solidFill>
                <a:effectLst/>
              </a:rPr>
            </a:br>
            <a:r>
              <a:rPr lang="en-US" sz="2750" b="0" i="0" u="none" strike="noStrike" dirty="0">
                <a:solidFill>
                  <a:schemeClr val="tx1">
                    <a:lumMod val="85000"/>
                    <a:lumOff val="15000"/>
                  </a:schemeClr>
                </a:solidFill>
                <a:effectLst/>
              </a:rPr>
              <a:t>seek</a:t>
            </a:r>
            <a:r>
              <a:rPr lang="en-US" sz="2750" dirty="0">
                <a:solidFill>
                  <a:schemeClr val="tx1">
                    <a:lumMod val="85000"/>
                    <a:lumOff val="15000"/>
                  </a:schemeClr>
                </a:solidFill>
              </a:rPr>
              <a:t> a</a:t>
            </a:r>
            <a:r>
              <a:rPr lang="en-US" sz="2750" b="0" i="0" u="none" strike="noStrike" dirty="0">
                <a:solidFill>
                  <a:schemeClr val="tx1">
                    <a:lumMod val="85000"/>
                    <a:lumOff val="15000"/>
                  </a:schemeClr>
                </a:solidFill>
                <a:effectLst/>
              </a:rPr>
              <a:t> Temporary Restraining Order against</a:t>
            </a:r>
            <a:br>
              <a:rPr lang="en-US" sz="2750" b="0" i="0" u="none" strike="noStrike" dirty="0">
                <a:solidFill>
                  <a:schemeClr val="tx1">
                    <a:lumMod val="85000"/>
                    <a:lumOff val="15000"/>
                  </a:schemeClr>
                </a:solidFill>
                <a:effectLst/>
              </a:rPr>
            </a:br>
            <a:r>
              <a:rPr lang="en-US" sz="2750" b="0" i="0" u="none" strike="noStrike" spc="-30" dirty="0">
                <a:solidFill>
                  <a:schemeClr val="tx1">
                    <a:lumMod val="85000"/>
                    <a:lumOff val="15000"/>
                  </a:schemeClr>
                </a:solidFill>
                <a:effectLst/>
              </a:rPr>
              <a:t>an</a:t>
            </a:r>
            <a:r>
              <a:rPr lang="en-US" sz="2750" spc="-30" dirty="0">
                <a:solidFill>
                  <a:schemeClr val="tx1">
                    <a:lumMod val="85000"/>
                    <a:lumOff val="15000"/>
                  </a:schemeClr>
                </a:solidFill>
              </a:rPr>
              <a:t> </a:t>
            </a:r>
            <a:r>
              <a:rPr lang="en-US" sz="2750" b="0" i="0" u="none" strike="noStrike" spc="-30" dirty="0">
                <a:solidFill>
                  <a:schemeClr val="tx1">
                    <a:lumMod val="85000"/>
                    <a:lumOff val="15000"/>
                  </a:schemeClr>
                </a:solidFill>
                <a:effectLst/>
              </a:rPr>
              <a:t>individual who has harassed an employee</a:t>
            </a:r>
            <a:br>
              <a:rPr lang="en-US" sz="2750" b="0" i="0" u="none" strike="noStrike" dirty="0">
                <a:solidFill>
                  <a:schemeClr val="tx1">
                    <a:lumMod val="85000"/>
                    <a:lumOff val="15000"/>
                  </a:schemeClr>
                </a:solidFill>
                <a:effectLst/>
              </a:rPr>
            </a:br>
            <a:r>
              <a:rPr lang="en-US" sz="2750" b="0" i="0" u="none" strike="noStrike" dirty="0">
                <a:solidFill>
                  <a:schemeClr val="tx1">
                    <a:lumMod val="85000"/>
                    <a:lumOff val="15000"/>
                  </a:schemeClr>
                </a:solidFill>
                <a:effectLst/>
              </a:rPr>
              <a:t>and their immediate family members</a:t>
            </a:r>
            <a:r>
              <a:rPr lang="en-US" sz="2750" b="0" i="0" dirty="0">
                <a:solidFill>
                  <a:schemeClr val="tx1">
                    <a:lumMod val="85000"/>
                    <a:lumOff val="15000"/>
                  </a:schemeClr>
                </a:solidFill>
                <a:effectLst/>
              </a:rPr>
              <a:t>​</a:t>
            </a:r>
          </a:p>
        </p:txBody>
      </p:sp>
      <p:pic>
        <p:nvPicPr>
          <p:cNvPr id="5" name="Picture 4" descr="A hand holding a pen over a document&#10;&#10;Description automatically generated">
            <a:extLst>
              <a:ext uri="{FF2B5EF4-FFF2-40B4-BE49-F238E27FC236}">
                <a16:creationId xmlns:a16="http://schemas.microsoft.com/office/drawing/2014/main" id="{37596F9D-3E6C-ED49-B34F-9E9DD13E1D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6107" y="3429000"/>
            <a:ext cx="4185197" cy="2776717"/>
          </a:xfrm>
          <a:prstGeom prst="rect">
            <a:avLst/>
          </a:prstGeom>
        </p:spPr>
      </p:pic>
    </p:spTree>
    <p:extLst>
      <p:ext uri="{BB962C8B-B14F-4D97-AF65-F5344CB8AC3E}">
        <p14:creationId xmlns:p14="http://schemas.microsoft.com/office/powerpoint/2010/main" val="20380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avel next to a book&#10;&#10;Description automatically generated">
            <a:extLst>
              <a:ext uri="{FF2B5EF4-FFF2-40B4-BE49-F238E27FC236}">
                <a16:creationId xmlns:a16="http://schemas.microsoft.com/office/drawing/2014/main" id="{C9DE498D-BCF5-36A9-A43D-151638368804}"/>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t="-169"/>
          <a:stretch/>
        </p:blipFill>
        <p:spPr>
          <a:xfrm>
            <a:off x="8842917" y="1652934"/>
            <a:ext cx="3349083" cy="4959739"/>
          </a:xfrm>
        </p:spPr>
      </p:pic>
      <p:sp>
        <p:nvSpPr>
          <p:cNvPr id="3" name="Content Placeholder 2">
            <a:extLst>
              <a:ext uri="{FF2B5EF4-FFF2-40B4-BE49-F238E27FC236}">
                <a16:creationId xmlns:a16="http://schemas.microsoft.com/office/drawing/2014/main" id="{7E771051-271C-C1D5-9E9A-4DEB49749DBB}"/>
              </a:ext>
            </a:extLst>
          </p:cNvPr>
          <p:cNvSpPr>
            <a:spLocks noGrp="1"/>
          </p:cNvSpPr>
          <p:nvPr>
            <p:ph sz="quarter" idx="14"/>
          </p:nvPr>
        </p:nvSpPr>
        <p:spPr/>
        <p:txBody>
          <a:bodyPr>
            <a:noAutofit/>
          </a:bodyPr>
          <a:lstStyle/>
          <a:p>
            <a:pPr marL="342900" indent="-342900">
              <a:lnSpc>
                <a:spcPts val="3300"/>
              </a:lnSpc>
              <a:spcAft>
                <a:spcPts val="1200"/>
              </a:spcAft>
              <a:buFont typeface="Arial" panose="020B0604020202020204" pitchFamily="34" charset="0"/>
              <a:buChar char="•"/>
            </a:pPr>
            <a:r>
              <a:rPr lang="en-US" sz="2400" kern="100"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Specifically calls for the Division to propose no later than Dec. 31, 2025, and the Standards Board to adopt no later than Dec. 31, 2026, standards regarding the required plan</a:t>
            </a:r>
          </a:p>
          <a:p>
            <a:pPr marL="342900" indent="-342900">
              <a:lnSpc>
                <a:spcPts val="3300"/>
              </a:lnSpc>
              <a:spcAft>
                <a:spcPts val="1200"/>
              </a:spcAft>
              <a:buFont typeface="Arial" panose="020B0604020202020204" pitchFamily="34" charset="0"/>
              <a:buChar char="•"/>
            </a:pPr>
            <a:r>
              <a:rPr lang="en-US" sz="2400" kern="100"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Standard must include, at a minimum, requirements outlined in Sec. 6401.9 and “any additional requirements the Division deems necessary and appropriate to protect employees’ health and safety”</a:t>
            </a:r>
          </a:p>
          <a:p>
            <a:pPr marL="342900" indent="-342900">
              <a:lnSpc>
                <a:spcPts val="3300"/>
              </a:lnSpc>
              <a:spcAft>
                <a:spcPts val="1200"/>
              </a:spcAft>
              <a:buFont typeface="Arial" panose="020B0604020202020204" pitchFamily="34" charset="0"/>
              <a:buChar char="•"/>
            </a:pPr>
            <a:r>
              <a:rPr lang="en-US" sz="2400" kern="100"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Draft released on July 15, 2024</a:t>
            </a:r>
          </a:p>
          <a:p>
            <a:pPr marL="342900" indent="-342900">
              <a:lnSpc>
                <a:spcPts val="3300"/>
              </a:lnSpc>
              <a:spcAft>
                <a:spcPts val="1200"/>
              </a:spcAft>
              <a:buFont typeface="Arial" panose="020B0604020202020204" pitchFamily="34" charset="0"/>
              <a:buChar char="•"/>
            </a:pPr>
            <a:r>
              <a:rPr lang="en-US" sz="2400" kern="100"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Additional Advisory Committee meeting is expected</a:t>
            </a:r>
          </a:p>
        </p:txBody>
      </p:sp>
      <p:sp>
        <p:nvSpPr>
          <p:cNvPr id="2" name="Title 1">
            <a:extLst>
              <a:ext uri="{FF2B5EF4-FFF2-40B4-BE49-F238E27FC236}">
                <a16:creationId xmlns:a16="http://schemas.microsoft.com/office/drawing/2014/main" id="{6CBCAC70-EE4F-9967-0E7C-4ECA3561E20D}"/>
              </a:ext>
            </a:extLst>
          </p:cNvPr>
          <p:cNvSpPr>
            <a:spLocks noGrp="1"/>
          </p:cNvSpPr>
          <p:nvPr>
            <p:ph type="title"/>
          </p:nvPr>
        </p:nvSpPr>
        <p:spPr/>
        <p:txBody>
          <a:bodyPr>
            <a:normAutofit/>
          </a:bodyPr>
          <a:lstStyle/>
          <a:p>
            <a:r>
              <a:rPr lang="en-US" sz="4200" dirty="0"/>
              <a:t>Cal/OSHA Regulation </a:t>
            </a:r>
          </a:p>
        </p:txBody>
      </p:sp>
    </p:spTree>
    <p:extLst>
      <p:ext uri="{BB962C8B-B14F-4D97-AF65-F5344CB8AC3E}">
        <p14:creationId xmlns:p14="http://schemas.microsoft.com/office/powerpoint/2010/main" val="43436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covering her eyes with her hands&#10;&#10;Description automatically generated">
            <a:extLst>
              <a:ext uri="{FF2B5EF4-FFF2-40B4-BE49-F238E27FC236}">
                <a16:creationId xmlns:a16="http://schemas.microsoft.com/office/drawing/2014/main" id="{CE6F8FBC-7CEA-8BB7-994B-3C9217D543E2}"/>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3" name="Content Placeholder 2">
            <a:extLst>
              <a:ext uri="{FF2B5EF4-FFF2-40B4-BE49-F238E27FC236}">
                <a16:creationId xmlns:a16="http://schemas.microsoft.com/office/drawing/2014/main" id="{D1FEABE1-EA82-EC42-D818-18BA0132B502}"/>
              </a:ext>
            </a:extLst>
          </p:cNvPr>
          <p:cNvSpPr>
            <a:spLocks noGrp="1"/>
          </p:cNvSpPr>
          <p:nvPr>
            <p:ph sz="quarter" idx="14"/>
          </p:nvPr>
        </p:nvSpPr>
        <p:spPr/>
        <p:txBody>
          <a:bodyPr>
            <a:noAutofit/>
          </a:bodyPr>
          <a:lstStyle/>
          <a:p>
            <a:pPr marL="0" indent="0">
              <a:lnSpc>
                <a:spcPts val="2600"/>
              </a:lnSpc>
              <a:spcBef>
                <a:spcPts val="0"/>
              </a:spcBef>
              <a:spcAft>
                <a:spcPts val="1800"/>
              </a:spcAft>
              <a:buNone/>
              <a:defRPr/>
            </a:pPr>
            <a:r>
              <a:rPr lang="en-US" b="1" u="sng" kern="100" dirty="0">
                <a:cs typeface="Times New Roman" panose="02020603050405020304" pitchFamily="18" charset="0"/>
              </a:rPr>
              <a:t>Authorized Employee Representative Additions:</a:t>
            </a:r>
          </a:p>
          <a:p>
            <a:pPr lvl="1">
              <a:lnSpc>
                <a:spcPts val="2600"/>
              </a:lnSpc>
              <a:spcBef>
                <a:spcPts val="0"/>
              </a:spcBef>
              <a:spcAft>
                <a:spcPts val="1800"/>
              </a:spcAft>
              <a:buFont typeface="Arial" panose="020B0604020202020204" pitchFamily="34" charset="0"/>
              <a:buChar char="•"/>
              <a:defRPr/>
            </a:pPr>
            <a:r>
              <a:rPr lang="en-US" sz="2600" kern="100" dirty="0">
                <a:cs typeface="Times New Roman" panose="02020603050405020304" pitchFamily="18" charset="0"/>
              </a:rPr>
              <a:t>Employers must communicate with “authorized employee representatives,” as well as employees, regarding:</a:t>
            </a:r>
          </a:p>
          <a:p>
            <a:pPr lvl="2">
              <a:lnSpc>
                <a:spcPts val="2600"/>
              </a:lnSpc>
              <a:spcBef>
                <a:spcPts val="0"/>
              </a:spcBef>
              <a:spcAft>
                <a:spcPts val="1800"/>
              </a:spcAft>
              <a:defRPr/>
            </a:pPr>
            <a:r>
              <a:rPr lang="en-US" sz="2600" kern="100" dirty="0">
                <a:cs typeface="Times New Roman" panose="02020603050405020304" pitchFamily="18" charset="0"/>
              </a:rPr>
              <a:t>How to report incidents;</a:t>
            </a:r>
          </a:p>
          <a:p>
            <a:pPr lvl="2">
              <a:lnSpc>
                <a:spcPts val="2600"/>
              </a:lnSpc>
              <a:spcBef>
                <a:spcPts val="0"/>
              </a:spcBef>
              <a:spcAft>
                <a:spcPts val="1800"/>
              </a:spcAft>
              <a:defRPr/>
            </a:pPr>
            <a:r>
              <a:rPr lang="en-US" sz="2600" kern="100" dirty="0">
                <a:cs typeface="Times New Roman" panose="02020603050405020304" pitchFamily="18" charset="0"/>
              </a:rPr>
              <a:t>How incidents will be investigated; and </a:t>
            </a:r>
          </a:p>
          <a:p>
            <a:pPr lvl="2">
              <a:lnSpc>
                <a:spcPts val="2600"/>
              </a:lnSpc>
              <a:spcBef>
                <a:spcPts val="0"/>
              </a:spcBef>
              <a:spcAft>
                <a:spcPts val="1800"/>
              </a:spcAft>
              <a:defRPr/>
            </a:pPr>
            <a:r>
              <a:rPr lang="en-US" sz="2600" kern="100" dirty="0">
                <a:cs typeface="Times New Roman" panose="02020603050405020304" pitchFamily="18" charset="0"/>
              </a:rPr>
              <a:t>Results of workplace violence investigations.</a:t>
            </a:r>
          </a:p>
          <a:p>
            <a:pPr marL="914400" lvl="2" indent="0">
              <a:lnSpc>
                <a:spcPts val="2600"/>
              </a:lnSpc>
              <a:spcBef>
                <a:spcPts val="0"/>
              </a:spcBef>
              <a:spcAft>
                <a:spcPts val="1800"/>
              </a:spcAft>
              <a:buNone/>
              <a:defRPr/>
            </a:pPr>
            <a:endParaRPr lang="en-US" sz="2600" kern="100" dirty="0">
              <a:cs typeface="Times New Roman" panose="02020603050405020304" pitchFamily="18" charset="0"/>
            </a:endParaRPr>
          </a:p>
        </p:txBody>
      </p:sp>
      <p:sp>
        <p:nvSpPr>
          <p:cNvPr id="2" name="Title 1">
            <a:extLst>
              <a:ext uri="{FF2B5EF4-FFF2-40B4-BE49-F238E27FC236}">
                <a16:creationId xmlns:a16="http://schemas.microsoft.com/office/drawing/2014/main" id="{1CDBB6C6-8395-F576-8F7B-EE617A21038F}"/>
              </a:ext>
            </a:extLst>
          </p:cNvPr>
          <p:cNvSpPr>
            <a:spLocks noGrp="1"/>
          </p:cNvSpPr>
          <p:nvPr>
            <p:ph type="title"/>
          </p:nvPr>
        </p:nvSpPr>
        <p:spPr/>
        <p:txBody>
          <a:bodyPr>
            <a:normAutofit/>
          </a:bodyPr>
          <a:lstStyle/>
          <a:p>
            <a:r>
              <a:rPr lang="en-US" dirty="0"/>
              <a:t>Draft Workplace Violence Prevention Standard</a:t>
            </a:r>
          </a:p>
        </p:txBody>
      </p:sp>
    </p:spTree>
    <p:extLst>
      <p:ext uri="{BB962C8B-B14F-4D97-AF65-F5344CB8AC3E}">
        <p14:creationId xmlns:p14="http://schemas.microsoft.com/office/powerpoint/2010/main" val="902812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808DD-46E3-C430-B52E-F74D44BC1369}"/>
              </a:ext>
            </a:extLst>
          </p:cNvPr>
          <p:cNvSpPr>
            <a:spLocks noGrp="1"/>
          </p:cNvSpPr>
          <p:nvPr>
            <p:ph type="title"/>
          </p:nvPr>
        </p:nvSpPr>
        <p:spPr/>
        <p:txBody>
          <a:bodyPr>
            <a:normAutofit/>
          </a:bodyPr>
          <a:lstStyle/>
          <a:p>
            <a:r>
              <a:rPr lang="en-US" sz="3600" dirty="0"/>
              <a:t>Draft Workplace Violence Prevention Standard </a:t>
            </a:r>
          </a:p>
        </p:txBody>
      </p:sp>
      <p:sp>
        <p:nvSpPr>
          <p:cNvPr id="3" name="Content Placeholder 2">
            <a:extLst>
              <a:ext uri="{FF2B5EF4-FFF2-40B4-BE49-F238E27FC236}">
                <a16:creationId xmlns:a16="http://schemas.microsoft.com/office/drawing/2014/main" id="{8AEEB2D4-E32A-B279-3031-7887BA334AFD}"/>
              </a:ext>
            </a:extLst>
          </p:cNvPr>
          <p:cNvSpPr>
            <a:spLocks noGrp="1"/>
          </p:cNvSpPr>
          <p:nvPr>
            <p:ph idx="1"/>
          </p:nvPr>
        </p:nvSpPr>
        <p:spPr>
          <a:xfrm>
            <a:off x="380999" y="1638301"/>
            <a:ext cx="11573107" cy="4724400"/>
          </a:xfrm>
        </p:spPr>
        <p:txBody>
          <a:bodyPr lIns="0">
            <a:noAutofit/>
          </a:bodyPr>
          <a:lstStyle/>
          <a:p>
            <a:pPr marL="91440" lvl="1" indent="0">
              <a:lnSpc>
                <a:spcPts val="2600"/>
              </a:lnSpc>
              <a:spcBef>
                <a:spcPts val="0"/>
              </a:spcBef>
              <a:spcAft>
                <a:spcPts val="1200"/>
              </a:spcAft>
              <a:buNone/>
              <a:defRPr/>
            </a:pPr>
            <a:endParaRPr lang="en-US" sz="2600" b="1" u="sng" dirty="0">
              <a:solidFill>
                <a:schemeClr val="tx1">
                  <a:lumMod val="85000"/>
                  <a:lumOff val="15000"/>
                </a:schemeClr>
              </a:solidFill>
            </a:endParaRPr>
          </a:p>
          <a:p>
            <a:pPr marL="91440" lvl="1" indent="0">
              <a:lnSpc>
                <a:spcPts val="2600"/>
              </a:lnSpc>
              <a:spcBef>
                <a:spcPts val="0"/>
              </a:spcBef>
              <a:spcAft>
                <a:spcPts val="1200"/>
              </a:spcAft>
              <a:buNone/>
              <a:defRPr/>
            </a:pPr>
            <a:r>
              <a:rPr lang="en-US" sz="2600" b="1" u="sng" dirty="0">
                <a:solidFill>
                  <a:schemeClr val="tx1">
                    <a:lumMod val="85000"/>
                    <a:lumOff val="15000"/>
                  </a:schemeClr>
                </a:solidFill>
              </a:rPr>
              <a:t>Additions in draft include specific procedures for post-incident response and investigation, including: </a:t>
            </a:r>
          </a:p>
          <a:p>
            <a:pPr marL="568325" lvl="2" indent="-222250">
              <a:lnSpc>
                <a:spcPts val="2600"/>
              </a:lnSpc>
              <a:spcBef>
                <a:spcPts val="0"/>
              </a:spcBef>
              <a:spcAft>
                <a:spcPts val="1200"/>
              </a:spcAft>
              <a:defRPr/>
            </a:pPr>
            <a:r>
              <a:rPr lang="en-US" sz="2600" dirty="0">
                <a:solidFill>
                  <a:schemeClr val="tx1">
                    <a:lumMod val="85000"/>
                    <a:lumOff val="15000"/>
                  </a:schemeClr>
                </a:solidFill>
              </a:rPr>
              <a:t>Soliciting from employees involved in the incident:</a:t>
            </a:r>
          </a:p>
          <a:p>
            <a:pPr marL="1025525" lvl="3" indent="-222250">
              <a:lnSpc>
                <a:spcPts val="2600"/>
              </a:lnSpc>
              <a:spcBef>
                <a:spcPts val="0"/>
              </a:spcBef>
              <a:spcAft>
                <a:spcPts val="1200"/>
              </a:spcAft>
              <a:defRPr/>
            </a:pPr>
            <a:r>
              <a:rPr lang="en-US" sz="2600" dirty="0">
                <a:solidFill>
                  <a:schemeClr val="tx1">
                    <a:lumMod val="85000"/>
                    <a:lumOff val="15000"/>
                  </a:schemeClr>
                </a:solidFill>
              </a:rPr>
              <a:t>Their opinions regarding the cause of the incident</a:t>
            </a:r>
          </a:p>
          <a:p>
            <a:pPr marL="1025525" lvl="3" indent="-222250">
              <a:lnSpc>
                <a:spcPts val="2600"/>
              </a:lnSpc>
              <a:spcBef>
                <a:spcPts val="0"/>
              </a:spcBef>
              <a:spcAft>
                <a:spcPts val="1200"/>
              </a:spcAft>
              <a:defRPr/>
            </a:pPr>
            <a:r>
              <a:rPr lang="en-US" sz="2600" dirty="0">
                <a:solidFill>
                  <a:schemeClr val="tx1">
                    <a:lumMod val="85000"/>
                    <a:lumOff val="15000"/>
                  </a:schemeClr>
                </a:solidFill>
              </a:rPr>
              <a:t>Whether any measure would have prevented the incident</a:t>
            </a:r>
          </a:p>
        </p:txBody>
      </p:sp>
    </p:spTree>
    <p:extLst>
      <p:ext uri="{BB962C8B-B14F-4D97-AF65-F5344CB8AC3E}">
        <p14:creationId xmlns:p14="http://schemas.microsoft.com/office/powerpoint/2010/main" val="3487072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2DBDD46E-D315-434E-5EFD-E36E1E2F0AB3}"/>
              </a:ext>
            </a:extLst>
          </p:cNvPr>
          <p:cNvPicPr>
            <a:picLocks noGrp="1" noChangeAspect="1"/>
          </p:cNvPicPr>
          <p:nvPr>
            <p:ph type="pic" sz="quarter" idx="13"/>
          </p:nvPr>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rcRect/>
          <a:stretch/>
        </p:blipFill>
        <p:spPr>
          <a:xfrm>
            <a:off x="0" y="8965"/>
            <a:ext cx="12192000" cy="6606988"/>
          </a:xfrm>
        </p:spPr>
      </p:pic>
      <p:sp>
        <p:nvSpPr>
          <p:cNvPr id="2" name="Title 1">
            <a:extLst>
              <a:ext uri="{FF2B5EF4-FFF2-40B4-BE49-F238E27FC236}">
                <a16:creationId xmlns:a16="http://schemas.microsoft.com/office/drawing/2014/main" id="{0827A24F-7DDC-C810-D30B-8D08F6AAF217}"/>
              </a:ext>
            </a:extLst>
          </p:cNvPr>
          <p:cNvSpPr>
            <a:spLocks noGrp="1"/>
          </p:cNvSpPr>
          <p:nvPr>
            <p:ph type="title"/>
          </p:nvPr>
        </p:nvSpPr>
        <p:spPr/>
        <p:txBody>
          <a:bodyPr>
            <a:normAutofit/>
          </a:bodyPr>
          <a:lstStyle/>
          <a:p>
            <a:pPr algn="ctr">
              <a:lnSpc>
                <a:spcPct val="100000"/>
              </a:lnSpc>
            </a:pPr>
            <a:r>
              <a:rPr lang="en-US" sz="5400" dirty="0">
                <a:solidFill>
                  <a:schemeClr val="accent1"/>
                </a:solidFill>
                <a:effectLst>
                  <a:outerShdw blurRad="38100" dist="38100" dir="2700000" algn="tl">
                    <a:srgbClr val="000000">
                      <a:alpha val="43137"/>
                    </a:srgbClr>
                  </a:outerShdw>
                </a:effectLst>
              </a:rPr>
              <a:t>Indoor Illness Prevention</a:t>
            </a:r>
          </a:p>
        </p:txBody>
      </p:sp>
    </p:spTree>
    <p:extLst>
      <p:ext uri="{BB962C8B-B14F-4D97-AF65-F5344CB8AC3E}">
        <p14:creationId xmlns:p14="http://schemas.microsoft.com/office/powerpoint/2010/main" val="3968258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A524D-65D3-850A-9780-5307570C5210}"/>
              </a:ext>
            </a:extLst>
          </p:cNvPr>
          <p:cNvSpPr>
            <a:spLocks noGrp="1"/>
          </p:cNvSpPr>
          <p:nvPr>
            <p:ph type="title"/>
          </p:nvPr>
        </p:nvSpPr>
        <p:spPr/>
        <p:txBody>
          <a:bodyPr/>
          <a:lstStyle/>
          <a:p>
            <a:r>
              <a:rPr lang="en-US" dirty="0"/>
              <a:t>Cal/OSHA Indoor Heat Illness Prevention </a:t>
            </a:r>
          </a:p>
        </p:txBody>
      </p:sp>
      <p:sp>
        <p:nvSpPr>
          <p:cNvPr id="3" name="Content Placeholder 2">
            <a:extLst>
              <a:ext uri="{FF2B5EF4-FFF2-40B4-BE49-F238E27FC236}">
                <a16:creationId xmlns:a16="http://schemas.microsoft.com/office/drawing/2014/main" id="{CE122352-1817-5598-75F9-B62894E7AC2B}"/>
              </a:ext>
            </a:extLst>
          </p:cNvPr>
          <p:cNvSpPr>
            <a:spLocks noGrp="1"/>
          </p:cNvSpPr>
          <p:nvPr>
            <p:ph idx="1"/>
          </p:nvPr>
        </p:nvSpPr>
        <p:spPr/>
        <p:txBody>
          <a:bodyPr/>
          <a:lstStyle/>
          <a:p>
            <a:pPr marL="0" indent="0">
              <a:buNone/>
            </a:pPr>
            <a:r>
              <a:rPr lang="en-US" dirty="0">
                <a:solidFill>
                  <a:schemeClr val="tx1"/>
                </a:solidFill>
                <a:latin typeface="Calibri (Body)"/>
              </a:rPr>
              <a:t>The employer shall have effective procedures to obtain the active involvement of employees and their union representatives in the following:</a:t>
            </a:r>
          </a:p>
          <a:p>
            <a:pPr marL="0" indent="0">
              <a:buNone/>
            </a:pPr>
            <a:r>
              <a:rPr lang="en-US" dirty="0">
                <a:solidFill>
                  <a:schemeClr val="tx1"/>
                </a:solidFill>
                <a:latin typeface="Calibri (Body)"/>
              </a:rPr>
              <a:t> 	1. Planning, conducting, and recording the measurements of 	temperature or heat index, whichever is greater.</a:t>
            </a:r>
          </a:p>
          <a:p>
            <a:pPr marL="0" indent="0">
              <a:buNone/>
            </a:pPr>
            <a:r>
              <a:rPr lang="en-US" dirty="0">
                <a:solidFill>
                  <a:schemeClr val="tx1"/>
                </a:solidFill>
                <a:latin typeface="Calibri (Body)"/>
              </a:rPr>
              <a:t>	2. Identifying and evaluating all other environmental risk factors for 	heat illness.</a:t>
            </a:r>
          </a:p>
        </p:txBody>
      </p:sp>
    </p:spTree>
    <p:extLst>
      <p:ext uri="{BB962C8B-B14F-4D97-AF65-F5344CB8AC3E}">
        <p14:creationId xmlns:p14="http://schemas.microsoft.com/office/powerpoint/2010/main" val="3008067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2B9E217-1640-0737-3CD7-B4DC68717D70}"/>
              </a:ext>
            </a:extLst>
          </p:cNvPr>
          <p:cNvPicPr>
            <a:picLocks noGrp="1" noChangeAspect="1"/>
          </p:cNvPicPr>
          <p:nvPr>
            <p:ph type="pic" sz="quarter" idx="13"/>
          </p:nvPr>
        </p:nvPicPr>
        <p:blipFill rotWithShape="1">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a:off x="0" y="0"/>
            <a:ext cx="12192000" cy="6606988"/>
          </a:xfrm>
        </p:spPr>
      </p:pic>
      <p:sp>
        <p:nvSpPr>
          <p:cNvPr id="2" name="Title 1">
            <a:extLst>
              <a:ext uri="{FF2B5EF4-FFF2-40B4-BE49-F238E27FC236}">
                <a16:creationId xmlns:a16="http://schemas.microsoft.com/office/drawing/2014/main" id="{0827A24F-7DDC-C810-D30B-8D08F6AAF217}"/>
              </a:ext>
            </a:extLst>
          </p:cNvPr>
          <p:cNvSpPr>
            <a:spLocks noGrp="1"/>
          </p:cNvSpPr>
          <p:nvPr>
            <p:ph type="title"/>
          </p:nvPr>
        </p:nvSpPr>
        <p:spPr/>
        <p:txBody>
          <a:bodyPr>
            <a:normAutofit fontScale="90000"/>
          </a:bodyPr>
          <a:lstStyle/>
          <a:p>
            <a:pPr algn="ctr">
              <a:lnSpc>
                <a:spcPct val="100000"/>
              </a:lnSpc>
            </a:pPr>
            <a:r>
              <a:rPr lang="en-US" sz="5400" dirty="0">
                <a:solidFill>
                  <a:schemeClr val="accent1"/>
                </a:solidFill>
                <a:effectLst>
                  <a:outerShdw blurRad="38100" dist="38100" dir="2700000" algn="tl">
                    <a:srgbClr val="000000">
                      <a:alpha val="43137"/>
                    </a:srgbClr>
                  </a:outerShdw>
                </a:effectLst>
              </a:rPr>
              <a:t>Worker Walkaround Representative Designation Process Rule</a:t>
            </a:r>
          </a:p>
        </p:txBody>
      </p:sp>
    </p:spTree>
    <p:extLst>
      <p:ext uri="{BB962C8B-B14F-4D97-AF65-F5344CB8AC3E}">
        <p14:creationId xmlns:p14="http://schemas.microsoft.com/office/powerpoint/2010/main" val="1919933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AD8B0FD-7C22-776E-799D-5D3AB130827E}"/>
              </a:ext>
            </a:extLst>
          </p:cNvPr>
          <p:cNvSpPr>
            <a:spLocks noGrp="1"/>
          </p:cNvSpPr>
          <p:nvPr>
            <p:ph type="title"/>
          </p:nvPr>
        </p:nvSpPr>
        <p:spPr>
          <a:xfrm>
            <a:off x="510448" y="350738"/>
            <a:ext cx="9769311" cy="876300"/>
          </a:xfrm>
        </p:spPr>
        <p:txBody>
          <a:bodyPr>
            <a:normAutofit/>
          </a:bodyPr>
          <a:lstStyle/>
          <a:p>
            <a:r>
              <a:rPr lang="en-US" sz="3700" cap="none" spc="-50" dirty="0"/>
              <a:t>Original Worker Walkaround Representative Rule</a:t>
            </a:r>
            <a:endParaRPr lang="en-US" sz="3700" dirty="0"/>
          </a:p>
        </p:txBody>
      </p:sp>
      <p:sp>
        <p:nvSpPr>
          <p:cNvPr id="6" name="TextBox 5">
            <a:extLst>
              <a:ext uri="{FF2B5EF4-FFF2-40B4-BE49-F238E27FC236}">
                <a16:creationId xmlns:a16="http://schemas.microsoft.com/office/drawing/2014/main" id="{4D148B2C-89D7-97CB-6118-747363565863}"/>
              </a:ext>
            </a:extLst>
          </p:cNvPr>
          <p:cNvSpPr txBox="1"/>
          <p:nvPr/>
        </p:nvSpPr>
        <p:spPr>
          <a:xfrm>
            <a:off x="430490" y="1749277"/>
            <a:ext cx="11249320" cy="3534173"/>
          </a:xfrm>
          <a:prstGeom prst="rect">
            <a:avLst/>
          </a:prstGeom>
          <a:noFill/>
        </p:spPr>
        <p:txBody>
          <a:bodyPr wrap="square">
            <a:spAutoFit/>
          </a:bodyPr>
          <a:lstStyle/>
          <a:p>
            <a:pPr marL="231775" indent="-231775" algn="ctr">
              <a:lnSpc>
                <a:spcPts val="3600"/>
              </a:lnSpc>
              <a:spcBef>
                <a:spcPts val="0"/>
              </a:spcBef>
              <a:spcAft>
                <a:spcPts val="1800"/>
              </a:spcAft>
            </a:pPr>
            <a:r>
              <a:rPr lang="en-US" sz="2800" b="1" u="sng" spc="-60" dirty="0">
                <a:solidFill>
                  <a:srgbClr val="F28411"/>
                </a:solidFill>
              </a:rPr>
              <a:t>Old</a:t>
            </a:r>
            <a:r>
              <a:rPr lang="en-US" sz="2800" u="sng" spc="-60" dirty="0">
                <a:solidFill>
                  <a:schemeClr val="tx1"/>
                </a:solidFill>
              </a:rPr>
              <a:t> Reg Text of </a:t>
            </a:r>
            <a:r>
              <a:rPr lang="en-US" sz="2800" b="1" u="sng" spc="-60" dirty="0">
                <a:solidFill>
                  <a:schemeClr val="tx1"/>
                </a:solidFill>
              </a:rPr>
              <a:t>1903.8(c)</a:t>
            </a:r>
            <a:r>
              <a:rPr lang="en-US" sz="2800" u="sng" spc="-60" dirty="0">
                <a:solidFill>
                  <a:schemeClr val="tx1"/>
                </a:solidFill>
              </a:rPr>
              <a:t>:</a:t>
            </a:r>
          </a:p>
          <a:p>
            <a:pPr marL="284163" lvl="1" algn="ctr">
              <a:lnSpc>
                <a:spcPts val="3600"/>
              </a:lnSpc>
              <a:spcBef>
                <a:spcPts val="0"/>
              </a:spcBef>
              <a:spcAft>
                <a:spcPts val="1800"/>
              </a:spcAft>
              <a:buNone/>
            </a:pPr>
            <a:r>
              <a:rPr lang="en-US" sz="2800" i="1" spc="-50" dirty="0">
                <a:solidFill>
                  <a:schemeClr val="tx1"/>
                </a:solidFill>
              </a:rPr>
              <a:t>“Representatives authorized by employees </a:t>
            </a:r>
            <a:r>
              <a:rPr lang="en-US" sz="2800" b="1" i="1" spc="-50" dirty="0">
                <a:solidFill>
                  <a:schemeClr val="tx1"/>
                </a:solidFill>
                <a:highlight>
                  <a:srgbClr val="C0C0C0"/>
                </a:highlight>
              </a:rPr>
              <a:t>shall</a:t>
            </a:r>
            <a:r>
              <a:rPr lang="en-US" sz="2800" b="1" i="1" spc="-50" dirty="0">
                <a:solidFill>
                  <a:schemeClr val="tx1"/>
                </a:solidFill>
              </a:rPr>
              <a:t> </a:t>
            </a:r>
            <a:r>
              <a:rPr lang="en-US" sz="2800" b="1" i="1" spc="-50" dirty="0">
                <a:solidFill>
                  <a:schemeClr val="tx1"/>
                </a:solidFill>
                <a:highlight>
                  <a:srgbClr val="E7F438"/>
                </a:highlight>
              </a:rPr>
              <a:t>be employees of the employer</a:t>
            </a:r>
            <a:r>
              <a:rPr lang="en-US" sz="2800" i="1" spc="-50" dirty="0">
                <a:solidFill>
                  <a:schemeClr val="tx1"/>
                </a:solidFill>
              </a:rPr>
              <a:t>. However, </a:t>
            </a:r>
            <a:r>
              <a:rPr lang="en-US" sz="2800" i="1" spc="-50" dirty="0">
                <a:solidFill>
                  <a:schemeClr val="tx1"/>
                </a:solidFill>
                <a:highlight>
                  <a:srgbClr val="E7F438"/>
                </a:highlight>
              </a:rPr>
              <a:t>if in the judgment of the CSHO, good cause has been shown why accompaniment by a 3</a:t>
            </a:r>
            <a:r>
              <a:rPr lang="en-US" sz="2800" i="1" spc="-50" baseline="30000" dirty="0">
                <a:solidFill>
                  <a:schemeClr val="tx1"/>
                </a:solidFill>
                <a:highlight>
                  <a:srgbClr val="E7F438"/>
                </a:highlight>
              </a:rPr>
              <a:t>rd</a:t>
            </a:r>
            <a:r>
              <a:rPr lang="en-US" sz="2800" i="1" spc="-50" dirty="0">
                <a:solidFill>
                  <a:schemeClr val="tx1"/>
                </a:solidFill>
                <a:highlight>
                  <a:srgbClr val="E7F438"/>
                </a:highlight>
              </a:rPr>
              <a:t> party who is not an employee of the </a:t>
            </a:r>
            <a:r>
              <a:rPr lang="en-US" sz="2800" i="1" spc="-70" dirty="0">
                <a:solidFill>
                  <a:schemeClr val="tx1"/>
                </a:solidFill>
                <a:highlight>
                  <a:srgbClr val="E7F438"/>
                </a:highlight>
              </a:rPr>
              <a:t>employer </a:t>
            </a:r>
            <a:r>
              <a:rPr lang="en-US" sz="2800" i="1" spc="-70" dirty="0">
                <a:solidFill>
                  <a:schemeClr val="tx1"/>
                </a:solidFill>
                <a:highlight>
                  <a:srgbClr val="FFFF00"/>
                </a:highlight>
              </a:rPr>
              <a:t>(</a:t>
            </a:r>
            <a:r>
              <a:rPr lang="en-US" sz="2800" b="1" i="1" spc="-70" dirty="0">
                <a:solidFill>
                  <a:schemeClr val="tx1"/>
                </a:solidFill>
                <a:highlight>
                  <a:srgbClr val="00FFFF"/>
                </a:highlight>
              </a:rPr>
              <a:t>such as a CIH or professional safety engineer</a:t>
            </a:r>
            <a:r>
              <a:rPr lang="en-US" sz="2800" i="1" spc="-70" dirty="0">
                <a:solidFill>
                  <a:schemeClr val="tx1"/>
                </a:solidFill>
                <a:highlight>
                  <a:srgbClr val="FFFF00"/>
                </a:highlight>
              </a:rPr>
              <a:t>) </a:t>
            </a:r>
            <a:r>
              <a:rPr lang="en-US" sz="2800" i="1" spc="-70" dirty="0">
                <a:solidFill>
                  <a:schemeClr val="tx1"/>
                </a:solidFill>
                <a:highlight>
                  <a:srgbClr val="00FF00"/>
                </a:highlight>
              </a:rPr>
              <a:t>is reasonably necessary to the conduct of an effective and thorough physical inspection</a:t>
            </a:r>
            <a:r>
              <a:rPr lang="en-US" sz="2800" i="1" spc="-70" dirty="0">
                <a:solidFill>
                  <a:schemeClr val="tx1"/>
                </a:solidFill>
              </a:rPr>
              <a:t> of the workplace, </a:t>
            </a:r>
            <a:r>
              <a:rPr lang="en-US" sz="2800" i="1" spc="-50" dirty="0">
                <a:solidFill>
                  <a:schemeClr val="tx1"/>
                </a:solidFill>
              </a:rPr>
              <a:t>such 3</a:t>
            </a:r>
            <a:r>
              <a:rPr lang="en-US" sz="2800" i="1" spc="-50" baseline="30000" dirty="0">
                <a:solidFill>
                  <a:schemeClr val="tx1"/>
                </a:solidFill>
              </a:rPr>
              <a:t>rd </a:t>
            </a:r>
            <a:r>
              <a:rPr lang="en-US" sz="2800" i="1" spc="-50" dirty="0">
                <a:solidFill>
                  <a:schemeClr val="tx1"/>
                </a:solidFill>
              </a:rPr>
              <a:t>party may </a:t>
            </a:r>
            <a:r>
              <a:rPr lang="en-US" sz="2800" b="1" i="1" spc="-50" dirty="0">
                <a:solidFill>
                  <a:schemeClr val="tx1"/>
                </a:solidFill>
                <a:highlight>
                  <a:srgbClr val="FF0000"/>
                </a:highlight>
              </a:rPr>
              <a:t>accompany</a:t>
            </a:r>
            <a:r>
              <a:rPr lang="en-US" sz="2800" i="1" spc="-50" dirty="0">
                <a:solidFill>
                  <a:schemeClr val="tx1"/>
                </a:solidFill>
              </a:rPr>
              <a:t> the CSHO during the inspection.”</a:t>
            </a:r>
          </a:p>
        </p:txBody>
      </p:sp>
    </p:spTree>
    <p:extLst>
      <p:ext uri="{BB962C8B-B14F-4D97-AF65-F5344CB8AC3E}">
        <p14:creationId xmlns:p14="http://schemas.microsoft.com/office/powerpoint/2010/main" val="2641792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in a blue shirt&#10;&#10;Description automatically generated">
            <a:extLst>
              <a:ext uri="{FF2B5EF4-FFF2-40B4-BE49-F238E27FC236}">
                <a16:creationId xmlns:a16="http://schemas.microsoft.com/office/drawing/2014/main" id="{D1A02119-DCD2-0225-BA3E-C17B77839E7C}"/>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430" r="430"/>
          <a:stretch/>
        </p:blipFill>
        <p:spPr/>
      </p:pic>
      <p:pic>
        <p:nvPicPr>
          <p:cNvPr id="10" name="Picture Placeholder 9" descr="A qr code with a picture of a person&#10;&#10;Description automatically generated">
            <a:extLst>
              <a:ext uri="{FF2B5EF4-FFF2-40B4-BE49-F238E27FC236}">
                <a16:creationId xmlns:a16="http://schemas.microsoft.com/office/drawing/2014/main" id="{00E943C2-BD04-0E27-9A83-4448AE62BF9B}"/>
              </a:ext>
            </a:extLst>
          </p:cNvPr>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l="430" r="430"/>
          <a:stretch/>
        </p:blipFill>
        <p:spPr/>
      </p:pic>
      <p:sp>
        <p:nvSpPr>
          <p:cNvPr id="2" name="Title 1">
            <a:extLst>
              <a:ext uri="{FF2B5EF4-FFF2-40B4-BE49-F238E27FC236}">
                <a16:creationId xmlns:a16="http://schemas.microsoft.com/office/drawing/2014/main" id="{EBF4B688-A54B-D821-231C-32A7B92FF8B2}"/>
              </a:ext>
            </a:extLst>
          </p:cNvPr>
          <p:cNvSpPr>
            <a:spLocks noGrp="1"/>
          </p:cNvSpPr>
          <p:nvPr>
            <p:ph type="title"/>
          </p:nvPr>
        </p:nvSpPr>
        <p:spPr/>
        <p:txBody>
          <a:bodyPr>
            <a:normAutofit/>
          </a:bodyPr>
          <a:lstStyle/>
          <a:p>
            <a:pPr>
              <a:lnSpc>
                <a:spcPts val="3100"/>
              </a:lnSpc>
            </a:pPr>
            <a:r>
              <a:rPr lang="en-US" sz="4400" dirty="0"/>
              <a:t>Rachel L. Conn</a:t>
            </a:r>
            <a:br>
              <a:rPr lang="en-US" b="1" dirty="0"/>
            </a:br>
            <a:r>
              <a:rPr lang="en-US" sz="2600" dirty="0">
                <a:solidFill>
                  <a:srgbClr val="E7752E"/>
                </a:solidFill>
                <a:hlinkClick r:id="rId5">
                  <a:extLst>
                    <a:ext uri="{A12FA001-AC4F-418D-AE19-62706E023703}">
                      <ahyp:hlinkClr xmlns:ahyp="http://schemas.microsoft.com/office/drawing/2018/hyperlinkcolor" val="tx"/>
                    </a:ext>
                  </a:extLst>
                </a:hlinkClick>
              </a:rPr>
              <a:t>rconn@connmaciel.</a:t>
            </a:r>
            <a:r>
              <a:rPr lang="en-US" sz="2600" dirty="0">
                <a:solidFill>
                  <a:schemeClr val="accent5"/>
                </a:solidFill>
                <a:hlinkClick r:id="rId5">
                  <a:extLst>
                    <a:ext uri="{A12FA001-AC4F-418D-AE19-62706E023703}">
                      <ahyp:hlinkClr xmlns:ahyp="http://schemas.microsoft.com/office/drawing/2018/hyperlinkcolor" val="tx"/>
                    </a:ext>
                  </a:extLst>
                </a:hlinkClick>
              </a:rPr>
              <a:t>com</a:t>
            </a:r>
            <a:r>
              <a:rPr lang="en-US" sz="2600" dirty="0">
                <a:solidFill>
                  <a:schemeClr val="accent5"/>
                </a:solidFill>
              </a:rPr>
              <a:t> • 415-866-4849</a:t>
            </a:r>
          </a:p>
        </p:txBody>
      </p:sp>
      <p:sp>
        <p:nvSpPr>
          <p:cNvPr id="3" name="Content Placeholder 2">
            <a:extLst>
              <a:ext uri="{FF2B5EF4-FFF2-40B4-BE49-F238E27FC236}">
                <a16:creationId xmlns:a16="http://schemas.microsoft.com/office/drawing/2014/main" id="{EE44DB0C-914C-EB9D-8991-3D115E178084}"/>
              </a:ext>
            </a:extLst>
          </p:cNvPr>
          <p:cNvSpPr>
            <a:spLocks noGrp="1"/>
          </p:cNvSpPr>
          <p:nvPr>
            <p:ph idx="1"/>
          </p:nvPr>
        </p:nvSpPr>
        <p:spPr/>
        <p:txBody>
          <a:bodyPr>
            <a:normAutofit/>
          </a:bodyPr>
          <a:lstStyle/>
          <a:p>
            <a:pPr marL="0" indent="0" fontAlgn="base">
              <a:spcBef>
                <a:spcPts val="0"/>
              </a:spcBef>
              <a:spcAft>
                <a:spcPts val="1800"/>
              </a:spcAft>
              <a:buNone/>
            </a:pPr>
            <a:r>
              <a:rPr lang="en-US" sz="2400" b="1" spc="-10" dirty="0">
                <a:solidFill>
                  <a:schemeClr val="accent5"/>
                </a:solidFill>
              </a:rPr>
              <a:t>Rachel L. Conn </a:t>
            </a:r>
            <a:r>
              <a:rPr lang="en-US" sz="2400" spc="-10" dirty="0">
                <a:solidFill>
                  <a:srgbClr val="000000"/>
                </a:solidFill>
              </a:rPr>
              <a:t>is a Partner and Chair </a:t>
            </a:r>
            <a:r>
              <a:rPr lang="en-US" sz="2400" b="1" spc="-10" dirty="0">
                <a:solidFill>
                  <a:schemeClr val="accent5"/>
                </a:solidFill>
              </a:rPr>
              <a:t>of Conn Maciel Carey’s </a:t>
            </a:r>
            <a:r>
              <a:rPr lang="en-US" sz="2400" spc="-10" dirty="0">
                <a:solidFill>
                  <a:srgbClr val="000000"/>
                </a:solidFill>
              </a:rPr>
              <a:t>California Practice.  She is based out of the firm’s San Francisco office. </a:t>
            </a:r>
          </a:p>
          <a:p>
            <a:pPr marL="342900" indent="-342900" fontAlgn="base">
              <a:spcBef>
                <a:spcPts val="0"/>
              </a:spcBef>
              <a:spcAft>
                <a:spcPts val="1800"/>
              </a:spcAft>
              <a:buFont typeface="Arial" panose="020B0604020202020204" pitchFamily="34" charset="0"/>
              <a:buChar char="•"/>
            </a:pPr>
            <a:r>
              <a:rPr lang="en-US" sz="2400" dirty="0">
                <a:solidFill>
                  <a:srgbClr val="000000"/>
                </a:solidFill>
              </a:rPr>
              <a:t>Focuses on OSH compliance and litigation, including inspections, audits, investigations, and enforcement actions involving Cal/OSHA, fed OSHA, and other State OSH Plans. </a:t>
            </a:r>
          </a:p>
          <a:p>
            <a:pPr marL="342900" indent="-342900" fontAlgn="base">
              <a:spcBef>
                <a:spcPts val="0"/>
              </a:spcBef>
              <a:spcAft>
                <a:spcPts val="1800"/>
              </a:spcAft>
              <a:buFont typeface="Arial" panose="020B0604020202020204" pitchFamily="34" charset="0"/>
              <a:buChar char="•"/>
            </a:pPr>
            <a:r>
              <a:rPr lang="en-US" sz="2400" dirty="0">
                <a:solidFill>
                  <a:srgbClr val="000000"/>
                </a:solidFill>
              </a:rPr>
              <a:t>Represents employers and trade associations in Cal/OSHA and fed OSHA rulemakings.</a:t>
            </a:r>
          </a:p>
          <a:p>
            <a:pPr marL="342900" indent="-342900" fontAlgn="base">
              <a:spcBef>
                <a:spcPts val="0"/>
              </a:spcBef>
              <a:spcAft>
                <a:spcPts val="0"/>
              </a:spcAft>
              <a:buFont typeface="Arial" panose="020B0604020202020204" pitchFamily="34" charset="0"/>
              <a:buChar char="•"/>
            </a:pPr>
            <a:r>
              <a:rPr lang="en-US" sz="2400" dirty="0">
                <a:solidFill>
                  <a:srgbClr val="000000"/>
                </a:solidFill>
              </a:rPr>
              <a:t>Previously, Rachel was a partner and led the national OSHA Practice at an AmLaw 100 law firm.</a:t>
            </a:r>
            <a:endParaRPr lang="en-US" sz="2400" dirty="0"/>
          </a:p>
        </p:txBody>
      </p:sp>
    </p:spTree>
    <p:extLst>
      <p:ext uri="{BB962C8B-B14F-4D97-AF65-F5344CB8AC3E}">
        <p14:creationId xmlns:p14="http://schemas.microsoft.com/office/powerpoint/2010/main" val="473181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900" cap="none" spc="-40" dirty="0"/>
              <a:t>2013 Interpretation of Union Inspection Rights</a:t>
            </a:r>
          </a:p>
        </p:txBody>
      </p:sp>
      <p:sp>
        <p:nvSpPr>
          <p:cNvPr id="3" name="Text Placeholder 1">
            <a:extLst>
              <a:ext uri="{FF2B5EF4-FFF2-40B4-BE49-F238E27FC236}">
                <a16:creationId xmlns:a16="http://schemas.microsoft.com/office/drawing/2014/main" id="{4DBFDF6A-16C8-4A05-8C7D-A0E58D9EC468}"/>
              </a:ext>
            </a:extLst>
          </p:cNvPr>
          <p:cNvSpPr>
            <a:spLocks noGrp="1"/>
          </p:cNvSpPr>
          <p:nvPr>
            <p:ph idx="1"/>
          </p:nvPr>
        </p:nvSpPr>
        <p:spPr>
          <a:xfrm>
            <a:off x="312142" y="1336715"/>
            <a:ext cx="11508957" cy="4838700"/>
          </a:xfrm>
        </p:spPr>
        <p:txBody>
          <a:bodyPr>
            <a:noAutofit/>
          </a:bodyPr>
          <a:lstStyle/>
          <a:p>
            <a:pPr>
              <a:lnSpc>
                <a:spcPts val="3000"/>
              </a:lnSpc>
              <a:spcBef>
                <a:spcPts val="0"/>
              </a:spcBef>
              <a:spcAft>
                <a:spcPts val="1200"/>
              </a:spcAft>
            </a:pPr>
            <a:r>
              <a:rPr lang="en-US" sz="2500" spc="-70" dirty="0">
                <a:solidFill>
                  <a:schemeClr val="tx1"/>
                </a:solidFill>
              </a:rPr>
              <a:t>2/21/13 – OSHA issued an Interpretation Letter in response to a request from a Union:</a:t>
            </a:r>
          </a:p>
          <a:p>
            <a:pPr marL="457200" lvl="1" indent="0">
              <a:lnSpc>
                <a:spcPts val="2600"/>
              </a:lnSpc>
              <a:spcBef>
                <a:spcPts val="0"/>
              </a:spcBef>
              <a:spcAft>
                <a:spcPts val="1800"/>
              </a:spcAft>
              <a:buNone/>
            </a:pPr>
            <a:r>
              <a:rPr lang="en-US" sz="2150" b="1" i="1" spc="-40" dirty="0">
                <a:solidFill>
                  <a:schemeClr val="tx1"/>
                </a:solidFill>
              </a:rPr>
              <a:t>Q: May workers at a worksite w/out a collective bargaining agreement designate a person affiliated w/ a union or a community organization to act on their behalf as a walkaround representative?</a:t>
            </a:r>
          </a:p>
          <a:p>
            <a:pPr marL="231775" indent="-231775">
              <a:spcBef>
                <a:spcPts val="0"/>
              </a:spcBef>
              <a:spcAft>
                <a:spcPts val="1200"/>
              </a:spcAft>
            </a:pPr>
            <a:r>
              <a:rPr lang="en-US" sz="2500" spc="-70" dirty="0">
                <a:solidFill>
                  <a:schemeClr val="tx1"/>
                </a:solidFill>
              </a:rPr>
              <a:t>Notwithstanding a clear bias against 3</a:t>
            </a:r>
            <a:r>
              <a:rPr lang="en-US" sz="2500" spc="-70" baseline="30000" dirty="0">
                <a:solidFill>
                  <a:schemeClr val="tx1"/>
                </a:solidFill>
              </a:rPr>
              <a:t>rd</a:t>
            </a:r>
            <a:r>
              <a:rPr lang="en-US" sz="2500" spc="-70" dirty="0">
                <a:solidFill>
                  <a:schemeClr val="tx1"/>
                </a:solidFill>
              </a:rPr>
              <a:t> party participation in OSHA inspections in OSHA’s regulation at 1903.8(c), OSHA responded to the union in the affirmative:</a:t>
            </a:r>
          </a:p>
          <a:p>
            <a:pPr marL="457200" indent="0">
              <a:lnSpc>
                <a:spcPts val="2600"/>
              </a:lnSpc>
              <a:spcBef>
                <a:spcPts val="0"/>
              </a:spcBef>
              <a:spcAft>
                <a:spcPts val="1800"/>
              </a:spcAft>
              <a:buNone/>
            </a:pPr>
            <a:r>
              <a:rPr lang="en-US" sz="2150" b="1" i="1" spc="-40" dirty="0">
                <a:solidFill>
                  <a:schemeClr val="tx1"/>
                </a:solidFill>
              </a:rPr>
              <a:t>A: “Although the reg acknowledges that most employee reps will be employees of the employer being inspected … it is OSHA’s view that [non-employee] reps are reasonably necessary’ when they will make a positive contribution to a thorough and effective inspection.”</a:t>
            </a:r>
          </a:p>
          <a:p>
            <a:pPr>
              <a:spcBef>
                <a:spcPts val="0"/>
              </a:spcBef>
              <a:spcAft>
                <a:spcPts val="1800"/>
              </a:spcAft>
            </a:pPr>
            <a:r>
              <a:rPr lang="en-US" sz="2500" spc="-70" dirty="0">
                <a:solidFill>
                  <a:schemeClr val="tx1"/>
                </a:solidFill>
              </a:rPr>
              <a:t>Industry challenged the Interpretation Letter, asserting it was so inconsistent w/ 1903.8(c) that it effectively rewrites the reg w/out APA notice-and-comment rulemaking</a:t>
            </a:r>
          </a:p>
          <a:p>
            <a:pPr>
              <a:spcBef>
                <a:spcPts val="0"/>
              </a:spcBef>
              <a:spcAft>
                <a:spcPts val="600"/>
              </a:spcAft>
            </a:pPr>
            <a:r>
              <a:rPr lang="en-US" sz="2500" spc="-70" dirty="0">
                <a:solidFill>
                  <a:schemeClr val="tx1"/>
                </a:solidFill>
              </a:rPr>
              <a:t>April 2017 –OSHA rescinded the 2013 Interpretation Letter</a:t>
            </a:r>
          </a:p>
          <a:p>
            <a:pPr marL="457200" lvl="1" indent="0">
              <a:lnSpc>
                <a:spcPts val="2600"/>
              </a:lnSpc>
              <a:spcBef>
                <a:spcPts val="0"/>
              </a:spcBef>
              <a:spcAft>
                <a:spcPts val="3600"/>
              </a:spcAft>
              <a:buNone/>
            </a:pPr>
            <a:endParaRPr lang="en-US" sz="2150" b="1" i="1" spc="-40" dirty="0">
              <a:solidFill>
                <a:schemeClr val="tx1"/>
              </a:solidFill>
            </a:endParaRPr>
          </a:p>
        </p:txBody>
      </p:sp>
    </p:spTree>
    <p:extLst>
      <p:ext uri="{BB962C8B-B14F-4D97-AF65-F5344CB8AC3E}">
        <p14:creationId xmlns:p14="http://schemas.microsoft.com/office/powerpoint/2010/main" val="27437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ocument with text on it&#10;&#10;Description automatically generated">
            <a:extLst>
              <a:ext uri="{FF2B5EF4-FFF2-40B4-BE49-F238E27FC236}">
                <a16:creationId xmlns:a16="http://schemas.microsoft.com/office/drawing/2014/main" id="{937D0118-BF0F-782A-A329-E7E4ABEE70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5685" y="2259875"/>
            <a:ext cx="4479468" cy="3738990"/>
          </a:xfrm>
          <a:prstGeom prst="rect">
            <a:avLst/>
          </a:prstGeom>
        </p:spPr>
      </p:pic>
      <p:sp>
        <p:nvSpPr>
          <p:cNvPr id="7" name="Title 6"/>
          <p:cNvSpPr>
            <a:spLocks noGrp="1"/>
          </p:cNvSpPr>
          <p:nvPr>
            <p:ph type="title"/>
          </p:nvPr>
        </p:nvSpPr>
        <p:spPr/>
        <p:txBody>
          <a:bodyPr>
            <a:normAutofit/>
          </a:bodyPr>
          <a:lstStyle/>
          <a:p>
            <a:r>
              <a:rPr lang="en-US" sz="3600" cap="none" spc="-50" dirty="0"/>
              <a:t>Worker Walkaround Representative Rulemaking</a:t>
            </a:r>
          </a:p>
        </p:txBody>
      </p:sp>
      <p:sp>
        <p:nvSpPr>
          <p:cNvPr id="3" name="Text Placeholder 1">
            <a:extLst>
              <a:ext uri="{FF2B5EF4-FFF2-40B4-BE49-F238E27FC236}">
                <a16:creationId xmlns:a16="http://schemas.microsoft.com/office/drawing/2014/main" id="{4DBFDF6A-16C8-4A05-8C7D-A0E58D9EC468}"/>
              </a:ext>
            </a:extLst>
          </p:cNvPr>
          <p:cNvSpPr>
            <a:spLocks noGrp="1"/>
          </p:cNvSpPr>
          <p:nvPr>
            <p:ph idx="1"/>
          </p:nvPr>
        </p:nvSpPr>
        <p:spPr>
          <a:xfrm>
            <a:off x="609601" y="1312990"/>
            <a:ext cx="10972800" cy="4838700"/>
          </a:xfrm>
        </p:spPr>
        <p:txBody>
          <a:bodyPr>
            <a:noAutofit/>
          </a:bodyPr>
          <a:lstStyle/>
          <a:p>
            <a:pPr>
              <a:lnSpc>
                <a:spcPts val="3200"/>
              </a:lnSpc>
              <a:spcBef>
                <a:spcPts val="0"/>
              </a:spcBef>
              <a:spcAft>
                <a:spcPts val="1200"/>
              </a:spcAft>
            </a:pPr>
            <a:r>
              <a:rPr lang="en-US" sz="2400" spc="-40" dirty="0">
                <a:solidFill>
                  <a:schemeClr val="tx1"/>
                </a:solidFill>
              </a:rPr>
              <a:t>Jan. 2023 - OSHA initiated a “</a:t>
            </a:r>
            <a:r>
              <a:rPr lang="en-US" sz="2400" b="1" spc="-40" dirty="0">
                <a:solidFill>
                  <a:srgbClr val="F28411"/>
                </a:solidFill>
              </a:rPr>
              <a:t>Worker Walkaround Representative Designation Process</a:t>
            </a:r>
            <a:r>
              <a:rPr lang="en-US" sz="2400" spc="-40" dirty="0">
                <a:solidFill>
                  <a:schemeClr val="tx1"/>
                </a:solidFill>
              </a:rPr>
              <a:t>” rulemaking to amend 1903.8(c) – memorialize the 2013 interpretation</a:t>
            </a:r>
          </a:p>
          <a:p>
            <a:pPr marL="404813" indent="0" defTabSz="960438">
              <a:lnSpc>
                <a:spcPts val="2900"/>
              </a:lnSpc>
              <a:spcBef>
                <a:spcPts val="0"/>
              </a:spcBef>
              <a:spcAft>
                <a:spcPts val="2200"/>
              </a:spcAft>
              <a:buNone/>
              <a:tabLst>
                <a:tab pos="9834563" algn="l"/>
              </a:tabLst>
            </a:pPr>
            <a:r>
              <a:rPr lang="en-US" sz="2350" i="1" spc="-40" dirty="0">
                <a:solidFill>
                  <a:schemeClr val="tx1">
                    <a:lumMod val="85000"/>
                    <a:lumOff val="15000"/>
                  </a:schemeClr>
                </a:solidFill>
              </a:rPr>
              <a:t>“This rulemaking will clarify the right of workers … to specify </a:t>
            </a:r>
            <a:br>
              <a:rPr lang="en-US" sz="2350" i="1" spc="-40" dirty="0">
                <a:solidFill>
                  <a:schemeClr val="tx1">
                    <a:lumMod val="85000"/>
                    <a:lumOff val="15000"/>
                  </a:schemeClr>
                </a:solidFill>
              </a:rPr>
            </a:br>
            <a:r>
              <a:rPr lang="en-US" sz="2350" i="1" dirty="0">
                <a:solidFill>
                  <a:schemeClr val="tx1">
                    <a:lumMod val="85000"/>
                    <a:lumOff val="15000"/>
                  </a:schemeClr>
                </a:solidFill>
              </a:rPr>
              <a:t>a worker or union </a:t>
            </a:r>
            <a:r>
              <a:rPr lang="en-US" sz="2350" i="1" spc="-20" dirty="0">
                <a:solidFill>
                  <a:schemeClr val="tx1">
                    <a:lumMod val="85000"/>
                    <a:lumOff val="15000"/>
                  </a:schemeClr>
                </a:solidFill>
              </a:rPr>
              <a:t>representative to </a:t>
            </a:r>
            <a:r>
              <a:rPr lang="en-US" sz="2350" i="1" spc="-50" dirty="0">
                <a:solidFill>
                  <a:schemeClr val="tx1">
                    <a:lumMod val="85000"/>
                    <a:lumOff val="15000"/>
                  </a:schemeClr>
                </a:solidFill>
              </a:rPr>
              <a:t>accompany an OSHA</a:t>
            </a:r>
            <a:br>
              <a:rPr lang="en-US" sz="2350" i="1" spc="-50" dirty="0">
                <a:solidFill>
                  <a:schemeClr val="tx1">
                    <a:lumMod val="85000"/>
                    <a:lumOff val="15000"/>
                  </a:schemeClr>
                </a:solidFill>
              </a:rPr>
            </a:br>
            <a:r>
              <a:rPr lang="en-US" sz="2350" i="1" spc="-70" dirty="0">
                <a:solidFill>
                  <a:schemeClr val="tx1">
                    <a:lumMod val="85000"/>
                    <a:lumOff val="15000"/>
                  </a:schemeClr>
                </a:solidFill>
              </a:rPr>
              <a:t>inspector during the inspection/walkaround, regardless of</a:t>
            </a:r>
            <a:br>
              <a:rPr lang="en-US" sz="2350" i="1" spc="-70" dirty="0">
                <a:solidFill>
                  <a:schemeClr val="tx1">
                    <a:lumMod val="85000"/>
                    <a:lumOff val="15000"/>
                  </a:schemeClr>
                </a:solidFill>
              </a:rPr>
            </a:br>
            <a:r>
              <a:rPr lang="en-US" sz="2350" i="1" dirty="0">
                <a:solidFill>
                  <a:schemeClr val="tx1">
                    <a:lumMod val="85000"/>
                    <a:lumOff val="15000"/>
                  </a:schemeClr>
                </a:solidFill>
              </a:rPr>
              <a:t>whether the rep is an employee of the </a:t>
            </a:r>
            <a:r>
              <a:rPr lang="en-US" sz="2350" i="1" spc="-20" dirty="0">
                <a:solidFill>
                  <a:schemeClr val="tx1">
                    <a:lumMod val="85000"/>
                    <a:lumOff val="15000"/>
                  </a:schemeClr>
                </a:solidFill>
              </a:rPr>
              <a:t>employer….</a:t>
            </a:r>
            <a:r>
              <a:rPr lang="en-US" sz="2350" i="1" dirty="0">
                <a:solidFill>
                  <a:schemeClr val="tx1">
                    <a:lumMod val="85000"/>
                    <a:lumOff val="15000"/>
                  </a:schemeClr>
                </a:solidFill>
              </a:rPr>
              <a:t>”</a:t>
            </a:r>
            <a:endParaRPr lang="en-US" sz="2350" spc="-40" dirty="0">
              <a:solidFill>
                <a:schemeClr val="tx1">
                  <a:lumMod val="85000"/>
                  <a:lumOff val="15000"/>
                </a:schemeClr>
              </a:solidFill>
            </a:endParaRPr>
          </a:p>
          <a:p>
            <a:pPr>
              <a:lnSpc>
                <a:spcPts val="2900"/>
              </a:lnSpc>
              <a:spcBef>
                <a:spcPts val="0"/>
              </a:spcBef>
              <a:spcAft>
                <a:spcPts val="2200"/>
              </a:spcAft>
            </a:pPr>
            <a:r>
              <a:rPr lang="en-US" sz="2400" spc="-40" dirty="0">
                <a:solidFill>
                  <a:schemeClr val="tx1"/>
                </a:solidFill>
              </a:rPr>
              <a:t>8/30/23 - OSHA issued a NPRM</a:t>
            </a:r>
          </a:p>
          <a:p>
            <a:pPr>
              <a:lnSpc>
                <a:spcPts val="2700"/>
              </a:lnSpc>
              <a:spcBef>
                <a:spcPts val="0"/>
              </a:spcBef>
              <a:spcAft>
                <a:spcPts val="2200"/>
              </a:spcAft>
            </a:pPr>
            <a:r>
              <a:rPr lang="en-US" sz="2400" spc="-40" dirty="0">
                <a:solidFill>
                  <a:schemeClr val="tx1"/>
                </a:solidFill>
              </a:rPr>
              <a:t>4/3/24 - Final Rule Published in the Fed Register</a:t>
            </a:r>
          </a:p>
          <a:p>
            <a:pPr>
              <a:lnSpc>
                <a:spcPts val="2700"/>
              </a:lnSpc>
              <a:spcBef>
                <a:spcPts val="0"/>
              </a:spcBef>
              <a:spcAft>
                <a:spcPts val="2200"/>
              </a:spcAft>
            </a:pPr>
            <a:r>
              <a:rPr lang="en-US" sz="2400" spc="-40" dirty="0">
                <a:solidFill>
                  <a:schemeClr val="tx1"/>
                </a:solidFill>
              </a:rPr>
              <a:t>May 31, 2024 – Effective Date of new Final Rule</a:t>
            </a:r>
          </a:p>
          <a:p>
            <a:pPr>
              <a:lnSpc>
                <a:spcPts val="2700"/>
              </a:lnSpc>
              <a:spcBef>
                <a:spcPts val="0"/>
              </a:spcBef>
              <a:spcAft>
                <a:spcPts val="2200"/>
              </a:spcAft>
            </a:pPr>
            <a:r>
              <a:rPr lang="en-US" sz="2400" spc="-40" dirty="0">
                <a:solidFill>
                  <a:schemeClr val="tx1"/>
                </a:solidFill>
              </a:rPr>
              <a:t>State Plans have 6 months to adopt the Rule (or one that is at least as effective)</a:t>
            </a:r>
          </a:p>
        </p:txBody>
      </p:sp>
    </p:spTree>
    <p:extLst>
      <p:ext uri="{BB962C8B-B14F-4D97-AF65-F5344CB8AC3E}">
        <p14:creationId xmlns:p14="http://schemas.microsoft.com/office/powerpoint/2010/main" val="5470285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AD8B0FD-7C22-776E-799D-5D3AB130827E}"/>
              </a:ext>
            </a:extLst>
          </p:cNvPr>
          <p:cNvSpPr>
            <a:spLocks noGrp="1"/>
          </p:cNvSpPr>
          <p:nvPr>
            <p:ph type="title"/>
          </p:nvPr>
        </p:nvSpPr>
        <p:spPr>
          <a:xfrm>
            <a:off x="619027" y="352328"/>
            <a:ext cx="10744200" cy="876300"/>
          </a:xfrm>
        </p:spPr>
        <p:txBody>
          <a:bodyPr>
            <a:normAutofit/>
          </a:bodyPr>
          <a:lstStyle/>
          <a:p>
            <a:r>
              <a:rPr lang="en-US" sz="3800" cap="none" spc="-50" dirty="0"/>
              <a:t>Final Worker Walkaround Representative Rule</a:t>
            </a:r>
            <a:endParaRPr lang="en-US" sz="3800" dirty="0"/>
          </a:p>
        </p:txBody>
      </p:sp>
      <p:sp>
        <p:nvSpPr>
          <p:cNvPr id="3" name="TextBox 2">
            <a:extLst>
              <a:ext uri="{FF2B5EF4-FFF2-40B4-BE49-F238E27FC236}">
                <a16:creationId xmlns:a16="http://schemas.microsoft.com/office/drawing/2014/main" id="{05678243-00F2-18C3-0EA1-C18DEADD4CB2}"/>
              </a:ext>
            </a:extLst>
          </p:cNvPr>
          <p:cNvSpPr txBox="1"/>
          <p:nvPr/>
        </p:nvSpPr>
        <p:spPr>
          <a:xfrm>
            <a:off x="5942984" y="1480273"/>
            <a:ext cx="6035347" cy="4893391"/>
          </a:xfrm>
          <a:prstGeom prst="rect">
            <a:avLst/>
          </a:prstGeom>
          <a:noFill/>
        </p:spPr>
        <p:txBody>
          <a:bodyPr wrap="square">
            <a:spAutoFit/>
          </a:bodyPr>
          <a:lstStyle/>
          <a:p>
            <a:pPr marL="0" indent="0" algn="ctr">
              <a:lnSpc>
                <a:spcPts val="2800"/>
              </a:lnSpc>
              <a:spcBef>
                <a:spcPts val="0"/>
              </a:spcBef>
              <a:spcAft>
                <a:spcPts val="1200"/>
              </a:spcAft>
              <a:buFont typeface="Arial" panose="020B0604020202020204" pitchFamily="34" charset="0"/>
              <a:buNone/>
            </a:pPr>
            <a:r>
              <a:rPr lang="en-US" sz="2100" b="1" u="sng" spc="-60" dirty="0">
                <a:solidFill>
                  <a:srgbClr val="F28411"/>
                </a:solidFill>
              </a:rPr>
              <a:t>Final New </a:t>
            </a:r>
            <a:r>
              <a:rPr lang="en-US" sz="2100" u="sng" spc="-60" dirty="0">
                <a:solidFill>
                  <a:schemeClr val="tx1"/>
                </a:solidFill>
              </a:rPr>
              <a:t>R</a:t>
            </a:r>
            <a:r>
              <a:rPr lang="en-US" sz="2100" u="sng" spc="-60" dirty="0"/>
              <a:t>eg Text of</a:t>
            </a:r>
            <a:r>
              <a:rPr lang="en-US" sz="2100" b="1" u="sng" spc="-60" dirty="0"/>
              <a:t> 1903.8(c)</a:t>
            </a:r>
            <a:r>
              <a:rPr lang="en-US" sz="2100" spc="-60" dirty="0"/>
              <a:t>:</a:t>
            </a:r>
            <a:endParaRPr lang="en-US" sz="2100" i="1" spc="-60" dirty="0"/>
          </a:p>
          <a:p>
            <a:pPr marL="233363" lvl="2" indent="0" algn="ctr">
              <a:lnSpc>
                <a:spcPts val="2800"/>
              </a:lnSpc>
              <a:spcBef>
                <a:spcPts val="0"/>
              </a:spcBef>
              <a:spcAft>
                <a:spcPts val="1200"/>
              </a:spcAft>
              <a:buFont typeface="Arial" panose="020B0604020202020204" pitchFamily="34" charset="0"/>
              <a:buNone/>
            </a:pPr>
            <a:r>
              <a:rPr lang="en-US" sz="2100" i="1" spc="-60" dirty="0"/>
              <a:t>Representative(s) authorized by employees </a:t>
            </a:r>
            <a:r>
              <a:rPr lang="en-US" sz="2100" b="1" i="1" spc="-60" dirty="0">
                <a:highlight>
                  <a:srgbClr val="C0C0C0"/>
                </a:highlight>
              </a:rPr>
              <a:t>may</a:t>
            </a:r>
            <a:r>
              <a:rPr lang="en-US" sz="2100" b="1" i="1" spc="-60" dirty="0"/>
              <a:t> </a:t>
            </a:r>
            <a:r>
              <a:rPr lang="en-US" sz="2100" b="1" i="1" spc="-60" dirty="0">
                <a:highlight>
                  <a:srgbClr val="E7F438"/>
                </a:highlight>
              </a:rPr>
              <a:t>be an employee of the employer</a:t>
            </a:r>
            <a:r>
              <a:rPr lang="en-US" sz="2100" b="1" i="1" spc="-60" dirty="0"/>
              <a:t> </a:t>
            </a:r>
            <a:r>
              <a:rPr lang="en-US" sz="2100" b="1" i="1" spc="-60" dirty="0">
                <a:highlight>
                  <a:srgbClr val="C0C0C0"/>
                </a:highlight>
              </a:rPr>
              <a:t>or a 3</a:t>
            </a:r>
            <a:r>
              <a:rPr lang="en-US" sz="2100" b="1" i="1" spc="-60" baseline="30000" dirty="0">
                <a:highlight>
                  <a:srgbClr val="C0C0C0"/>
                </a:highlight>
              </a:rPr>
              <a:t>rd</a:t>
            </a:r>
            <a:r>
              <a:rPr lang="en-US" sz="2100" b="1" i="1" spc="-60" dirty="0">
                <a:highlight>
                  <a:srgbClr val="C0C0C0"/>
                </a:highlight>
              </a:rPr>
              <a:t> party</a:t>
            </a:r>
            <a:r>
              <a:rPr lang="en-US" sz="2100" i="1" spc="-60" dirty="0"/>
              <a:t>. When the representative(s) authorized by employees is not an employee of the employer, they may accompany the CSHO during the </a:t>
            </a:r>
            <a:r>
              <a:rPr lang="en-US" sz="2100" i="1" spc="-60" dirty="0">
                <a:highlight>
                  <a:srgbClr val="E7F438"/>
                </a:highlight>
              </a:rPr>
              <a:t>inspection if, in the judgment of the CSHO, good cause has been shown why </a:t>
            </a:r>
            <a:r>
              <a:rPr lang="en-US" sz="2100" b="1" i="1" spc="-60" dirty="0">
                <a:highlight>
                  <a:srgbClr val="FF0000"/>
                </a:highlight>
              </a:rPr>
              <a:t>accompaniment</a:t>
            </a:r>
            <a:r>
              <a:rPr lang="en-US" sz="2100" i="1" spc="-60" dirty="0"/>
              <a:t> by a 3</a:t>
            </a:r>
            <a:r>
              <a:rPr lang="en-US" sz="2100" i="1" spc="-60" baseline="30000" dirty="0"/>
              <a:t>rd</a:t>
            </a:r>
            <a:r>
              <a:rPr lang="en-US" sz="2100" i="1" spc="-60" dirty="0"/>
              <a:t> party </a:t>
            </a:r>
            <a:r>
              <a:rPr lang="en-US" sz="2100" i="1" spc="-60" dirty="0">
                <a:highlight>
                  <a:srgbClr val="00FF00"/>
                </a:highlight>
              </a:rPr>
              <a:t>is reasonably necessary to the conduct of an effective and thorough </a:t>
            </a:r>
            <a:r>
              <a:rPr lang="en-US" sz="2100" b="1" i="1" spc="-60" dirty="0">
                <a:highlight>
                  <a:srgbClr val="00FF00"/>
                </a:highlight>
              </a:rPr>
              <a:t>physical inspection</a:t>
            </a:r>
            <a:r>
              <a:rPr lang="en-US" sz="2100" i="1" spc="-60" dirty="0"/>
              <a:t> of the workplace (including but not limited to </a:t>
            </a:r>
            <a:r>
              <a:rPr lang="en-US" sz="2100" b="1" i="1" spc="-60" dirty="0">
                <a:highlight>
                  <a:srgbClr val="00FFFF"/>
                </a:highlight>
              </a:rPr>
              <a:t>b/c of their relevant knowledge, skills, or experience w/ hazards or conditions in the workplace or similar workplaces, or language or communication skills</a:t>
            </a:r>
            <a:r>
              <a:rPr lang="en-US" sz="2100" i="1" spc="-60" dirty="0"/>
              <a:t>).</a:t>
            </a:r>
            <a:endParaRPr lang="en-US" sz="2100" dirty="0">
              <a:effectLst/>
              <a:latin typeface="Cambria" panose="02040503050406030204" pitchFamily="18" charset="0"/>
              <a:ea typeface="Aptos" panose="020B0004020202020204" pitchFamily="34" charset="0"/>
              <a:cs typeface="Aptos" panose="020B0004020202020204" pitchFamily="34" charset="0"/>
            </a:endParaRPr>
          </a:p>
        </p:txBody>
      </p:sp>
      <p:sp>
        <p:nvSpPr>
          <p:cNvPr id="2" name="Text Placeholder 1">
            <a:extLst>
              <a:ext uri="{FF2B5EF4-FFF2-40B4-BE49-F238E27FC236}">
                <a16:creationId xmlns:a16="http://schemas.microsoft.com/office/drawing/2014/main" id="{20C7CADE-D629-8789-5BDB-E6DB13B146FB}"/>
              </a:ext>
            </a:extLst>
          </p:cNvPr>
          <p:cNvSpPr>
            <a:spLocks noGrp="1"/>
          </p:cNvSpPr>
          <p:nvPr>
            <p:ph idx="1"/>
          </p:nvPr>
        </p:nvSpPr>
        <p:spPr>
          <a:xfrm>
            <a:off x="235700" y="1385831"/>
            <a:ext cx="5860300" cy="4838700"/>
          </a:xfrm>
        </p:spPr>
        <p:txBody>
          <a:bodyPr>
            <a:noAutofit/>
          </a:bodyPr>
          <a:lstStyle/>
          <a:p>
            <a:pPr marL="341313" indent="-341313">
              <a:lnSpc>
                <a:spcPct val="100000"/>
              </a:lnSpc>
              <a:spcBef>
                <a:spcPts val="0"/>
              </a:spcBef>
              <a:spcAft>
                <a:spcPts val="3000"/>
              </a:spcAft>
              <a:buFont typeface="+mj-lt"/>
              <a:buAutoNum type="arabicPeriod"/>
            </a:pPr>
            <a:r>
              <a:rPr lang="en-US" sz="2300" spc="-40" dirty="0"/>
              <a:t>Eliminate extreme bias against 3</a:t>
            </a:r>
            <a:r>
              <a:rPr lang="en-US" sz="2300" spc="-40" baseline="30000" dirty="0"/>
              <a:t>rd</a:t>
            </a:r>
            <a:r>
              <a:rPr lang="en-US" sz="2300" spc="-40" dirty="0"/>
              <a:t> party involvement in OSHA inspections (shall be employees of the employer → may be an employee of the employer or a 3</a:t>
            </a:r>
            <a:r>
              <a:rPr lang="en-US" sz="2300" spc="-40" baseline="30000" dirty="0"/>
              <a:t>rd</a:t>
            </a:r>
            <a:r>
              <a:rPr lang="en-US" sz="2300" spc="-40" dirty="0"/>
              <a:t> party)</a:t>
            </a:r>
          </a:p>
          <a:p>
            <a:pPr marL="341313" indent="-341313">
              <a:lnSpc>
                <a:spcPct val="100000"/>
              </a:lnSpc>
              <a:spcBef>
                <a:spcPts val="0"/>
              </a:spcBef>
              <a:spcAft>
                <a:spcPts val="3000"/>
              </a:spcAft>
              <a:buFont typeface="+mj-lt"/>
              <a:buAutoNum type="arabicPeriod"/>
            </a:pPr>
            <a:r>
              <a:rPr lang="en-US" sz="2300" spc="-40" dirty="0"/>
              <a:t>Increase types of 3</a:t>
            </a:r>
            <a:r>
              <a:rPr lang="en-US" sz="2300" spc="-40" baseline="30000" dirty="0"/>
              <a:t>rd</a:t>
            </a:r>
            <a:r>
              <a:rPr lang="en-US" sz="2300" spc="-40" dirty="0"/>
              <a:t> parties permitted in OSHA inspections (CIH or safety engineer → anyone w/ relevant knowledge, skills, or experience w/ hazards in similar workplaces)</a:t>
            </a:r>
          </a:p>
          <a:p>
            <a:pPr marL="341313" indent="-341313">
              <a:lnSpc>
                <a:spcPct val="100000"/>
              </a:lnSpc>
              <a:spcBef>
                <a:spcPts val="0"/>
              </a:spcBef>
              <a:spcAft>
                <a:spcPts val="3000"/>
              </a:spcAft>
              <a:buFont typeface="+mj-lt"/>
              <a:buAutoNum type="arabicPeriod"/>
            </a:pPr>
            <a:r>
              <a:rPr lang="en-US" sz="2300" i="1" spc="-50" dirty="0"/>
              <a:t>Proposed</a:t>
            </a:r>
            <a:r>
              <a:rPr lang="en-US" sz="2300" spc="-50" dirty="0"/>
              <a:t> expanding role 3</a:t>
            </a:r>
            <a:r>
              <a:rPr lang="en-US" sz="2300" spc="-50" baseline="30000" dirty="0"/>
              <a:t>rd</a:t>
            </a:r>
            <a:r>
              <a:rPr lang="en-US" sz="2300" spc="-50" dirty="0"/>
              <a:t> parties can play in OSHA inspections (from “accompanying” OSHA for the physical walkaround to “participation” in the inspection) </a:t>
            </a:r>
            <a:r>
              <a:rPr lang="en-US" sz="2300" spc="-50" dirty="0">
                <a:solidFill>
                  <a:schemeClr val="accent5"/>
                </a:solidFill>
              </a:rPr>
              <a:t>[</a:t>
            </a:r>
            <a:r>
              <a:rPr lang="en-US" sz="2300" i="1" spc="-50" dirty="0">
                <a:solidFill>
                  <a:schemeClr val="accent5"/>
                </a:solidFill>
              </a:rPr>
              <a:t>not included in final rule</a:t>
            </a:r>
            <a:r>
              <a:rPr lang="en-US" sz="2300" spc="-50" dirty="0">
                <a:solidFill>
                  <a:schemeClr val="accent5"/>
                </a:solidFill>
              </a:rPr>
              <a:t>]</a:t>
            </a:r>
          </a:p>
          <a:p>
            <a:pPr>
              <a:lnSpc>
                <a:spcPct val="100000"/>
              </a:lnSpc>
              <a:spcBef>
                <a:spcPts val="0"/>
              </a:spcBef>
              <a:spcAft>
                <a:spcPts val="2400"/>
              </a:spcAft>
            </a:pPr>
            <a:endParaRPr lang="en-US" sz="2700" spc="-40" dirty="0">
              <a:solidFill>
                <a:schemeClr val="tx1"/>
              </a:solidFill>
            </a:endParaRPr>
          </a:p>
        </p:txBody>
      </p:sp>
    </p:spTree>
    <p:extLst>
      <p:ext uri="{BB962C8B-B14F-4D97-AF65-F5344CB8AC3E}">
        <p14:creationId xmlns:p14="http://schemas.microsoft.com/office/powerpoint/2010/main" val="22923271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AD8B0FD-7C22-776E-799D-5D3AB130827E}"/>
              </a:ext>
            </a:extLst>
          </p:cNvPr>
          <p:cNvSpPr>
            <a:spLocks noGrp="1"/>
          </p:cNvSpPr>
          <p:nvPr>
            <p:ph type="title"/>
          </p:nvPr>
        </p:nvSpPr>
        <p:spPr/>
        <p:txBody>
          <a:bodyPr>
            <a:normAutofit/>
          </a:bodyPr>
          <a:lstStyle/>
          <a:p>
            <a:r>
              <a:rPr lang="en-US" sz="3800" cap="none" spc="-50" dirty="0"/>
              <a:t>Final Worker Walkaround Representative Rule</a:t>
            </a:r>
            <a:endParaRPr lang="en-US" sz="3800" dirty="0"/>
          </a:p>
        </p:txBody>
      </p:sp>
      <p:sp>
        <p:nvSpPr>
          <p:cNvPr id="3" name="TextBox 2">
            <a:extLst>
              <a:ext uri="{FF2B5EF4-FFF2-40B4-BE49-F238E27FC236}">
                <a16:creationId xmlns:a16="http://schemas.microsoft.com/office/drawing/2014/main" id="{05678243-00F2-18C3-0EA1-C18DEADD4CB2}"/>
              </a:ext>
            </a:extLst>
          </p:cNvPr>
          <p:cNvSpPr txBox="1"/>
          <p:nvPr/>
        </p:nvSpPr>
        <p:spPr>
          <a:xfrm>
            <a:off x="7518603" y="1391103"/>
            <a:ext cx="4344788" cy="4708981"/>
          </a:xfrm>
          <a:prstGeom prst="rect">
            <a:avLst/>
          </a:prstGeom>
          <a:noFill/>
        </p:spPr>
        <p:txBody>
          <a:bodyPr wrap="square">
            <a:spAutoFit/>
          </a:bodyPr>
          <a:lstStyle/>
          <a:p>
            <a:pPr marL="0" indent="0" algn="ctr">
              <a:spcBef>
                <a:spcPts val="0"/>
              </a:spcBef>
              <a:spcAft>
                <a:spcPts val="1200"/>
              </a:spcAft>
              <a:buFont typeface="Arial" panose="020B0604020202020204" pitchFamily="34" charset="0"/>
              <a:buNone/>
            </a:pPr>
            <a:r>
              <a:rPr lang="en-US" sz="2000" b="1" u="sng" spc="-60" dirty="0">
                <a:solidFill>
                  <a:schemeClr val="accent5"/>
                </a:solidFill>
              </a:rPr>
              <a:t>Final New</a:t>
            </a:r>
            <a:r>
              <a:rPr lang="en-US" sz="2000" b="1" u="sng" spc="-60" dirty="0">
                <a:solidFill>
                  <a:schemeClr val="tx1"/>
                </a:solidFill>
              </a:rPr>
              <a:t> </a:t>
            </a:r>
            <a:r>
              <a:rPr lang="en-US" sz="2000" u="sng" spc="-60" dirty="0">
                <a:solidFill>
                  <a:schemeClr val="tx1"/>
                </a:solidFill>
              </a:rPr>
              <a:t>R</a:t>
            </a:r>
            <a:r>
              <a:rPr lang="en-US" sz="2000" u="sng" spc="-60" dirty="0"/>
              <a:t>eg Text of</a:t>
            </a:r>
            <a:r>
              <a:rPr lang="en-US" sz="2000" b="1" u="sng" spc="-60" dirty="0"/>
              <a:t> 1903.8(c)</a:t>
            </a:r>
            <a:r>
              <a:rPr lang="en-US" sz="2000" spc="-60" dirty="0"/>
              <a:t>:</a:t>
            </a:r>
            <a:endParaRPr lang="en-US" sz="2000" i="1" spc="-60" dirty="0"/>
          </a:p>
          <a:p>
            <a:pPr marL="233363" lvl="2" indent="0" algn="ctr">
              <a:spcBef>
                <a:spcPts val="0"/>
              </a:spcBef>
              <a:spcAft>
                <a:spcPts val="1200"/>
              </a:spcAft>
              <a:buFont typeface="Arial" panose="020B0604020202020204" pitchFamily="34" charset="0"/>
              <a:buNone/>
            </a:pPr>
            <a:r>
              <a:rPr lang="en-US" i="1" spc="-60" dirty="0"/>
              <a:t>Representative(s) authorized by employees </a:t>
            </a:r>
            <a:r>
              <a:rPr lang="en-US" b="1" i="1" spc="-60" dirty="0">
                <a:highlight>
                  <a:srgbClr val="C0C0C0"/>
                </a:highlight>
              </a:rPr>
              <a:t>may</a:t>
            </a:r>
            <a:r>
              <a:rPr lang="en-US" b="1" i="1" spc="-60" dirty="0">
                <a:highlight>
                  <a:srgbClr val="FFFF00"/>
                </a:highlight>
              </a:rPr>
              <a:t> </a:t>
            </a:r>
            <a:r>
              <a:rPr lang="en-US" b="1" i="1" spc="-60" dirty="0">
                <a:highlight>
                  <a:srgbClr val="E7F438"/>
                </a:highlight>
              </a:rPr>
              <a:t>be an employee of the employer </a:t>
            </a:r>
            <a:r>
              <a:rPr lang="en-US" b="1" i="1" spc="-60" dirty="0">
                <a:highlight>
                  <a:srgbClr val="C0C0C0"/>
                </a:highlight>
              </a:rPr>
              <a:t>or a 3</a:t>
            </a:r>
            <a:r>
              <a:rPr lang="en-US" b="1" i="1" spc="-60" baseline="30000" dirty="0">
                <a:highlight>
                  <a:srgbClr val="C0C0C0"/>
                </a:highlight>
              </a:rPr>
              <a:t>rd</a:t>
            </a:r>
            <a:r>
              <a:rPr lang="en-US" b="1" i="1" spc="-60" dirty="0">
                <a:highlight>
                  <a:srgbClr val="C0C0C0"/>
                </a:highlight>
              </a:rPr>
              <a:t> party</a:t>
            </a:r>
            <a:r>
              <a:rPr lang="en-US" i="1" spc="-60" dirty="0"/>
              <a:t>. When the representative(s) authorized by employees is not an employee of the employer, they may accompany the CSHO during the </a:t>
            </a:r>
            <a:r>
              <a:rPr lang="en-US" i="1" spc="-60" dirty="0">
                <a:highlight>
                  <a:srgbClr val="E7F438"/>
                </a:highlight>
              </a:rPr>
              <a:t>inspection if, in the judgment of the CSHO, good cause has been shown why </a:t>
            </a:r>
            <a:r>
              <a:rPr lang="en-US" b="1" i="1" spc="-60" dirty="0">
                <a:highlight>
                  <a:srgbClr val="FF0000"/>
                </a:highlight>
              </a:rPr>
              <a:t>accompaniment</a:t>
            </a:r>
            <a:r>
              <a:rPr lang="en-US" i="1" spc="-60" dirty="0"/>
              <a:t> by a third party </a:t>
            </a:r>
            <a:r>
              <a:rPr lang="en-US" i="1" spc="-60" dirty="0">
                <a:highlight>
                  <a:srgbClr val="00FF00"/>
                </a:highlight>
              </a:rPr>
              <a:t>is reasonably necessary to the conduct of an effective and thorough </a:t>
            </a:r>
            <a:r>
              <a:rPr lang="en-US" b="1" i="1" spc="-60" dirty="0">
                <a:highlight>
                  <a:srgbClr val="00FF00"/>
                </a:highlight>
              </a:rPr>
              <a:t>physical inspection</a:t>
            </a:r>
            <a:r>
              <a:rPr lang="en-US" i="1" spc="-60" dirty="0"/>
              <a:t> of the workplace (including but not limited to </a:t>
            </a:r>
            <a:r>
              <a:rPr lang="en-US" b="1" i="1" spc="-60" dirty="0">
                <a:highlight>
                  <a:srgbClr val="00FFFF"/>
                </a:highlight>
              </a:rPr>
              <a:t>b/c of their relevant knowledge, skills, or experience w/ hazards or conditions in the workplace or similar workplaces, or language or communication skills</a:t>
            </a:r>
            <a:r>
              <a:rPr lang="en-US" i="1" spc="-60" dirty="0"/>
              <a:t>).</a:t>
            </a:r>
            <a:endParaRPr lang="en-US" dirty="0">
              <a:effectLst/>
              <a:latin typeface="Cambria" panose="02040503050406030204" pitchFamily="18" charset="0"/>
              <a:ea typeface="Aptos" panose="020B0004020202020204" pitchFamily="34" charset="0"/>
              <a:cs typeface="Aptos" panose="020B0004020202020204" pitchFamily="34" charset="0"/>
            </a:endParaRPr>
          </a:p>
        </p:txBody>
      </p:sp>
      <p:sp>
        <p:nvSpPr>
          <p:cNvPr id="4" name="Text Placeholder 1">
            <a:extLst>
              <a:ext uri="{FF2B5EF4-FFF2-40B4-BE49-F238E27FC236}">
                <a16:creationId xmlns:a16="http://schemas.microsoft.com/office/drawing/2014/main" id="{417A2AA4-7430-976D-6059-B287B1C4C561}"/>
              </a:ext>
            </a:extLst>
          </p:cNvPr>
          <p:cNvSpPr txBox="1">
            <a:spLocks/>
          </p:cNvSpPr>
          <p:nvPr/>
        </p:nvSpPr>
        <p:spPr>
          <a:xfrm>
            <a:off x="3590892" y="1390491"/>
            <a:ext cx="3905677" cy="50758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2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ts val="0"/>
              </a:spcBef>
              <a:spcAft>
                <a:spcPts val="1200"/>
              </a:spcAft>
              <a:buFont typeface="Arial" panose="020B0604020202020204" pitchFamily="34" charset="0"/>
              <a:buNone/>
            </a:pPr>
            <a:r>
              <a:rPr lang="en-US" sz="2000" b="1" u="sng" spc="-60" dirty="0">
                <a:solidFill>
                  <a:schemeClr val="accent5"/>
                </a:solidFill>
              </a:rPr>
              <a:t>Proposed</a:t>
            </a:r>
            <a:r>
              <a:rPr lang="en-US" sz="2000" b="1" u="sng" spc="-60" dirty="0">
                <a:solidFill>
                  <a:schemeClr val="tx1"/>
                </a:solidFill>
              </a:rPr>
              <a:t> </a:t>
            </a:r>
            <a:r>
              <a:rPr lang="en-US" sz="2000" u="sng" spc="-60" dirty="0">
                <a:solidFill>
                  <a:schemeClr val="tx1"/>
                </a:solidFill>
              </a:rPr>
              <a:t>R</a:t>
            </a:r>
            <a:r>
              <a:rPr lang="en-US" sz="2000" u="sng" spc="-60" dirty="0"/>
              <a:t>eg Text of</a:t>
            </a:r>
            <a:r>
              <a:rPr lang="en-US" sz="2000" b="1" u="sng" spc="-60" dirty="0"/>
              <a:t> 1903.8(c)</a:t>
            </a:r>
            <a:r>
              <a:rPr lang="en-US" sz="2000" spc="-60" dirty="0"/>
              <a:t>:</a:t>
            </a:r>
            <a:endParaRPr lang="en-US" sz="2000" i="1" spc="-60" dirty="0"/>
          </a:p>
          <a:p>
            <a:pPr marL="233363" lvl="2" indent="0" algn="ctr">
              <a:lnSpc>
                <a:spcPts val="2100"/>
              </a:lnSpc>
              <a:spcBef>
                <a:spcPts val="0"/>
              </a:spcBef>
              <a:spcAft>
                <a:spcPts val="1200"/>
              </a:spcAft>
              <a:buFont typeface="Arial" panose="020B0604020202020204" pitchFamily="34" charset="0"/>
              <a:buNone/>
            </a:pPr>
            <a:r>
              <a:rPr lang="en-US" sz="1800" i="1" spc="-60" dirty="0"/>
              <a:t>Representative(s) authorized by employees </a:t>
            </a:r>
            <a:r>
              <a:rPr lang="en-US" sz="1800" b="1" i="1" spc="-60" dirty="0">
                <a:highlight>
                  <a:srgbClr val="C0C0C0"/>
                </a:highlight>
              </a:rPr>
              <a:t>may</a:t>
            </a:r>
            <a:r>
              <a:rPr lang="en-US" sz="1800" b="1" i="1" spc="-60" dirty="0">
                <a:highlight>
                  <a:srgbClr val="FFFF00"/>
                </a:highlight>
              </a:rPr>
              <a:t> </a:t>
            </a:r>
            <a:r>
              <a:rPr lang="en-US" sz="1800" b="1" i="1" spc="-60" dirty="0">
                <a:highlight>
                  <a:srgbClr val="E7F438"/>
                </a:highlight>
              </a:rPr>
              <a:t>be an employee of the employer </a:t>
            </a:r>
            <a:r>
              <a:rPr lang="en-US" sz="1800" b="1" i="1" spc="-60" dirty="0">
                <a:highlight>
                  <a:srgbClr val="C0C0C0"/>
                </a:highlight>
              </a:rPr>
              <a:t>or a 3</a:t>
            </a:r>
            <a:r>
              <a:rPr lang="en-US" sz="1800" b="1" i="1" spc="-60" baseline="30000" dirty="0">
                <a:highlight>
                  <a:srgbClr val="C0C0C0"/>
                </a:highlight>
              </a:rPr>
              <a:t>rd</a:t>
            </a:r>
            <a:r>
              <a:rPr lang="en-US" sz="1800" b="1" i="1" spc="-60" dirty="0">
                <a:highlight>
                  <a:srgbClr val="C0C0C0"/>
                </a:highlight>
              </a:rPr>
              <a:t> party</a:t>
            </a:r>
            <a:r>
              <a:rPr lang="en-US" sz="1800" i="1" spc="-60" dirty="0"/>
              <a:t>. When the representative(s) authorized by employees is not an employee of the employer, they may accompany</a:t>
            </a:r>
            <a:br>
              <a:rPr lang="en-US" sz="1800" i="1" spc="-60" dirty="0"/>
            </a:br>
            <a:r>
              <a:rPr lang="en-US" sz="1800" i="1" spc="-60" dirty="0"/>
              <a:t>the CSHO in the </a:t>
            </a:r>
            <a:r>
              <a:rPr lang="en-US" sz="1800" i="1" spc="-60" dirty="0">
                <a:highlight>
                  <a:srgbClr val="E7F438"/>
                </a:highlight>
              </a:rPr>
              <a:t>inspection if, in the judgment of the CSHO, good cause has been shown why their </a:t>
            </a:r>
            <a:r>
              <a:rPr lang="en-US" sz="1800" b="1" i="1" spc="-60" dirty="0">
                <a:highlight>
                  <a:srgbClr val="FF0000"/>
                </a:highlight>
              </a:rPr>
              <a:t>participation</a:t>
            </a:r>
            <a:r>
              <a:rPr lang="en-US" sz="1800" i="1" spc="-60" dirty="0">
                <a:highlight>
                  <a:srgbClr val="FFFF00"/>
                </a:highlight>
              </a:rPr>
              <a:t> </a:t>
            </a:r>
            <a:r>
              <a:rPr lang="en-US" sz="1800" i="1" spc="-60" dirty="0">
                <a:highlight>
                  <a:srgbClr val="00FF00"/>
                </a:highlight>
              </a:rPr>
              <a:t>is reasonably necessary to the conduct of an effective and thorough physical inspection</a:t>
            </a:r>
            <a:r>
              <a:rPr lang="en-US" sz="1800" i="1" spc="-60" dirty="0"/>
              <a:t> of the workplace (e.g., </a:t>
            </a:r>
            <a:r>
              <a:rPr lang="en-US" sz="1800" b="1" i="1" spc="-60" dirty="0">
                <a:highlight>
                  <a:srgbClr val="00FFFF"/>
                </a:highlight>
              </a:rPr>
              <a:t>b/c of their relevant knowledge, skills, or experience w/ hazards or conditions in the workplace or similar workplaces, or language skills</a:t>
            </a:r>
            <a:r>
              <a:rPr lang="en-US" sz="1800" i="1" spc="-60" dirty="0"/>
              <a:t>).</a:t>
            </a:r>
            <a:endParaRPr lang="en-US" sz="1800" spc="-60" dirty="0">
              <a:solidFill>
                <a:schemeClr val="tx1"/>
              </a:solidFill>
            </a:endParaRPr>
          </a:p>
        </p:txBody>
      </p:sp>
      <p:sp>
        <p:nvSpPr>
          <p:cNvPr id="6" name="TextBox 5">
            <a:extLst>
              <a:ext uri="{FF2B5EF4-FFF2-40B4-BE49-F238E27FC236}">
                <a16:creationId xmlns:a16="http://schemas.microsoft.com/office/drawing/2014/main" id="{4D148B2C-89D7-97CB-6118-747363565863}"/>
              </a:ext>
            </a:extLst>
          </p:cNvPr>
          <p:cNvSpPr txBox="1"/>
          <p:nvPr/>
        </p:nvSpPr>
        <p:spPr>
          <a:xfrm>
            <a:off x="-57701" y="1390491"/>
            <a:ext cx="3725712" cy="4362733"/>
          </a:xfrm>
          <a:prstGeom prst="rect">
            <a:avLst/>
          </a:prstGeom>
          <a:noFill/>
        </p:spPr>
        <p:txBody>
          <a:bodyPr wrap="square">
            <a:spAutoFit/>
          </a:bodyPr>
          <a:lstStyle/>
          <a:p>
            <a:pPr marL="231775" indent="-231775" algn="ctr">
              <a:lnSpc>
                <a:spcPts val="2300"/>
              </a:lnSpc>
              <a:spcBef>
                <a:spcPts val="0"/>
              </a:spcBef>
              <a:spcAft>
                <a:spcPts val="1200"/>
              </a:spcAft>
            </a:pPr>
            <a:r>
              <a:rPr lang="en-US" sz="2000" b="1" u="sng" spc="-60" dirty="0">
                <a:solidFill>
                  <a:schemeClr val="accent5"/>
                </a:solidFill>
              </a:rPr>
              <a:t>Old</a:t>
            </a:r>
            <a:r>
              <a:rPr lang="en-US" sz="2000" u="sng" spc="-60" dirty="0">
                <a:solidFill>
                  <a:schemeClr val="tx1"/>
                </a:solidFill>
              </a:rPr>
              <a:t> Reg Text of </a:t>
            </a:r>
            <a:r>
              <a:rPr lang="en-US" sz="2000" b="1" u="sng" spc="-60" dirty="0">
                <a:solidFill>
                  <a:schemeClr val="tx1"/>
                </a:solidFill>
              </a:rPr>
              <a:t>1903.8(c)</a:t>
            </a:r>
            <a:r>
              <a:rPr lang="en-US" sz="2000" u="sng" spc="-60" dirty="0">
                <a:solidFill>
                  <a:schemeClr val="tx1"/>
                </a:solidFill>
              </a:rPr>
              <a:t>:</a:t>
            </a:r>
          </a:p>
          <a:p>
            <a:pPr marL="284163" lvl="1" algn="ctr">
              <a:lnSpc>
                <a:spcPts val="2300"/>
              </a:lnSpc>
              <a:spcBef>
                <a:spcPts val="0"/>
              </a:spcBef>
              <a:spcAft>
                <a:spcPts val="1800"/>
              </a:spcAft>
              <a:buNone/>
            </a:pPr>
            <a:r>
              <a:rPr lang="en-US" i="1" spc="-50" dirty="0">
                <a:solidFill>
                  <a:schemeClr val="tx1"/>
                </a:solidFill>
              </a:rPr>
              <a:t>“Representatives authorized by employees </a:t>
            </a:r>
            <a:r>
              <a:rPr lang="en-US" b="1" i="1" spc="-50" dirty="0">
                <a:solidFill>
                  <a:schemeClr val="tx1"/>
                </a:solidFill>
                <a:highlight>
                  <a:srgbClr val="C0C0C0"/>
                </a:highlight>
              </a:rPr>
              <a:t>shall</a:t>
            </a:r>
            <a:r>
              <a:rPr lang="en-US" b="1" i="1" spc="-50" dirty="0">
                <a:solidFill>
                  <a:schemeClr val="tx1"/>
                </a:solidFill>
                <a:highlight>
                  <a:srgbClr val="FFFF00"/>
                </a:highlight>
              </a:rPr>
              <a:t> </a:t>
            </a:r>
            <a:r>
              <a:rPr lang="en-US" b="1" i="1" spc="-50" dirty="0">
                <a:solidFill>
                  <a:schemeClr val="tx1"/>
                </a:solidFill>
                <a:highlight>
                  <a:srgbClr val="E7F438"/>
                </a:highlight>
              </a:rPr>
              <a:t>be employees of the employer</a:t>
            </a:r>
            <a:r>
              <a:rPr lang="en-US" i="1" spc="-50" dirty="0">
                <a:solidFill>
                  <a:schemeClr val="tx1"/>
                </a:solidFill>
              </a:rPr>
              <a:t>. However, </a:t>
            </a:r>
            <a:r>
              <a:rPr lang="en-US" i="1" spc="-50" dirty="0">
                <a:solidFill>
                  <a:schemeClr val="tx1"/>
                </a:solidFill>
                <a:highlight>
                  <a:srgbClr val="E7F438"/>
                </a:highlight>
              </a:rPr>
              <a:t>if in the judgment of the CSHO, good cause has been shown why accompaniment by a 3</a:t>
            </a:r>
            <a:r>
              <a:rPr lang="en-US" i="1" spc="-50" baseline="30000" dirty="0">
                <a:solidFill>
                  <a:schemeClr val="tx1"/>
                </a:solidFill>
                <a:highlight>
                  <a:srgbClr val="E7F438"/>
                </a:highlight>
              </a:rPr>
              <a:t>rd</a:t>
            </a:r>
            <a:r>
              <a:rPr lang="en-US" i="1" spc="-50" dirty="0">
                <a:solidFill>
                  <a:schemeClr val="tx1"/>
                </a:solidFill>
                <a:highlight>
                  <a:srgbClr val="E7F438"/>
                </a:highlight>
              </a:rPr>
              <a:t> party who is not an employee of the </a:t>
            </a:r>
            <a:r>
              <a:rPr lang="en-US" i="1" spc="-70" dirty="0">
                <a:solidFill>
                  <a:schemeClr val="tx1"/>
                </a:solidFill>
                <a:highlight>
                  <a:srgbClr val="E7F438"/>
                </a:highlight>
              </a:rPr>
              <a:t>employer </a:t>
            </a:r>
            <a:r>
              <a:rPr lang="en-US" i="1" spc="-70" dirty="0">
                <a:solidFill>
                  <a:schemeClr val="tx1"/>
                </a:solidFill>
                <a:highlight>
                  <a:srgbClr val="FFFF00"/>
                </a:highlight>
              </a:rPr>
              <a:t>(</a:t>
            </a:r>
            <a:r>
              <a:rPr lang="en-US" b="1" i="1" spc="-70" dirty="0">
                <a:solidFill>
                  <a:schemeClr val="tx1"/>
                </a:solidFill>
                <a:highlight>
                  <a:srgbClr val="00FFFF"/>
                </a:highlight>
              </a:rPr>
              <a:t>such as an IH or safety engineer</a:t>
            </a:r>
            <a:r>
              <a:rPr lang="en-US" i="1" spc="-70" dirty="0">
                <a:solidFill>
                  <a:schemeClr val="tx1"/>
                </a:solidFill>
                <a:highlight>
                  <a:srgbClr val="FFFF00"/>
                </a:highlight>
              </a:rPr>
              <a:t>) </a:t>
            </a:r>
            <a:r>
              <a:rPr lang="en-US" i="1" spc="-70" dirty="0">
                <a:solidFill>
                  <a:schemeClr val="tx1"/>
                </a:solidFill>
                <a:highlight>
                  <a:srgbClr val="00FF00"/>
                </a:highlight>
              </a:rPr>
              <a:t>is reasonably necessary to the conduct of an effective and thorough physical inspection</a:t>
            </a:r>
            <a:r>
              <a:rPr lang="en-US" i="1" spc="-70" dirty="0">
                <a:solidFill>
                  <a:schemeClr val="tx1"/>
                </a:solidFill>
              </a:rPr>
              <a:t> of the workplace, </a:t>
            </a:r>
            <a:r>
              <a:rPr lang="en-US" i="1" spc="-50" dirty="0">
                <a:solidFill>
                  <a:schemeClr val="tx1"/>
                </a:solidFill>
              </a:rPr>
              <a:t>such 3</a:t>
            </a:r>
            <a:r>
              <a:rPr lang="en-US" i="1" spc="-50" baseline="30000" dirty="0">
                <a:solidFill>
                  <a:schemeClr val="tx1"/>
                </a:solidFill>
              </a:rPr>
              <a:t>rd </a:t>
            </a:r>
            <a:r>
              <a:rPr lang="en-US" i="1" spc="-50" dirty="0">
                <a:solidFill>
                  <a:schemeClr val="tx1"/>
                </a:solidFill>
              </a:rPr>
              <a:t>party may </a:t>
            </a:r>
            <a:r>
              <a:rPr lang="en-US" b="1" i="1" spc="-50" dirty="0">
                <a:solidFill>
                  <a:schemeClr val="tx1"/>
                </a:solidFill>
                <a:highlight>
                  <a:srgbClr val="FF0000"/>
                </a:highlight>
              </a:rPr>
              <a:t>accompany</a:t>
            </a:r>
            <a:r>
              <a:rPr lang="en-US" i="1" spc="-50" dirty="0">
                <a:solidFill>
                  <a:schemeClr val="tx1"/>
                </a:solidFill>
              </a:rPr>
              <a:t> the CSHO during the inspection.”</a:t>
            </a:r>
          </a:p>
        </p:txBody>
      </p:sp>
    </p:spTree>
    <p:extLst>
      <p:ext uri="{BB962C8B-B14F-4D97-AF65-F5344CB8AC3E}">
        <p14:creationId xmlns:p14="http://schemas.microsoft.com/office/powerpoint/2010/main" val="41753502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B92E0-F845-7565-916A-1D0235102015}"/>
              </a:ext>
            </a:extLst>
          </p:cNvPr>
          <p:cNvSpPr>
            <a:spLocks noGrp="1"/>
          </p:cNvSpPr>
          <p:nvPr>
            <p:ph type="title"/>
          </p:nvPr>
        </p:nvSpPr>
        <p:spPr/>
        <p:txBody>
          <a:bodyPr>
            <a:normAutofit/>
          </a:bodyPr>
          <a:lstStyle/>
          <a:p>
            <a:pPr>
              <a:lnSpc>
                <a:spcPts val="3100"/>
              </a:lnSpc>
              <a:spcBef>
                <a:spcPts val="0"/>
              </a:spcBef>
              <a:spcAft>
                <a:spcPts val="600"/>
              </a:spcAft>
            </a:pPr>
            <a:r>
              <a:rPr lang="en-US" sz="3700" dirty="0"/>
              <a:t>Who May Get To “Walkaround” Your Facility?</a:t>
            </a:r>
          </a:p>
        </p:txBody>
      </p:sp>
      <p:sp>
        <p:nvSpPr>
          <p:cNvPr id="3" name="Content Placeholder 2">
            <a:extLst>
              <a:ext uri="{FF2B5EF4-FFF2-40B4-BE49-F238E27FC236}">
                <a16:creationId xmlns:a16="http://schemas.microsoft.com/office/drawing/2014/main" id="{8D3A0313-5CCE-3537-9BBF-9D883BF92809}"/>
              </a:ext>
            </a:extLst>
          </p:cNvPr>
          <p:cNvSpPr>
            <a:spLocks noGrp="1"/>
          </p:cNvSpPr>
          <p:nvPr>
            <p:ph idx="1"/>
          </p:nvPr>
        </p:nvSpPr>
        <p:spPr>
          <a:xfrm>
            <a:off x="506776" y="1342165"/>
            <a:ext cx="11178448" cy="4838700"/>
          </a:xfrm>
        </p:spPr>
        <p:txBody>
          <a:bodyPr>
            <a:noAutofit/>
          </a:bodyPr>
          <a:lstStyle/>
          <a:p>
            <a:pPr marL="231775" indent="-231775">
              <a:lnSpc>
                <a:spcPct val="95000"/>
              </a:lnSpc>
              <a:spcBef>
                <a:spcPts val="0"/>
              </a:spcBef>
              <a:spcAft>
                <a:spcPts val="1100"/>
              </a:spcAft>
            </a:pPr>
            <a:r>
              <a:rPr lang="en-US" sz="2300" b="1" dirty="0"/>
              <a:t>Union Representatives at non-union workplaces </a:t>
            </a:r>
            <a:r>
              <a:rPr lang="en-US" sz="2300" dirty="0"/>
              <a:t>accessing workplaces and employees for organizing, influencing bargaining, etc.</a:t>
            </a:r>
          </a:p>
          <a:p>
            <a:pPr marL="231775" indent="-231775">
              <a:lnSpc>
                <a:spcPct val="95000"/>
              </a:lnSpc>
              <a:spcBef>
                <a:spcPts val="0"/>
              </a:spcBef>
              <a:spcAft>
                <a:spcPts val="1100"/>
              </a:spcAft>
            </a:pPr>
            <a:r>
              <a:rPr lang="en-US" sz="2300" b="1" spc="-30" dirty="0"/>
              <a:t>Plaintiffs’ Attorneys (or their “experts”) </a:t>
            </a:r>
            <a:r>
              <a:rPr lang="en-US" sz="2300" spc="-30" dirty="0"/>
              <a:t>piggyback on OSHA’s broad investigative/subpoena authority (access site, records and evidence, and participate in private employee interviews)</a:t>
            </a:r>
          </a:p>
          <a:p>
            <a:pPr marL="231775" indent="-231775">
              <a:lnSpc>
                <a:spcPct val="95000"/>
              </a:lnSpc>
              <a:spcBef>
                <a:spcPts val="0"/>
              </a:spcBef>
              <a:spcAft>
                <a:spcPts val="1100"/>
              </a:spcAft>
            </a:pPr>
            <a:r>
              <a:rPr lang="en-US" sz="2300" dirty="0"/>
              <a:t>Disgruntled </a:t>
            </a:r>
            <a:r>
              <a:rPr lang="en-US" sz="2300" b="1" dirty="0"/>
              <a:t>Former employees</a:t>
            </a:r>
          </a:p>
          <a:p>
            <a:pPr marL="231775" indent="-231775">
              <a:lnSpc>
                <a:spcPct val="95000"/>
              </a:lnSpc>
              <a:spcBef>
                <a:spcPts val="0"/>
              </a:spcBef>
              <a:spcAft>
                <a:spcPts val="1100"/>
              </a:spcAft>
            </a:pPr>
            <a:r>
              <a:rPr lang="en-US" sz="2300" b="1" dirty="0"/>
              <a:t>Worker advocacy and other activist organizations </a:t>
            </a:r>
            <a:r>
              <a:rPr lang="en-US" sz="2300" dirty="0"/>
              <a:t>(PETA, environmental activists, etc.)</a:t>
            </a:r>
            <a:endParaRPr lang="en-US" sz="2300" b="1" dirty="0"/>
          </a:p>
          <a:p>
            <a:pPr marL="231775" indent="-231775">
              <a:lnSpc>
                <a:spcPct val="95000"/>
              </a:lnSpc>
              <a:spcBef>
                <a:spcPts val="0"/>
              </a:spcBef>
              <a:spcAft>
                <a:spcPts val="1100"/>
              </a:spcAft>
            </a:pPr>
            <a:r>
              <a:rPr lang="en-US" sz="2300" b="1" dirty="0"/>
              <a:t>Attorneys and consultants </a:t>
            </a:r>
            <a:r>
              <a:rPr lang="en-US" sz="2300" dirty="0"/>
              <a:t>“experienced in interacting w/ gov’t officials,” or “w/ relevant cultural competencies”</a:t>
            </a:r>
          </a:p>
          <a:p>
            <a:pPr marL="231775" indent="-231775">
              <a:lnSpc>
                <a:spcPct val="95000"/>
              </a:lnSpc>
              <a:spcBef>
                <a:spcPts val="0"/>
              </a:spcBef>
              <a:spcAft>
                <a:spcPts val="1100"/>
              </a:spcAft>
            </a:pPr>
            <a:r>
              <a:rPr lang="en-US" sz="2300" b="1" dirty="0"/>
              <a:t>Technical experts </a:t>
            </a:r>
            <a:r>
              <a:rPr lang="en-US" sz="2300" dirty="0"/>
              <a:t>with more expertise than OSHA has in-house</a:t>
            </a:r>
          </a:p>
          <a:p>
            <a:pPr marL="231775" indent="-231775">
              <a:lnSpc>
                <a:spcPct val="95000"/>
              </a:lnSpc>
              <a:spcBef>
                <a:spcPts val="0"/>
              </a:spcBef>
              <a:spcAft>
                <a:spcPts val="1100"/>
              </a:spcAft>
            </a:pPr>
            <a:r>
              <a:rPr lang="en-US" sz="2300" b="1" dirty="0"/>
              <a:t>Competitors</a:t>
            </a:r>
            <a:r>
              <a:rPr lang="en-US" sz="2300" dirty="0"/>
              <a:t> accessing proprietary information</a:t>
            </a:r>
          </a:p>
          <a:p>
            <a:pPr marL="231775" indent="-231775">
              <a:lnSpc>
                <a:spcPct val="95000"/>
              </a:lnSpc>
              <a:spcBef>
                <a:spcPts val="0"/>
              </a:spcBef>
              <a:spcAft>
                <a:spcPts val="1100"/>
              </a:spcAft>
            </a:pPr>
            <a:r>
              <a:rPr lang="en-US" sz="2300" b="1" dirty="0"/>
              <a:t>Customers</a:t>
            </a:r>
          </a:p>
          <a:p>
            <a:pPr marL="231775" indent="-231775">
              <a:lnSpc>
                <a:spcPct val="95000"/>
              </a:lnSpc>
              <a:spcBef>
                <a:spcPts val="0"/>
              </a:spcBef>
              <a:spcAft>
                <a:spcPts val="1100"/>
              </a:spcAft>
            </a:pPr>
            <a:r>
              <a:rPr lang="en-US" sz="2300" b="1" dirty="0"/>
              <a:t>Media</a:t>
            </a:r>
          </a:p>
        </p:txBody>
      </p:sp>
    </p:spTree>
    <p:extLst>
      <p:ext uri="{BB962C8B-B14F-4D97-AF65-F5344CB8AC3E}">
        <p14:creationId xmlns:p14="http://schemas.microsoft.com/office/powerpoint/2010/main" val="4055267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902C4-69E7-FCFB-85A5-89330507CB1E}"/>
              </a:ext>
            </a:extLst>
          </p:cNvPr>
          <p:cNvSpPr>
            <a:spLocks noGrp="1"/>
          </p:cNvSpPr>
          <p:nvPr>
            <p:ph type="title"/>
          </p:nvPr>
        </p:nvSpPr>
        <p:spPr/>
        <p:txBody>
          <a:bodyPr/>
          <a:lstStyle/>
          <a:p>
            <a:r>
              <a:rPr lang="en-US" dirty="0"/>
              <a:t>Fed/OSHA FAQs</a:t>
            </a:r>
          </a:p>
        </p:txBody>
      </p:sp>
      <p:sp>
        <p:nvSpPr>
          <p:cNvPr id="3" name="Content Placeholder 2">
            <a:extLst>
              <a:ext uri="{FF2B5EF4-FFF2-40B4-BE49-F238E27FC236}">
                <a16:creationId xmlns:a16="http://schemas.microsoft.com/office/drawing/2014/main" id="{DB417AAA-79BC-024D-6C41-F50DD756DF19}"/>
              </a:ext>
            </a:extLst>
          </p:cNvPr>
          <p:cNvSpPr>
            <a:spLocks noGrp="1"/>
          </p:cNvSpPr>
          <p:nvPr>
            <p:ph idx="1"/>
          </p:nvPr>
        </p:nvSpPr>
        <p:spPr/>
        <p:txBody>
          <a:bodyPr/>
          <a:lstStyle/>
          <a:p>
            <a:r>
              <a:rPr lang="en-US" dirty="0">
                <a:solidFill>
                  <a:schemeClr val="tx1"/>
                </a:solidFill>
              </a:rPr>
              <a:t>How many employees are required to authorize a walkaround representative? A majority of the workforce or the department at issue in the inspection, for example? Can a single employee authorize the representative?</a:t>
            </a:r>
          </a:p>
          <a:p>
            <a:pPr lvl="1"/>
            <a:r>
              <a:rPr lang="en-US" dirty="0">
                <a:solidFill>
                  <a:schemeClr val="tx1"/>
                </a:solidFill>
              </a:rPr>
              <a:t>No set number of employees are required to authorize an employee walkaround representative. It is not necessary for all, or even a majority, of employees to authorize the walkaround representative. However, in a workplace with more than one employee, more than one employee would be needed to authorize the walkaround representative.</a:t>
            </a:r>
          </a:p>
          <a:p>
            <a:pPr marL="457200" lvl="1" indent="0">
              <a:buNone/>
            </a:pPr>
            <a:r>
              <a:rPr lang="en-US" dirty="0">
                <a:solidFill>
                  <a:schemeClr val="tx1"/>
                </a:solidFill>
              </a:rPr>
              <a:t>https://www.osha.gov/worker-walkaround/final-rule/faq</a:t>
            </a:r>
          </a:p>
        </p:txBody>
      </p:sp>
    </p:spTree>
    <p:extLst>
      <p:ext uri="{BB962C8B-B14F-4D97-AF65-F5344CB8AC3E}">
        <p14:creationId xmlns:p14="http://schemas.microsoft.com/office/powerpoint/2010/main" val="17439996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A59DC-A68F-E1CB-BFD1-1FE595352C95}"/>
              </a:ext>
            </a:extLst>
          </p:cNvPr>
          <p:cNvSpPr>
            <a:spLocks noGrp="1"/>
          </p:cNvSpPr>
          <p:nvPr>
            <p:ph type="title"/>
          </p:nvPr>
        </p:nvSpPr>
        <p:spPr/>
        <p:txBody>
          <a:bodyPr/>
          <a:lstStyle/>
          <a:p>
            <a:r>
              <a:rPr lang="en-US" dirty="0"/>
              <a:t>Fed/OSHA FAQs</a:t>
            </a:r>
          </a:p>
        </p:txBody>
      </p:sp>
      <p:sp>
        <p:nvSpPr>
          <p:cNvPr id="3" name="Content Placeholder 2">
            <a:extLst>
              <a:ext uri="{FF2B5EF4-FFF2-40B4-BE49-F238E27FC236}">
                <a16:creationId xmlns:a16="http://schemas.microsoft.com/office/drawing/2014/main" id="{9E8574A0-9654-232E-2375-B6E3A7417068}"/>
              </a:ext>
            </a:extLst>
          </p:cNvPr>
          <p:cNvSpPr>
            <a:spLocks noGrp="1"/>
          </p:cNvSpPr>
          <p:nvPr>
            <p:ph idx="1"/>
          </p:nvPr>
        </p:nvSpPr>
        <p:spPr/>
        <p:txBody>
          <a:bodyPr/>
          <a:lstStyle/>
          <a:p>
            <a:r>
              <a:rPr lang="en-US" dirty="0">
                <a:solidFill>
                  <a:schemeClr val="tx1"/>
                </a:solidFill>
              </a:rPr>
              <a:t>How many walkaround representatives can there be on an inspection?</a:t>
            </a:r>
          </a:p>
          <a:p>
            <a:pPr lvl="1"/>
            <a:r>
              <a:rPr lang="en-US" dirty="0">
                <a:solidFill>
                  <a:schemeClr val="tx1"/>
                </a:solidFill>
              </a:rPr>
              <a:t>1 employee and 1 employer representative shall accompany the CSHO on the inspection, but the CSHO may permit additional employer representatives and additional authorized employee representatives if the additional representatives will further aid the inspection. </a:t>
            </a:r>
          </a:p>
          <a:p>
            <a:pPr lvl="1"/>
            <a:r>
              <a:rPr lang="en-US" dirty="0">
                <a:solidFill>
                  <a:schemeClr val="tx1"/>
                </a:solidFill>
              </a:rPr>
              <a:t>A different employer and employee representative may accompany the CSHO during each different phase of an inspection if this will not interfere with the conduct of the inspection.</a:t>
            </a:r>
          </a:p>
        </p:txBody>
      </p:sp>
    </p:spTree>
    <p:extLst>
      <p:ext uri="{BB962C8B-B14F-4D97-AF65-F5344CB8AC3E}">
        <p14:creationId xmlns:p14="http://schemas.microsoft.com/office/powerpoint/2010/main" val="434468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5F90E-C2AD-4125-37AA-96957D8BD808}"/>
              </a:ext>
            </a:extLst>
          </p:cNvPr>
          <p:cNvSpPr>
            <a:spLocks noGrp="1"/>
          </p:cNvSpPr>
          <p:nvPr>
            <p:ph type="title"/>
          </p:nvPr>
        </p:nvSpPr>
        <p:spPr/>
        <p:txBody>
          <a:bodyPr/>
          <a:lstStyle/>
          <a:p>
            <a:r>
              <a:rPr lang="en-US" dirty="0"/>
              <a:t>Fed/OSHA FAQs</a:t>
            </a:r>
          </a:p>
        </p:txBody>
      </p:sp>
      <p:sp>
        <p:nvSpPr>
          <p:cNvPr id="3" name="Content Placeholder 2">
            <a:extLst>
              <a:ext uri="{FF2B5EF4-FFF2-40B4-BE49-F238E27FC236}">
                <a16:creationId xmlns:a16="http://schemas.microsoft.com/office/drawing/2014/main" id="{63824C1B-29B6-89E1-229A-804A252E377C}"/>
              </a:ext>
            </a:extLst>
          </p:cNvPr>
          <p:cNvSpPr>
            <a:spLocks noGrp="1"/>
          </p:cNvSpPr>
          <p:nvPr>
            <p:ph idx="1"/>
          </p:nvPr>
        </p:nvSpPr>
        <p:spPr/>
        <p:txBody>
          <a:bodyPr/>
          <a:lstStyle/>
          <a:p>
            <a:r>
              <a:rPr lang="en-US" dirty="0">
                <a:solidFill>
                  <a:schemeClr val="tx1"/>
                </a:solidFill>
              </a:rPr>
              <a:t>In a unionized workplace, can employees designate a representative who is not affiliated with their union?</a:t>
            </a:r>
          </a:p>
          <a:p>
            <a:pPr lvl="1"/>
            <a:r>
              <a:rPr lang="en-US" dirty="0">
                <a:solidFill>
                  <a:schemeClr val="tx1"/>
                </a:solidFill>
              </a:rPr>
              <a:t>If the CSHO determines that an additional walkaround representative would further aid the inspection, the CSHO may permit an additional representative authorized by employees on the walkaround inspection, even if that individual is not affiliated with the union. </a:t>
            </a:r>
          </a:p>
          <a:p>
            <a:pPr marL="0" indent="0">
              <a:buNone/>
            </a:pPr>
            <a:endParaRPr lang="en-US" dirty="0"/>
          </a:p>
        </p:txBody>
      </p:sp>
    </p:spTree>
    <p:extLst>
      <p:ext uri="{BB962C8B-B14F-4D97-AF65-F5344CB8AC3E}">
        <p14:creationId xmlns:p14="http://schemas.microsoft.com/office/powerpoint/2010/main" val="38418340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65ACD-B78B-A7AA-FAD5-50C0DD7247D6}"/>
              </a:ext>
            </a:extLst>
          </p:cNvPr>
          <p:cNvSpPr>
            <a:spLocks noGrp="1"/>
          </p:cNvSpPr>
          <p:nvPr>
            <p:ph type="title"/>
          </p:nvPr>
        </p:nvSpPr>
        <p:spPr/>
        <p:txBody>
          <a:bodyPr/>
          <a:lstStyle/>
          <a:p>
            <a:r>
              <a:rPr lang="en-US" dirty="0"/>
              <a:t>What are the Risks? </a:t>
            </a:r>
          </a:p>
        </p:txBody>
      </p:sp>
      <p:sp>
        <p:nvSpPr>
          <p:cNvPr id="3" name="Content Placeholder 2">
            <a:extLst>
              <a:ext uri="{FF2B5EF4-FFF2-40B4-BE49-F238E27FC236}">
                <a16:creationId xmlns:a16="http://schemas.microsoft.com/office/drawing/2014/main" id="{8E434331-7F38-91DC-02C6-357266AE0D5B}"/>
              </a:ext>
            </a:extLst>
          </p:cNvPr>
          <p:cNvSpPr>
            <a:spLocks noGrp="1"/>
          </p:cNvSpPr>
          <p:nvPr>
            <p:ph idx="1"/>
          </p:nvPr>
        </p:nvSpPr>
        <p:spPr>
          <a:xfrm>
            <a:off x="609600" y="1219201"/>
            <a:ext cx="10972800" cy="4838700"/>
          </a:xfrm>
        </p:spPr>
        <p:txBody>
          <a:bodyPr>
            <a:noAutofit/>
          </a:bodyPr>
          <a:lstStyle/>
          <a:p>
            <a:pPr marL="285750" indent="-285750">
              <a:lnSpc>
                <a:spcPct val="115000"/>
              </a:lnSpc>
              <a:spcBef>
                <a:spcPts val="0"/>
              </a:spcBef>
              <a:spcAft>
                <a:spcPts val="1300"/>
              </a:spcAft>
            </a:pPr>
            <a:r>
              <a:rPr lang="en-US" sz="2450" dirty="0"/>
              <a:t>Access to employees for union organizing and influencing bargaining</a:t>
            </a:r>
          </a:p>
          <a:p>
            <a:pPr marL="285750" indent="-285750">
              <a:lnSpc>
                <a:spcPct val="115000"/>
              </a:lnSpc>
              <a:spcBef>
                <a:spcPts val="0"/>
              </a:spcBef>
              <a:spcAft>
                <a:spcPts val="1300"/>
              </a:spcAft>
            </a:pPr>
            <a:r>
              <a:rPr lang="en-US" sz="2450" dirty="0"/>
              <a:t>Increase in complaint filings and work stoppages</a:t>
            </a:r>
          </a:p>
          <a:p>
            <a:pPr marL="285750" indent="-285750">
              <a:lnSpc>
                <a:spcPct val="115000"/>
              </a:lnSpc>
              <a:spcBef>
                <a:spcPts val="0"/>
              </a:spcBef>
              <a:spcAft>
                <a:spcPts val="1300"/>
              </a:spcAft>
            </a:pPr>
            <a:r>
              <a:rPr lang="en-US" sz="2450" dirty="0"/>
              <a:t>Potential influencing of witnesses </a:t>
            </a:r>
          </a:p>
          <a:p>
            <a:pPr marL="285750" indent="-285750">
              <a:lnSpc>
                <a:spcPct val="115000"/>
              </a:lnSpc>
              <a:spcBef>
                <a:spcPts val="0"/>
              </a:spcBef>
              <a:spcAft>
                <a:spcPts val="1300"/>
              </a:spcAft>
            </a:pPr>
            <a:r>
              <a:rPr lang="en-US" sz="2450" dirty="0"/>
              <a:t>Early access to the site, records and evidence, and witnesses (piggybacking on OSHA’s broad investigative/subpoena authority)</a:t>
            </a:r>
          </a:p>
          <a:p>
            <a:pPr marL="285750" indent="-285750">
              <a:lnSpc>
                <a:spcPct val="115000"/>
              </a:lnSpc>
              <a:spcBef>
                <a:spcPts val="0"/>
              </a:spcBef>
              <a:spcAft>
                <a:spcPts val="1300"/>
              </a:spcAft>
            </a:pPr>
            <a:r>
              <a:rPr lang="en-US" sz="2450" dirty="0"/>
              <a:t>Threat of violence from disgruntled employees</a:t>
            </a:r>
          </a:p>
          <a:p>
            <a:pPr marL="285750" indent="-285750">
              <a:lnSpc>
                <a:spcPct val="115000"/>
              </a:lnSpc>
              <a:spcBef>
                <a:spcPts val="0"/>
              </a:spcBef>
              <a:spcAft>
                <a:spcPts val="1300"/>
              </a:spcAft>
            </a:pPr>
            <a:r>
              <a:rPr lang="en-US" sz="2450" dirty="0"/>
              <a:t>Sabotage and/or theft of trade secrets and proprietary information </a:t>
            </a:r>
          </a:p>
          <a:p>
            <a:pPr marL="285750" indent="-285750">
              <a:lnSpc>
                <a:spcPct val="115000"/>
              </a:lnSpc>
              <a:spcBef>
                <a:spcPts val="0"/>
              </a:spcBef>
              <a:spcAft>
                <a:spcPts val="1300"/>
              </a:spcAft>
            </a:pPr>
            <a:r>
              <a:rPr lang="en-US" sz="2450" dirty="0"/>
              <a:t>Information used to promote legislative and political agendas</a:t>
            </a:r>
          </a:p>
          <a:p>
            <a:pPr marL="285750" indent="-285750">
              <a:lnSpc>
                <a:spcPct val="115000"/>
              </a:lnSpc>
              <a:spcBef>
                <a:spcPts val="0"/>
              </a:spcBef>
              <a:spcAft>
                <a:spcPts val="1300"/>
              </a:spcAft>
            </a:pPr>
            <a:r>
              <a:rPr lang="en-US" sz="2450" dirty="0"/>
              <a:t>Information used to publicly criticize/shame the employer</a:t>
            </a:r>
          </a:p>
          <a:p>
            <a:pPr>
              <a:spcBef>
                <a:spcPts val="0"/>
              </a:spcBef>
              <a:spcAft>
                <a:spcPts val="1300"/>
              </a:spcAft>
            </a:pPr>
            <a:endParaRPr lang="en-US" sz="2450" dirty="0"/>
          </a:p>
        </p:txBody>
      </p:sp>
    </p:spTree>
    <p:extLst>
      <p:ext uri="{BB962C8B-B14F-4D97-AF65-F5344CB8AC3E}">
        <p14:creationId xmlns:p14="http://schemas.microsoft.com/office/powerpoint/2010/main" val="22921472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0E4ECA-3A5F-A4E6-03EB-F7369CD6E49C}"/>
              </a:ext>
            </a:extLst>
          </p:cNvPr>
          <p:cNvPicPr>
            <a:picLocks noChangeAspect="1"/>
          </p:cNvPicPr>
          <p:nvPr/>
        </p:nvPicPr>
        <p:blipFill>
          <a:blip r:embed="rId3"/>
          <a:stretch>
            <a:fillRect/>
          </a:stretch>
        </p:blipFill>
        <p:spPr>
          <a:xfrm>
            <a:off x="7337232" y="1426847"/>
            <a:ext cx="4245476" cy="4925042"/>
          </a:xfrm>
          <a:prstGeom prst="roundRect">
            <a:avLst>
              <a:gd name="adj" fmla="val 6612"/>
            </a:avLst>
          </a:prstGeom>
          <a:ln>
            <a:noFill/>
          </a:ln>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Title 1">
            <a:extLst>
              <a:ext uri="{FF2B5EF4-FFF2-40B4-BE49-F238E27FC236}">
                <a16:creationId xmlns:a16="http://schemas.microsoft.com/office/drawing/2014/main" id="{0CDDC25B-7E68-8814-0A34-6F7B1F40ABE4}"/>
              </a:ext>
            </a:extLst>
          </p:cNvPr>
          <p:cNvSpPr>
            <a:spLocks noGrp="1"/>
          </p:cNvSpPr>
          <p:nvPr>
            <p:ph type="title"/>
          </p:nvPr>
        </p:nvSpPr>
        <p:spPr>
          <a:xfrm>
            <a:off x="576549" y="276799"/>
            <a:ext cx="10744200" cy="876300"/>
          </a:xfrm>
        </p:spPr>
        <p:txBody>
          <a:bodyPr>
            <a:normAutofit/>
          </a:bodyPr>
          <a:lstStyle/>
          <a:p>
            <a:r>
              <a:rPr lang="en-US" cap="none" spc="-80" dirty="0"/>
              <a:t>Legal Challenge </a:t>
            </a:r>
            <a:r>
              <a:rPr lang="en-US" spc="-80" dirty="0"/>
              <a:t>to Worker Walkaround Rule</a:t>
            </a:r>
            <a:endParaRPr lang="en-US" dirty="0"/>
          </a:p>
        </p:txBody>
      </p:sp>
      <p:sp>
        <p:nvSpPr>
          <p:cNvPr id="4" name="Content Placeholder 3">
            <a:extLst>
              <a:ext uri="{FF2B5EF4-FFF2-40B4-BE49-F238E27FC236}">
                <a16:creationId xmlns:a16="http://schemas.microsoft.com/office/drawing/2014/main" id="{DD0B87A3-C056-EDC0-009C-F2818C36865F}"/>
              </a:ext>
            </a:extLst>
          </p:cNvPr>
          <p:cNvSpPr>
            <a:spLocks noGrp="1"/>
          </p:cNvSpPr>
          <p:nvPr>
            <p:ph idx="1"/>
          </p:nvPr>
        </p:nvSpPr>
        <p:spPr>
          <a:xfrm>
            <a:off x="477087" y="1691190"/>
            <a:ext cx="11237825" cy="4838700"/>
          </a:xfrm>
        </p:spPr>
        <p:txBody>
          <a:bodyPr>
            <a:noAutofit/>
          </a:bodyPr>
          <a:lstStyle/>
          <a:p>
            <a:pPr marL="341313" lvl="1" indent="-341313">
              <a:lnSpc>
                <a:spcPts val="3300"/>
              </a:lnSpc>
              <a:spcBef>
                <a:spcPts val="0"/>
              </a:spcBef>
              <a:spcAft>
                <a:spcPts val="3600"/>
              </a:spcAft>
              <a:buFont typeface="Arial" panose="020B0604020202020204" pitchFamily="34" charset="0"/>
              <a:buChar char="•"/>
            </a:pPr>
            <a:r>
              <a:rPr lang="en-US" sz="2700" spc="-40" dirty="0">
                <a:solidFill>
                  <a:schemeClr val="tx1"/>
                </a:solidFill>
              </a:rPr>
              <a:t>5/21/24 – U.S. Chamber of Commerce and several</a:t>
            </a:r>
            <a:br>
              <a:rPr lang="en-US" sz="2700" spc="-40" dirty="0">
                <a:solidFill>
                  <a:schemeClr val="tx1"/>
                </a:solidFill>
              </a:rPr>
            </a:br>
            <a:r>
              <a:rPr lang="en-US" sz="2700" spc="-40" dirty="0">
                <a:solidFill>
                  <a:schemeClr val="tx1"/>
                </a:solidFill>
              </a:rPr>
              <a:t>trade associations sued OSHA challenging the</a:t>
            </a:r>
            <a:br>
              <a:rPr lang="en-US" sz="2700" spc="-40" dirty="0">
                <a:solidFill>
                  <a:schemeClr val="tx1"/>
                </a:solidFill>
              </a:rPr>
            </a:br>
            <a:r>
              <a:rPr lang="en-US" sz="2700" spc="-40" dirty="0">
                <a:solidFill>
                  <a:schemeClr val="tx1"/>
                </a:solidFill>
              </a:rPr>
              <a:t>legality of the Worker Walkaround Rule</a:t>
            </a:r>
          </a:p>
          <a:p>
            <a:pPr marL="341313" lvl="1" indent="-341313">
              <a:lnSpc>
                <a:spcPts val="3300"/>
              </a:lnSpc>
              <a:spcBef>
                <a:spcPts val="0"/>
              </a:spcBef>
              <a:spcAft>
                <a:spcPts val="3600"/>
              </a:spcAft>
              <a:buFont typeface="Arial" panose="020B0604020202020204" pitchFamily="34" charset="0"/>
              <a:buChar char="•"/>
            </a:pPr>
            <a:r>
              <a:rPr lang="en-US" sz="2700" spc="-40" dirty="0">
                <a:solidFill>
                  <a:schemeClr val="tx1"/>
                </a:solidFill>
              </a:rPr>
              <a:t>The action was filed in the U.S. District Court</a:t>
            </a:r>
            <a:br>
              <a:rPr lang="en-US" sz="2700" spc="-40" dirty="0">
                <a:solidFill>
                  <a:schemeClr val="tx1"/>
                </a:solidFill>
              </a:rPr>
            </a:br>
            <a:r>
              <a:rPr lang="en-US" sz="2700" spc="-40" dirty="0">
                <a:solidFill>
                  <a:schemeClr val="tx1"/>
                </a:solidFill>
              </a:rPr>
              <a:t>for the Western District of Texas</a:t>
            </a:r>
          </a:p>
          <a:p>
            <a:pPr marL="341313" lvl="1" indent="-341313">
              <a:lnSpc>
                <a:spcPts val="3300"/>
              </a:lnSpc>
              <a:spcBef>
                <a:spcPts val="0"/>
              </a:spcBef>
              <a:spcAft>
                <a:spcPts val="3600"/>
              </a:spcAft>
              <a:buFont typeface="Arial" panose="020B0604020202020204" pitchFamily="34" charset="0"/>
              <a:buChar char="•"/>
            </a:pPr>
            <a:r>
              <a:rPr lang="en-US" sz="2700" spc="-40" dirty="0">
                <a:solidFill>
                  <a:schemeClr val="tx1"/>
                </a:solidFill>
              </a:rPr>
              <a:t>In </a:t>
            </a:r>
            <a:r>
              <a:rPr lang="en-US" sz="2700" i="1" spc="-40" dirty="0">
                <a:solidFill>
                  <a:schemeClr val="tx1"/>
                </a:solidFill>
              </a:rPr>
              <a:t>Chamber of Commerce v. OSHA</a:t>
            </a:r>
            <a:r>
              <a:rPr lang="en-US" sz="2700" spc="-40" dirty="0">
                <a:solidFill>
                  <a:schemeClr val="tx1"/>
                </a:solidFill>
              </a:rPr>
              <a:t>, the</a:t>
            </a:r>
            <a:br>
              <a:rPr lang="en-US" sz="2700" spc="-40" dirty="0">
                <a:solidFill>
                  <a:schemeClr val="tx1"/>
                </a:solidFill>
              </a:rPr>
            </a:br>
            <a:r>
              <a:rPr lang="en-US" sz="2700" spc="-40" dirty="0">
                <a:solidFill>
                  <a:schemeClr val="tx1"/>
                </a:solidFill>
              </a:rPr>
              <a:t>challenging plaintiffs seek declaratory</a:t>
            </a:r>
            <a:br>
              <a:rPr lang="en-US" sz="2700" spc="-40" dirty="0">
                <a:solidFill>
                  <a:schemeClr val="tx1"/>
                </a:solidFill>
              </a:rPr>
            </a:br>
            <a:r>
              <a:rPr lang="en-US" sz="2700" spc="-40" dirty="0">
                <a:solidFill>
                  <a:schemeClr val="tx1"/>
                </a:solidFill>
              </a:rPr>
              <a:t>and injunctive relief</a:t>
            </a:r>
          </a:p>
        </p:txBody>
      </p:sp>
    </p:spTree>
    <p:extLst>
      <p:ext uri="{BB962C8B-B14F-4D97-AF65-F5344CB8AC3E}">
        <p14:creationId xmlns:p14="http://schemas.microsoft.com/office/powerpoint/2010/main" val="3152291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A868EE-BC4D-05E6-3DA0-43964C1D7658}"/>
              </a:ext>
            </a:extLst>
          </p:cNvPr>
          <p:cNvSpPr>
            <a:spLocks noGrp="1"/>
          </p:cNvSpPr>
          <p:nvPr>
            <p:ph type="title"/>
          </p:nvPr>
        </p:nvSpPr>
        <p:spPr/>
        <p:txBody>
          <a:bodyPr>
            <a:normAutofit/>
          </a:bodyPr>
          <a:lstStyle/>
          <a:p>
            <a:r>
              <a:rPr lang="en-US" sz="5400" dirty="0"/>
              <a:t>Agenda</a:t>
            </a:r>
            <a:endParaRPr lang="en-US" sz="4800" dirty="0"/>
          </a:p>
        </p:txBody>
      </p:sp>
      <p:graphicFrame>
        <p:nvGraphicFramePr>
          <p:cNvPr id="6" name="SmartArt Placeholder 5">
            <a:extLst>
              <a:ext uri="{FF2B5EF4-FFF2-40B4-BE49-F238E27FC236}">
                <a16:creationId xmlns:a16="http://schemas.microsoft.com/office/drawing/2014/main" id="{47F2EEE9-E92E-92BA-97B8-914E56E02E9A}"/>
              </a:ext>
            </a:extLst>
          </p:cNvPr>
          <p:cNvGraphicFramePr>
            <a:graphicFrameLocks noGrp="1"/>
          </p:cNvGraphicFramePr>
          <p:nvPr>
            <p:ph idx="1"/>
            <p:extLst>
              <p:ext uri="{D42A27DB-BD31-4B8C-83A1-F6EECF244321}">
                <p14:modId xmlns:p14="http://schemas.microsoft.com/office/powerpoint/2010/main" val="690694721"/>
              </p:ext>
            </p:extLst>
          </p:nvPr>
        </p:nvGraphicFramePr>
        <p:xfrm>
          <a:off x="381000" y="1404257"/>
          <a:ext cx="112395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59346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67AC05-36CC-6376-C56E-2C25923268DD}"/>
              </a:ext>
            </a:extLst>
          </p:cNvPr>
          <p:cNvSpPr>
            <a:spLocks noGrp="1"/>
          </p:cNvSpPr>
          <p:nvPr>
            <p:ph sz="half" idx="2"/>
          </p:nvPr>
        </p:nvSpPr>
        <p:spPr>
          <a:xfrm>
            <a:off x="6400798" y="1523999"/>
            <a:ext cx="5181601" cy="4991099"/>
          </a:xfrm>
        </p:spPr>
        <p:txBody>
          <a:bodyPr vert="horz" lIns="91440" tIns="45720" rIns="91440" bIns="45720" rtlCol="0">
            <a:normAutofit/>
          </a:bodyPr>
          <a:lstStyle/>
          <a:p>
            <a:pPr marL="342900" marR="0" lvl="0">
              <a:lnSpc>
                <a:spcPct val="90000"/>
              </a:lnSpc>
              <a:spcBef>
                <a:spcPts val="0"/>
              </a:spcBef>
              <a:buFont typeface="Symbol" panose="05050102010706020507" pitchFamily="18" charset="2"/>
              <a:buChar char=""/>
            </a:pPr>
            <a:endParaRPr lang="en-US" sz="1500" dirty="0">
              <a:effectLst/>
            </a:endParaRPr>
          </a:p>
          <a:p>
            <a:pPr marL="0" marR="0" lvl="0">
              <a:lnSpc>
                <a:spcPct val="90000"/>
              </a:lnSpc>
              <a:buNone/>
            </a:pPr>
            <a:r>
              <a:rPr lang="en-US" sz="2400" b="1" dirty="0">
                <a:solidFill>
                  <a:srgbClr val="F28411"/>
                </a:solidFill>
              </a:rPr>
              <a:t>California Labor Code  6314(d)</a:t>
            </a:r>
          </a:p>
          <a:p>
            <a:pPr marL="0" lvl="1">
              <a:lnSpc>
                <a:spcPct val="90000"/>
              </a:lnSpc>
              <a:spcBef>
                <a:spcPts val="1000"/>
              </a:spcBef>
              <a:buNone/>
            </a:pPr>
            <a:r>
              <a:rPr lang="en-US" sz="1800" b="1" i="1" dirty="0">
                <a:solidFill>
                  <a:schemeClr val="tx1"/>
                </a:solidFill>
              </a:rPr>
              <a:t>In the course of any investigation or inspection of an employer or place of employment by an authorized representative of the division, </a:t>
            </a:r>
            <a:r>
              <a:rPr lang="en-US" sz="1800" b="1" i="1" dirty="0">
                <a:solidFill>
                  <a:schemeClr val="tx1"/>
                </a:solidFill>
                <a:highlight>
                  <a:srgbClr val="FFFF00"/>
                </a:highlight>
              </a:rPr>
              <a:t>a representative of the employer and a representative authorized by his or her employees shall have an opportunity to accompany him or her on the tour of inspection. </a:t>
            </a:r>
            <a:r>
              <a:rPr lang="en-US" sz="1800" b="1" i="1" dirty="0">
                <a:solidFill>
                  <a:schemeClr val="tx1"/>
                </a:solidFill>
              </a:rPr>
              <a:t>Any employee or employer, or their authorized representatives, shall have the right to discuss safety and health violations or safety and health problems with the inspector privately during the course of an investigation or inspection.</a:t>
            </a:r>
            <a:r>
              <a:rPr lang="en-US" sz="1800" b="1" i="1" dirty="0">
                <a:solidFill>
                  <a:schemeClr val="tx1"/>
                </a:solidFill>
                <a:highlight>
                  <a:srgbClr val="FFFF00"/>
                </a:highlight>
              </a:rPr>
              <a:t> Where there is no authorized employee representative, the chief or his or her authorized representatives shall consult with a reasonable number of employees concerning matters of health and safety of the place of employment.</a:t>
            </a:r>
          </a:p>
        </p:txBody>
      </p:sp>
      <p:sp>
        <p:nvSpPr>
          <p:cNvPr id="2" name="Title 1">
            <a:extLst>
              <a:ext uri="{FF2B5EF4-FFF2-40B4-BE49-F238E27FC236}">
                <a16:creationId xmlns:a16="http://schemas.microsoft.com/office/drawing/2014/main" id="{BC9CAB18-CBCA-FEC2-1508-15C032B34108}"/>
              </a:ext>
            </a:extLst>
          </p:cNvPr>
          <p:cNvSpPr>
            <a:spLocks noGrp="1"/>
          </p:cNvSpPr>
          <p:nvPr>
            <p:ph type="title"/>
          </p:nvPr>
        </p:nvSpPr>
        <p:spPr>
          <a:xfrm>
            <a:off x="609600" y="342901"/>
            <a:ext cx="10744200" cy="876300"/>
          </a:xfrm>
        </p:spPr>
        <p:txBody>
          <a:bodyPr vert="horz" lIns="91440" tIns="45720" rIns="91440" bIns="45720" rtlCol="0" anchor="ctr">
            <a:normAutofit/>
          </a:bodyPr>
          <a:lstStyle/>
          <a:p>
            <a:r>
              <a:rPr lang="en-US" b="1" kern="1200" cap="none" baseline="0" dirty="0"/>
              <a:t>Cal/OSHA &amp; Worker Walkaround Rule </a:t>
            </a:r>
          </a:p>
        </p:txBody>
      </p:sp>
      <p:graphicFrame>
        <p:nvGraphicFramePr>
          <p:cNvPr id="7" name="TextBox 4">
            <a:extLst>
              <a:ext uri="{FF2B5EF4-FFF2-40B4-BE49-F238E27FC236}">
                <a16:creationId xmlns:a16="http://schemas.microsoft.com/office/drawing/2014/main" id="{9662BB22-77E0-23DD-A0EF-86F7EDE185E8}"/>
              </a:ext>
            </a:extLst>
          </p:cNvPr>
          <p:cNvGraphicFramePr/>
          <p:nvPr/>
        </p:nvGraphicFramePr>
        <p:xfrm>
          <a:off x="609600" y="1843380"/>
          <a:ext cx="5486400" cy="4519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276672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B88C7-296B-817D-C548-25472B5E41CD}"/>
              </a:ext>
            </a:extLst>
          </p:cNvPr>
          <p:cNvSpPr>
            <a:spLocks noGrp="1"/>
          </p:cNvSpPr>
          <p:nvPr>
            <p:ph type="title"/>
          </p:nvPr>
        </p:nvSpPr>
        <p:spPr>
          <a:xfrm>
            <a:off x="609600" y="256240"/>
            <a:ext cx="10843353" cy="876300"/>
          </a:xfrm>
        </p:spPr>
        <p:txBody>
          <a:bodyPr>
            <a:normAutofit/>
          </a:bodyPr>
          <a:lstStyle/>
          <a:p>
            <a:r>
              <a:rPr lang="en-US" sz="3800" dirty="0"/>
              <a:t>Top Tips and Strategies for Employers</a:t>
            </a:r>
          </a:p>
        </p:txBody>
      </p:sp>
      <p:sp>
        <p:nvSpPr>
          <p:cNvPr id="3" name="Content Placeholder 2">
            <a:extLst>
              <a:ext uri="{FF2B5EF4-FFF2-40B4-BE49-F238E27FC236}">
                <a16:creationId xmlns:a16="http://schemas.microsoft.com/office/drawing/2014/main" id="{FDC93949-3067-BD0B-1EA5-D3F6A1966A17}"/>
              </a:ext>
            </a:extLst>
          </p:cNvPr>
          <p:cNvSpPr>
            <a:spLocks noGrp="1"/>
          </p:cNvSpPr>
          <p:nvPr>
            <p:ph idx="1"/>
          </p:nvPr>
        </p:nvSpPr>
        <p:spPr>
          <a:xfrm>
            <a:off x="609600" y="1253726"/>
            <a:ext cx="11315307" cy="4838700"/>
          </a:xfrm>
        </p:spPr>
        <p:txBody>
          <a:bodyPr>
            <a:noAutofit/>
          </a:bodyPr>
          <a:lstStyle/>
          <a:p>
            <a:pPr marL="341313" indent="-341313">
              <a:lnSpc>
                <a:spcPct val="95000"/>
              </a:lnSpc>
              <a:spcBef>
                <a:spcPts val="0"/>
              </a:spcBef>
              <a:spcAft>
                <a:spcPts val="800"/>
              </a:spcAft>
              <a:buFont typeface="+mj-lt"/>
              <a:buAutoNum type="arabicPeriod"/>
            </a:pPr>
            <a:r>
              <a:rPr lang="en-US" sz="2400" spc="-30" dirty="0"/>
              <a:t>Designate and</a:t>
            </a:r>
            <a:r>
              <a:rPr lang="en-US" sz="2400" b="1" spc="-30" dirty="0">
                <a:solidFill>
                  <a:srgbClr val="FF6600"/>
                </a:solidFill>
                <a:effectLst/>
              </a:rPr>
              <a:t> </a:t>
            </a:r>
            <a:r>
              <a:rPr lang="en-US" sz="2400" b="1" spc="-30" dirty="0">
                <a:solidFill>
                  <a:schemeClr val="accent5"/>
                </a:solidFill>
                <a:effectLst/>
              </a:rPr>
              <a:t>train an OSHA Inspection Team to manage inspections</a:t>
            </a:r>
            <a:endParaRPr lang="en-US" sz="2400" spc="-30" dirty="0">
              <a:solidFill>
                <a:schemeClr val="accent5"/>
              </a:solidFill>
            </a:endParaRPr>
          </a:p>
          <a:p>
            <a:pPr marL="682625" lvl="1" indent="-220663">
              <a:spcBef>
                <a:spcPts val="0"/>
              </a:spcBef>
              <a:spcAft>
                <a:spcPts val="800"/>
              </a:spcAft>
            </a:pPr>
            <a:r>
              <a:rPr lang="en-US" sz="2150" spc="-30" dirty="0">
                <a:solidFill>
                  <a:schemeClr val="tx1">
                    <a:lumMod val="85000"/>
                    <a:lumOff val="15000"/>
                  </a:schemeClr>
                </a:solidFill>
              </a:rPr>
              <a:t>Ensure team members know who to contact / what to do when OSHA arrives on site</a:t>
            </a:r>
          </a:p>
          <a:p>
            <a:pPr marL="682625" lvl="1" indent="-220663">
              <a:spcBef>
                <a:spcPts val="0"/>
              </a:spcBef>
              <a:spcAft>
                <a:spcPts val="800"/>
              </a:spcAft>
            </a:pPr>
            <a:r>
              <a:rPr lang="en-US" sz="2150" spc="-30" dirty="0">
                <a:solidFill>
                  <a:schemeClr val="tx1">
                    <a:lumMod val="85000"/>
                    <a:lumOff val="15000"/>
                  </a:schemeClr>
                </a:solidFill>
              </a:rPr>
              <a:t>Train the inspection team on each facet of an OSHA inspection, paying particular attention to the importance and objectives of the opening conference</a:t>
            </a:r>
          </a:p>
          <a:p>
            <a:pPr marL="682625" lvl="1" indent="-220663">
              <a:spcBef>
                <a:spcPts val="0"/>
              </a:spcBef>
              <a:spcAft>
                <a:spcPts val="3000"/>
              </a:spcAft>
            </a:pPr>
            <a:r>
              <a:rPr lang="en-US" sz="2150" spc="-30" dirty="0">
                <a:solidFill>
                  <a:schemeClr val="tx1">
                    <a:lumMod val="85000"/>
                    <a:lumOff val="15000"/>
                  </a:schemeClr>
                </a:solidFill>
              </a:rPr>
              <a:t>Consider</a:t>
            </a:r>
            <a:r>
              <a:rPr lang="en-US" sz="2150" spc="-30" dirty="0">
                <a:solidFill>
                  <a:schemeClr val="tx1"/>
                </a:solidFill>
              </a:rPr>
              <a:t> </a:t>
            </a:r>
            <a:r>
              <a:rPr lang="en-US" sz="2150" b="1" spc="-30" dirty="0">
                <a:solidFill>
                  <a:schemeClr val="accent5"/>
                </a:solidFill>
              </a:rPr>
              <a:t>including OSHA-Specialist Counsel </a:t>
            </a:r>
            <a:r>
              <a:rPr lang="en-US" sz="2150" spc="-30" dirty="0">
                <a:solidFill>
                  <a:schemeClr val="tx1">
                    <a:lumMod val="85000"/>
                    <a:lumOff val="15000"/>
                  </a:schemeClr>
                </a:solidFill>
              </a:rPr>
              <a:t>in OSHA Inspections</a:t>
            </a:r>
          </a:p>
          <a:p>
            <a:pPr marL="457200" indent="-457200">
              <a:lnSpc>
                <a:spcPct val="105000"/>
              </a:lnSpc>
              <a:spcBef>
                <a:spcPts val="0"/>
              </a:spcBef>
              <a:buFont typeface="+mj-lt"/>
              <a:buAutoNum type="arabicPeriod" startAt="2"/>
            </a:pPr>
            <a:r>
              <a:rPr lang="en-US" sz="2450" spc="-30" dirty="0"/>
              <a:t>Decide in advance on your</a:t>
            </a:r>
            <a:r>
              <a:rPr lang="en-US" sz="2450" b="1" spc="-30" dirty="0">
                <a:solidFill>
                  <a:srgbClr val="FF6600"/>
                </a:solidFill>
                <a:effectLst/>
              </a:rPr>
              <a:t> </a:t>
            </a:r>
            <a:r>
              <a:rPr lang="en-US" sz="2450" b="1" spc="-30" dirty="0">
                <a:solidFill>
                  <a:schemeClr val="accent5"/>
                </a:solidFill>
                <a:effectLst/>
              </a:rPr>
              <a:t>Warrant Strategy</a:t>
            </a:r>
            <a:r>
              <a:rPr lang="en-US" sz="2450" spc="-30" dirty="0">
                <a:solidFill>
                  <a:schemeClr val="accent5"/>
                </a:solidFill>
              </a:rPr>
              <a:t> </a:t>
            </a:r>
          </a:p>
          <a:p>
            <a:pPr lvl="1">
              <a:spcBef>
                <a:spcPts val="0"/>
              </a:spcBef>
            </a:pPr>
            <a:r>
              <a:rPr lang="en-US" sz="2150" spc="-30" dirty="0"/>
              <a:t>Warrants, in most cases, are rarely the preferred strategic option, but now that OSHA can attempt to include unwelcome 3</a:t>
            </a:r>
            <a:r>
              <a:rPr lang="en-US" sz="2150" spc="-30" baseline="30000" dirty="0"/>
              <a:t>rd</a:t>
            </a:r>
            <a:r>
              <a:rPr lang="en-US" sz="2150" spc="-30" dirty="0"/>
              <a:t> parties in site inspections, that changes the balance</a:t>
            </a:r>
          </a:p>
          <a:p>
            <a:pPr lvl="1">
              <a:spcBef>
                <a:spcPts val="0"/>
              </a:spcBef>
            </a:pPr>
            <a:r>
              <a:rPr lang="en-US" sz="2150" spc="-30" dirty="0"/>
              <a:t>Consider consent to OSHA’s inspection but refusing consent to 3</a:t>
            </a:r>
            <a:r>
              <a:rPr lang="en-US" sz="2150" spc="-30" baseline="30000" dirty="0"/>
              <a:t>rd</a:t>
            </a:r>
            <a:r>
              <a:rPr lang="en-US" sz="2150" spc="-30" dirty="0"/>
              <a:t> party participation (OSHA  will most likely treat that as an overall refusal to consent and will seek a warrant)</a:t>
            </a:r>
          </a:p>
          <a:p>
            <a:pPr lvl="1">
              <a:spcBef>
                <a:spcPts val="0"/>
              </a:spcBef>
              <a:spcAft>
                <a:spcPts val="2100"/>
              </a:spcAft>
            </a:pPr>
            <a:r>
              <a:rPr lang="en-US" sz="2150" spc="-10" dirty="0"/>
              <a:t>Move to quash or amend the warrant (proactive or after OSHA seeks to enforce the warrant)</a:t>
            </a:r>
          </a:p>
          <a:p>
            <a:pPr marL="461962" lvl="1" indent="0">
              <a:spcBef>
                <a:spcPts val="0"/>
              </a:spcBef>
              <a:spcAft>
                <a:spcPts val="3000"/>
              </a:spcAft>
              <a:buNone/>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lvl="2">
              <a:lnSpc>
                <a:spcPct val="95000"/>
              </a:lnSpc>
              <a:spcBef>
                <a:spcPts val="0"/>
              </a:spcBef>
              <a:spcAft>
                <a:spcPts val="600"/>
              </a:spcAft>
              <a:buFont typeface="Calibri" panose="020F0502020204030204" pitchFamily="34" charset="0"/>
              <a:buChar char="−"/>
            </a:pPr>
            <a:endParaRPr lang="en-US" sz="1800" dirty="0">
              <a:solidFill>
                <a:schemeClr val="tx1"/>
              </a:solidFill>
              <a:latin typeface="Calibri (Body)"/>
              <a:ea typeface="Aptos" panose="020B0004020202020204" pitchFamily="34" charset="0"/>
              <a:cs typeface="Times New Roman" panose="02020603050405020304" pitchFamily="18" charset="0"/>
            </a:endParaRPr>
          </a:p>
          <a:p>
            <a:pPr marL="1371600" lvl="3" indent="0">
              <a:lnSpc>
                <a:spcPct val="95000"/>
              </a:lnSpc>
              <a:spcBef>
                <a:spcPts val="0"/>
              </a:spcBef>
              <a:spcAft>
                <a:spcPts val="2100"/>
              </a:spcAft>
              <a:buNone/>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lvl="2">
              <a:lnSpc>
                <a:spcPct val="95000"/>
              </a:lnSpc>
              <a:spcBef>
                <a:spcPts val="0"/>
              </a:spcBef>
              <a:spcAft>
                <a:spcPts val="2100"/>
              </a:spcAft>
              <a:buFont typeface="Calibri" panose="020F0502020204030204" pitchFamily="34" charset="0"/>
              <a:buChar char="−"/>
            </a:pPr>
            <a:endParaRPr lang="en-US" sz="2400" spc="-30" dirty="0">
              <a:solidFill>
                <a:schemeClr val="tx1"/>
              </a:solidFill>
            </a:endParaRPr>
          </a:p>
        </p:txBody>
      </p:sp>
    </p:spTree>
    <p:extLst>
      <p:ext uri="{BB962C8B-B14F-4D97-AF65-F5344CB8AC3E}">
        <p14:creationId xmlns:p14="http://schemas.microsoft.com/office/powerpoint/2010/main" val="42505048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08F31-96E8-974C-29A2-62B41241DD13}"/>
              </a:ext>
            </a:extLst>
          </p:cNvPr>
          <p:cNvSpPr>
            <a:spLocks noGrp="1"/>
          </p:cNvSpPr>
          <p:nvPr>
            <p:ph type="title"/>
          </p:nvPr>
        </p:nvSpPr>
        <p:spPr/>
        <p:txBody>
          <a:bodyPr/>
          <a:lstStyle/>
          <a:p>
            <a:r>
              <a:rPr lang="en-US" sz="4000" dirty="0"/>
              <a:t>Top Tips and Strategies for Employers</a:t>
            </a:r>
            <a:endParaRPr lang="en-US" dirty="0"/>
          </a:p>
        </p:txBody>
      </p:sp>
      <p:sp>
        <p:nvSpPr>
          <p:cNvPr id="3" name="Content Placeholder 2">
            <a:extLst>
              <a:ext uri="{FF2B5EF4-FFF2-40B4-BE49-F238E27FC236}">
                <a16:creationId xmlns:a16="http://schemas.microsoft.com/office/drawing/2014/main" id="{A092A9F9-AB7C-0A22-7CB1-1DF5C3978FA3}"/>
              </a:ext>
            </a:extLst>
          </p:cNvPr>
          <p:cNvSpPr>
            <a:spLocks noGrp="1"/>
          </p:cNvSpPr>
          <p:nvPr>
            <p:ph idx="1"/>
          </p:nvPr>
        </p:nvSpPr>
        <p:spPr>
          <a:xfrm>
            <a:off x="609600" y="1500130"/>
            <a:ext cx="11090313" cy="4838700"/>
          </a:xfrm>
        </p:spPr>
        <p:txBody>
          <a:bodyPr>
            <a:noAutofit/>
          </a:bodyPr>
          <a:lstStyle/>
          <a:p>
            <a:pPr marL="457200" indent="-457200">
              <a:lnSpc>
                <a:spcPct val="95000"/>
              </a:lnSpc>
              <a:spcBef>
                <a:spcPts val="0"/>
              </a:spcBef>
              <a:spcAft>
                <a:spcPts val="800"/>
              </a:spcAft>
              <a:buFont typeface="+mj-lt"/>
              <a:buAutoNum type="arabicPeriod" startAt="3"/>
            </a:pPr>
            <a:r>
              <a:rPr lang="en-US" sz="2400" spc="-30" dirty="0"/>
              <a:t>Develop </a:t>
            </a:r>
            <a:r>
              <a:rPr lang="en-US" sz="2400" b="1" i="1" spc="-30" dirty="0">
                <a:solidFill>
                  <a:schemeClr val="accent5"/>
                </a:solidFill>
              </a:rPr>
              <a:t>“voir dire”/Daubert-</a:t>
            </a:r>
            <a:r>
              <a:rPr lang="en-US" sz="2400" b="1" spc="-30" dirty="0">
                <a:solidFill>
                  <a:schemeClr val="accent5"/>
                </a:solidFill>
              </a:rPr>
              <a:t>type questions re: credentials/experience of 3</a:t>
            </a:r>
            <a:r>
              <a:rPr lang="en-US" sz="2400" b="1" spc="-30" baseline="30000" dirty="0">
                <a:solidFill>
                  <a:schemeClr val="accent5"/>
                </a:solidFill>
              </a:rPr>
              <a:t>rd</a:t>
            </a:r>
            <a:r>
              <a:rPr lang="en-US" sz="2400" b="1" spc="-30" dirty="0">
                <a:solidFill>
                  <a:schemeClr val="accent5"/>
                </a:solidFill>
              </a:rPr>
              <a:t> party</a:t>
            </a:r>
            <a:r>
              <a:rPr lang="en-US" sz="2400" spc="-30" dirty="0"/>
              <a:t>:</a:t>
            </a:r>
          </a:p>
          <a:p>
            <a:pPr lvl="1" indent="-288925">
              <a:spcBef>
                <a:spcPts val="0"/>
              </a:spcBef>
              <a:spcAft>
                <a:spcPts val="800"/>
              </a:spcAft>
              <a:buFont typeface="Calibri" panose="020F0502020204030204" pitchFamily="34" charset="0"/>
              <a:buChar char="−"/>
            </a:pPr>
            <a:r>
              <a:rPr lang="en-US" sz="2150" dirty="0">
                <a:solidFill>
                  <a:schemeClr val="tx1"/>
                </a:solidFill>
                <a:effectLst/>
                <a:ea typeface="Aptos" panose="020B0004020202020204" pitchFamily="34" charset="0"/>
                <a:cs typeface="Times New Roman" panose="02020603050405020304" pitchFamily="18" charset="0"/>
              </a:rPr>
              <a:t>Will this representative offer relevant subject matter knowledge</a:t>
            </a:r>
            <a:r>
              <a:rPr lang="en-US" sz="2150" dirty="0">
                <a:solidFill>
                  <a:schemeClr val="tx1"/>
                </a:solidFill>
                <a:ea typeface="Aptos" panose="020B0004020202020204" pitchFamily="34" charset="0"/>
                <a:cs typeface="Times New Roman" panose="02020603050405020304" pitchFamily="18" charset="0"/>
              </a:rPr>
              <a:t> (i.e., kn</a:t>
            </a:r>
            <a:r>
              <a:rPr lang="en-US" sz="2150" dirty="0">
                <a:solidFill>
                  <a:schemeClr val="tx1"/>
                </a:solidFill>
                <a:effectLst/>
                <a:ea typeface="Aptos" panose="020B0004020202020204" pitchFamily="34" charset="0"/>
                <a:cs typeface="Times New Roman" panose="02020603050405020304" pitchFamily="18" charset="0"/>
              </a:rPr>
              <a:t>owledge of industry or consensus standards that are present in the workplace)?</a:t>
            </a:r>
          </a:p>
          <a:p>
            <a:pPr lvl="1" indent="-288925">
              <a:spcBef>
                <a:spcPts val="0"/>
              </a:spcBef>
              <a:spcAft>
                <a:spcPts val="800"/>
              </a:spcAft>
              <a:buFont typeface="Calibri" panose="020F0502020204030204" pitchFamily="34" charset="0"/>
              <a:buChar char="−"/>
            </a:pPr>
            <a:r>
              <a:rPr lang="en-US" sz="2150" dirty="0">
                <a:solidFill>
                  <a:schemeClr val="tx1"/>
                </a:solidFill>
                <a:effectLst/>
                <a:ea typeface="Aptos" panose="020B0004020202020204" pitchFamily="34" charset="0"/>
                <a:cs typeface="Times New Roman" panose="02020603050405020304" pitchFamily="18" charset="0"/>
              </a:rPr>
              <a:t>What is this representative’s professional experience with the subject of the inspection? How is that experience unique and dissimilar from your (the CSHO’s) experience?</a:t>
            </a:r>
          </a:p>
          <a:p>
            <a:pPr lvl="1" indent="-288925">
              <a:spcBef>
                <a:spcPts val="0"/>
              </a:spcBef>
              <a:spcAft>
                <a:spcPts val="2100"/>
              </a:spcAft>
              <a:buFont typeface="Calibri" panose="020F0502020204030204" pitchFamily="34" charset="0"/>
              <a:buChar char="−"/>
            </a:pPr>
            <a:r>
              <a:rPr lang="en-US" sz="2150" dirty="0">
                <a:solidFill>
                  <a:schemeClr val="tx1"/>
                </a:solidFill>
                <a:effectLst/>
                <a:ea typeface="Aptos" panose="020B0004020202020204" pitchFamily="34" charset="0"/>
                <a:cs typeface="Times New Roman" panose="02020603050405020304" pitchFamily="18" charset="0"/>
              </a:rPr>
              <a:t>In what way is the representative’s experience/qualifications different from the CSHO’s</a:t>
            </a:r>
            <a:r>
              <a:rPr lang="en-US" sz="2150" dirty="0">
                <a:solidFill>
                  <a:schemeClr val="tx1"/>
                </a:solidFill>
                <a:ea typeface="Aptos" panose="020B0004020202020204" pitchFamily="34" charset="0"/>
                <a:cs typeface="Times New Roman" panose="02020603050405020304" pitchFamily="18" charset="0"/>
              </a:rPr>
              <a:t>?</a:t>
            </a:r>
            <a:endParaRPr lang="en-US" sz="2450" spc="-30" dirty="0"/>
          </a:p>
          <a:p>
            <a:pPr marL="396875" indent="-396875">
              <a:lnSpc>
                <a:spcPct val="105000"/>
              </a:lnSpc>
              <a:spcBef>
                <a:spcPts val="0"/>
              </a:spcBef>
              <a:spcAft>
                <a:spcPts val="2100"/>
              </a:spcAft>
              <a:buClr>
                <a:schemeClr val="tx1">
                  <a:lumMod val="85000"/>
                  <a:lumOff val="15000"/>
                </a:schemeClr>
              </a:buClr>
              <a:buFont typeface="+mj-lt"/>
              <a:buAutoNum type="arabicPeriod" startAt="3"/>
            </a:pPr>
            <a:r>
              <a:rPr lang="en-US" sz="2450" spc="-50" dirty="0"/>
              <a:t>Develop </a:t>
            </a:r>
            <a:r>
              <a:rPr lang="en-US" sz="2450" b="1" spc="-50" dirty="0">
                <a:solidFill>
                  <a:schemeClr val="accent5"/>
                </a:solidFill>
              </a:rPr>
              <a:t>Confidentiality and/or Non-Disclosure Agreements </a:t>
            </a:r>
            <a:r>
              <a:rPr lang="en-US" sz="2450" spc="-50" dirty="0"/>
              <a:t>for all non-patient invitees</a:t>
            </a:r>
          </a:p>
          <a:p>
            <a:pPr marL="396875" indent="-396875">
              <a:lnSpc>
                <a:spcPct val="105000"/>
              </a:lnSpc>
              <a:spcBef>
                <a:spcPts val="0"/>
              </a:spcBef>
              <a:spcAft>
                <a:spcPts val="1800"/>
              </a:spcAft>
              <a:buClr>
                <a:schemeClr val="tx1">
                  <a:lumMod val="85000"/>
                  <a:lumOff val="15000"/>
                </a:schemeClr>
              </a:buClr>
              <a:buFont typeface="+mj-lt"/>
              <a:buAutoNum type="arabicPeriod" startAt="3"/>
            </a:pPr>
            <a:r>
              <a:rPr lang="en-US" sz="2450" spc="-30" dirty="0"/>
              <a:t>Enforce</a:t>
            </a:r>
            <a:r>
              <a:rPr lang="en-US" sz="2450" b="1" spc="-30" dirty="0">
                <a:solidFill>
                  <a:schemeClr val="accent5"/>
                </a:solidFill>
              </a:rPr>
              <a:t> </a:t>
            </a:r>
            <a:r>
              <a:rPr lang="en-US" sz="2450" b="1" spc="-30">
                <a:solidFill>
                  <a:schemeClr val="accent5"/>
                </a:solidFill>
              </a:rPr>
              <a:t>PPE requirements </a:t>
            </a:r>
            <a:r>
              <a:rPr lang="en-US" sz="2450" spc="-30"/>
              <a:t>for </a:t>
            </a:r>
            <a:r>
              <a:rPr lang="en-US" sz="2450" spc="-30" dirty="0"/>
              <a:t>3</a:t>
            </a:r>
            <a:r>
              <a:rPr lang="en-US" sz="2450" spc="-30" baseline="30000" dirty="0"/>
              <a:t>rd</a:t>
            </a:r>
            <a:r>
              <a:rPr lang="en-US" sz="2450" spc="-30" dirty="0"/>
              <a:t> party representatives (no duty to provide them with PPE or sanitation tools), as well as </a:t>
            </a:r>
            <a:r>
              <a:rPr lang="en-US" sz="2450" b="1" spc="-30" dirty="0">
                <a:solidFill>
                  <a:schemeClr val="accent5"/>
                </a:solidFill>
              </a:rPr>
              <a:t>cell phone/camera policies</a:t>
            </a:r>
          </a:p>
          <a:p>
            <a:pPr marL="396875" indent="-396875">
              <a:lnSpc>
                <a:spcPct val="105000"/>
              </a:lnSpc>
              <a:spcBef>
                <a:spcPts val="0"/>
              </a:spcBef>
              <a:spcAft>
                <a:spcPts val="1800"/>
              </a:spcAft>
              <a:buClr>
                <a:schemeClr val="tx1">
                  <a:lumMod val="85000"/>
                  <a:lumOff val="15000"/>
                </a:schemeClr>
              </a:buClr>
              <a:buFont typeface="+mj-lt"/>
              <a:buAutoNum type="arabicPeriod" startAt="3"/>
            </a:pPr>
            <a:r>
              <a:rPr lang="en-US" sz="2450" spc="-50" dirty="0"/>
              <a:t>Consider </a:t>
            </a:r>
            <a:r>
              <a:rPr lang="en-US" sz="2450" b="1" spc="-50" dirty="0">
                <a:solidFill>
                  <a:schemeClr val="accent5"/>
                </a:solidFill>
              </a:rPr>
              <a:t>Workplace Violence Restraining Order </a:t>
            </a:r>
            <a:r>
              <a:rPr lang="en-US" sz="2450" spc="-50" dirty="0"/>
              <a:t>against disgruntled former employees</a:t>
            </a:r>
            <a:endParaRPr lang="en-US" sz="2450" spc="-10" dirty="0"/>
          </a:p>
          <a:p>
            <a:pPr marL="0" indent="0">
              <a:spcAft>
                <a:spcPts val="3000"/>
              </a:spcAft>
              <a:buNone/>
            </a:pPr>
            <a:endParaRPr lang="en-US" sz="2550" dirty="0"/>
          </a:p>
        </p:txBody>
      </p:sp>
    </p:spTree>
    <p:extLst>
      <p:ext uri="{BB962C8B-B14F-4D97-AF65-F5344CB8AC3E}">
        <p14:creationId xmlns:p14="http://schemas.microsoft.com/office/powerpoint/2010/main" val="25812491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C93949-3067-BD0B-1EA5-D3F6A1966A17}"/>
              </a:ext>
            </a:extLst>
          </p:cNvPr>
          <p:cNvSpPr>
            <a:spLocks noGrp="1"/>
          </p:cNvSpPr>
          <p:nvPr>
            <p:ph idx="1"/>
          </p:nvPr>
        </p:nvSpPr>
        <p:spPr>
          <a:xfrm>
            <a:off x="609599" y="1483287"/>
            <a:ext cx="11079297" cy="5032104"/>
          </a:xfrm>
        </p:spPr>
        <p:txBody>
          <a:bodyPr>
            <a:noAutofit/>
          </a:bodyPr>
          <a:lstStyle/>
          <a:p>
            <a:pPr marL="461963" indent="-461963">
              <a:spcBef>
                <a:spcPts val="0"/>
              </a:spcBef>
              <a:spcAft>
                <a:spcPts val="3000"/>
              </a:spcAft>
              <a:buClr>
                <a:schemeClr val="tx1">
                  <a:lumMod val="85000"/>
                  <a:lumOff val="15000"/>
                </a:schemeClr>
              </a:buClr>
              <a:buFont typeface="+mj-lt"/>
              <a:buAutoNum type="arabicPeriod" startAt="7"/>
            </a:pPr>
            <a:r>
              <a:rPr lang="en-US" sz="2400" spc="-30" dirty="0"/>
              <a:t>Designate </a:t>
            </a:r>
            <a:r>
              <a:rPr lang="en-US" sz="2400" b="1" spc="-30" dirty="0">
                <a:solidFill>
                  <a:schemeClr val="accent5"/>
                </a:solidFill>
              </a:rPr>
              <a:t>Sensitive Areas w/in your workplace (e.g., trade secret areas) </a:t>
            </a:r>
            <a:r>
              <a:rPr lang="en-US" sz="2400" spc="-30" dirty="0"/>
              <a:t>and exclude 3</a:t>
            </a:r>
            <a:r>
              <a:rPr lang="en-US" sz="2400" spc="-30" baseline="30000" dirty="0"/>
              <a:t>rd</a:t>
            </a:r>
            <a:r>
              <a:rPr lang="en-US" sz="2400" spc="-30" dirty="0"/>
              <a:t> party inspection representatives from those areas</a:t>
            </a:r>
          </a:p>
          <a:p>
            <a:pPr marL="461963" indent="-461963">
              <a:spcBef>
                <a:spcPts val="0"/>
              </a:spcBef>
              <a:spcAft>
                <a:spcPts val="3000"/>
              </a:spcAft>
              <a:buClr>
                <a:schemeClr val="tx1">
                  <a:lumMod val="85000"/>
                  <a:lumOff val="15000"/>
                </a:schemeClr>
              </a:buClr>
              <a:buFont typeface="+mj-lt"/>
              <a:buAutoNum type="arabicPeriod" startAt="7"/>
            </a:pPr>
            <a:r>
              <a:rPr lang="en-US" sz="2400" spc="-60" dirty="0"/>
              <a:t>Establish a </a:t>
            </a:r>
            <a:r>
              <a:rPr lang="en-US" sz="2400" b="1" spc="-30" dirty="0">
                <a:solidFill>
                  <a:schemeClr val="accent5"/>
                </a:solidFill>
              </a:rPr>
              <a:t>Safety Committee</a:t>
            </a:r>
            <a:r>
              <a:rPr lang="en-US" sz="2400" b="1" spc="-60" dirty="0">
                <a:solidFill>
                  <a:schemeClr val="accent5"/>
                </a:solidFill>
              </a:rPr>
              <a:t> </a:t>
            </a:r>
            <a:r>
              <a:rPr lang="en-US" sz="2400" spc="-60" dirty="0"/>
              <a:t>and/or a </a:t>
            </a:r>
            <a:r>
              <a:rPr lang="en-US" sz="2400" b="1" spc="-30" dirty="0">
                <a:solidFill>
                  <a:schemeClr val="accent5"/>
                </a:solidFill>
              </a:rPr>
              <a:t>Specialized Work Groups </a:t>
            </a:r>
            <a:r>
              <a:rPr lang="en-US" sz="2400" spc="-60" dirty="0"/>
              <a:t>(e.g., workplace violence, etc.) w/ non-supervisory employees and suggest that an employee representative from that group is a better option to assist the CSHO than an outsider</a:t>
            </a:r>
          </a:p>
          <a:p>
            <a:pPr marL="461963" indent="-461963">
              <a:spcBef>
                <a:spcPts val="0"/>
              </a:spcBef>
              <a:spcAft>
                <a:spcPts val="3000"/>
              </a:spcAft>
              <a:buClr>
                <a:schemeClr val="tx1">
                  <a:lumMod val="85000"/>
                  <a:lumOff val="15000"/>
                </a:schemeClr>
              </a:buClr>
              <a:buFont typeface="+mj-lt"/>
              <a:buAutoNum type="arabicPeriod" startAt="7"/>
            </a:pPr>
            <a:r>
              <a:rPr lang="en-US" sz="2400" spc="-40" dirty="0"/>
              <a:t>For multilingual workforces, </a:t>
            </a:r>
            <a:r>
              <a:rPr lang="en-US" sz="2400" b="1" spc="-40" dirty="0">
                <a:solidFill>
                  <a:schemeClr val="accent5"/>
                </a:solidFill>
                <a:effectLst/>
              </a:rPr>
              <a:t>ID employees able and willing to serve as interpreters</a:t>
            </a:r>
            <a:r>
              <a:rPr lang="en-US" sz="2400" spc="-40" dirty="0"/>
              <a:t>, so</a:t>
            </a:r>
            <a:br>
              <a:rPr lang="en-US" sz="2400" spc="-40" dirty="0"/>
            </a:br>
            <a:r>
              <a:rPr lang="en-US" sz="2400" spc="-40" dirty="0"/>
              <a:t>OSHA does not suggest a union representative or some other 3</a:t>
            </a:r>
            <a:r>
              <a:rPr lang="en-US" sz="2400" spc="-40" baseline="30000" dirty="0"/>
              <a:t>rd</a:t>
            </a:r>
            <a:r>
              <a:rPr lang="en-US" sz="2400" spc="-40" dirty="0"/>
              <a:t> party for that purpose</a:t>
            </a:r>
          </a:p>
          <a:p>
            <a:pPr marL="461963" indent="-461963">
              <a:spcBef>
                <a:spcPts val="0"/>
              </a:spcBef>
              <a:spcAft>
                <a:spcPts val="3000"/>
              </a:spcAft>
              <a:buClr>
                <a:schemeClr val="tx1">
                  <a:lumMod val="85000"/>
                  <a:lumOff val="15000"/>
                </a:schemeClr>
              </a:buClr>
              <a:buFont typeface="+mj-lt"/>
              <a:buAutoNum type="arabicPeriod" startAt="7"/>
            </a:pPr>
            <a:r>
              <a:rPr lang="en-US" sz="2400" spc="-40" dirty="0"/>
              <a:t>Promote </a:t>
            </a:r>
            <a:r>
              <a:rPr lang="en-US" sz="2400" b="1" spc="-40" dirty="0">
                <a:solidFill>
                  <a:schemeClr val="accent5"/>
                </a:solidFill>
              </a:rPr>
              <a:t>channels for employees (anonymously or otherwise) to raise safety concerns</a:t>
            </a:r>
            <a:r>
              <a:rPr lang="en-US" sz="2400" spc="-40" dirty="0"/>
              <a:t> to management, and take action in response</a:t>
            </a:r>
          </a:p>
          <a:p>
            <a:pPr marL="461963" indent="-461963">
              <a:spcBef>
                <a:spcPts val="0"/>
              </a:spcBef>
              <a:spcAft>
                <a:spcPts val="3000"/>
              </a:spcAft>
              <a:buClr>
                <a:schemeClr val="tx1">
                  <a:lumMod val="85000"/>
                  <a:lumOff val="15000"/>
                </a:schemeClr>
              </a:buClr>
              <a:buFont typeface="+mj-lt"/>
              <a:buAutoNum type="arabicPeriod" startAt="7"/>
            </a:pPr>
            <a:endParaRPr lang="en-US" sz="2400" spc="-40" dirty="0"/>
          </a:p>
        </p:txBody>
      </p:sp>
      <p:sp>
        <p:nvSpPr>
          <p:cNvPr id="5" name="Title 1">
            <a:extLst>
              <a:ext uri="{FF2B5EF4-FFF2-40B4-BE49-F238E27FC236}">
                <a16:creationId xmlns:a16="http://schemas.microsoft.com/office/drawing/2014/main" id="{6EF2ADDE-3769-CBA6-B98C-38FD5BC2B0EF}"/>
              </a:ext>
            </a:extLst>
          </p:cNvPr>
          <p:cNvSpPr>
            <a:spLocks noGrp="1"/>
          </p:cNvSpPr>
          <p:nvPr>
            <p:ph type="title"/>
          </p:nvPr>
        </p:nvSpPr>
        <p:spPr>
          <a:xfrm>
            <a:off x="609600" y="284408"/>
            <a:ext cx="10843353" cy="876300"/>
          </a:xfrm>
        </p:spPr>
        <p:txBody>
          <a:bodyPr>
            <a:normAutofit/>
          </a:bodyPr>
          <a:lstStyle/>
          <a:p>
            <a:r>
              <a:rPr lang="en-US" sz="3800" dirty="0"/>
              <a:t>Top Tips and Strategies for Employers</a:t>
            </a:r>
          </a:p>
        </p:txBody>
      </p:sp>
    </p:spTree>
    <p:extLst>
      <p:ext uri="{BB962C8B-B14F-4D97-AF65-F5344CB8AC3E}">
        <p14:creationId xmlns:p14="http://schemas.microsoft.com/office/powerpoint/2010/main" val="30392923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5906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53929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3E536-2F3F-4472-6659-78F6E687D146}"/>
              </a:ext>
            </a:extLst>
          </p:cNvPr>
          <p:cNvSpPr>
            <a:spLocks noGrp="1"/>
          </p:cNvSpPr>
          <p:nvPr>
            <p:ph type="title"/>
          </p:nvPr>
        </p:nvSpPr>
        <p:spPr>
          <a:xfrm>
            <a:off x="139149" y="1932239"/>
            <a:ext cx="2217476" cy="1353979"/>
          </a:xfrm>
        </p:spPr>
        <p:txBody>
          <a:bodyPr>
            <a:noAutofit/>
          </a:bodyPr>
          <a:lstStyle/>
          <a:p>
            <a:r>
              <a:rPr lang="en-US" sz="2400" dirty="0"/>
              <a:t>Scan the QR code below for event updates and to register.</a:t>
            </a:r>
          </a:p>
        </p:txBody>
      </p:sp>
      <p:sp>
        <p:nvSpPr>
          <p:cNvPr id="7" name="TextBox 6">
            <a:extLst>
              <a:ext uri="{FF2B5EF4-FFF2-40B4-BE49-F238E27FC236}">
                <a16:creationId xmlns:a16="http://schemas.microsoft.com/office/drawing/2014/main" id="{7938CC5B-B19C-0E88-AF72-9AAAED4F5680}"/>
              </a:ext>
            </a:extLst>
          </p:cNvPr>
          <p:cNvSpPr txBox="1"/>
          <p:nvPr/>
        </p:nvSpPr>
        <p:spPr>
          <a:xfrm>
            <a:off x="2824481" y="4671929"/>
            <a:ext cx="8940596" cy="1477328"/>
          </a:xfrm>
          <a:prstGeom prst="rect">
            <a:avLst/>
          </a:prstGeom>
          <a:noFill/>
        </p:spPr>
        <p:txBody>
          <a:bodyPr wrap="square" rtlCol="0">
            <a:spAutoFit/>
          </a:bodyPr>
          <a:lstStyle/>
          <a:p>
            <a:pPr algn="ctr"/>
            <a:r>
              <a:rPr lang="en-US" sz="2400" b="1" i="0" u="none" strike="noStrike" baseline="0" dirty="0">
                <a:solidFill>
                  <a:srgbClr val="25418F"/>
                </a:solidFill>
                <a:latin typeface="+mj-lt"/>
              </a:rPr>
              <a:t>Two Dates and Locations to Choose From</a:t>
            </a:r>
          </a:p>
          <a:p>
            <a:pPr algn="ctr"/>
            <a:r>
              <a:rPr lang="en-US" sz="2800" b="1" i="0" u="none" strike="noStrike" baseline="0" dirty="0">
                <a:solidFill>
                  <a:schemeClr val="accent2"/>
                </a:solidFill>
                <a:latin typeface="+mj-lt"/>
              </a:rPr>
              <a:t>October 8th in Berkeley, CA | October 10th in Pasadena, CA</a:t>
            </a:r>
          </a:p>
          <a:p>
            <a:pPr algn="ctr"/>
            <a:endParaRPr lang="en-US" b="1" dirty="0">
              <a:solidFill>
                <a:srgbClr val="4984AE"/>
              </a:solidFill>
              <a:latin typeface="+mj-lt"/>
            </a:endParaRPr>
          </a:p>
          <a:p>
            <a:pPr algn="ctr"/>
            <a:r>
              <a:rPr lang="en-US" sz="2000" b="1" i="1" dirty="0">
                <a:solidFill>
                  <a:srgbClr val="25418F"/>
                </a:solidFill>
                <a:latin typeface="+mj-lt"/>
              </a:rPr>
              <a:t>This program is currently under review for SHRM, HRCI, and California CLE credits.</a:t>
            </a:r>
          </a:p>
        </p:txBody>
      </p:sp>
      <p:pic>
        <p:nvPicPr>
          <p:cNvPr id="9" name="Picture 8" descr="A qr code with text&#10;&#10;Description automatically generated">
            <a:extLst>
              <a:ext uri="{FF2B5EF4-FFF2-40B4-BE49-F238E27FC236}">
                <a16:creationId xmlns:a16="http://schemas.microsoft.com/office/drawing/2014/main" id="{35C6B21F-6D8E-9462-D7E1-09F2BEAFA5C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6923" y="3789679"/>
            <a:ext cx="1636303" cy="1636303"/>
          </a:xfrm>
          <a:prstGeom prst="rect">
            <a:avLst/>
          </a:prstGeom>
        </p:spPr>
      </p:pic>
      <p:sp>
        <p:nvSpPr>
          <p:cNvPr id="13" name="TextBox 12">
            <a:extLst>
              <a:ext uri="{FF2B5EF4-FFF2-40B4-BE49-F238E27FC236}">
                <a16:creationId xmlns:a16="http://schemas.microsoft.com/office/drawing/2014/main" id="{6B37728A-8F43-B7AF-3D30-D65331D330B2}"/>
              </a:ext>
            </a:extLst>
          </p:cNvPr>
          <p:cNvSpPr txBox="1"/>
          <p:nvPr/>
        </p:nvSpPr>
        <p:spPr>
          <a:xfrm>
            <a:off x="2883002" y="2819400"/>
            <a:ext cx="8940596" cy="1600438"/>
          </a:xfrm>
          <a:prstGeom prst="rect">
            <a:avLst/>
          </a:prstGeom>
          <a:noFill/>
        </p:spPr>
        <p:txBody>
          <a:bodyPr wrap="square" rtlCol="0">
            <a:spAutoFit/>
          </a:bodyPr>
          <a:lstStyle/>
          <a:p>
            <a:pPr algn="ctr"/>
            <a:r>
              <a:rPr lang="en-US" sz="3200" b="1" dirty="0">
                <a:solidFill>
                  <a:schemeClr val="accent5"/>
                </a:solidFill>
              </a:rPr>
              <a:t>Cal/OSHA and California Employment Law Summit:</a:t>
            </a:r>
          </a:p>
          <a:p>
            <a:pPr algn="ctr">
              <a:spcBef>
                <a:spcPts val="1200"/>
              </a:spcBef>
            </a:pPr>
            <a:r>
              <a:rPr lang="en-US" sz="2800" b="1" i="1" dirty="0">
                <a:solidFill>
                  <a:srgbClr val="25418F"/>
                </a:solidFill>
              </a:rPr>
              <a:t>The Latest Rulemaking, Legislative, and Enforcement Developments in the Golden State</a:t>
            </a:r>
            <a:endParaRPr lang="en-US" sz="3200" b="0" i="1" dirty="0">
              <a:solidFill>
                <a:schemeClr val="tx2"/>
              </a:solidFill>
            </a:endParaRPr>
          </a:p>
        </p:txBody>
      </p:sp>
      <p:cxnSp>
        <p:nvCxnSpPr>
          <p:cNvPr id="15" name="Straight Connector 14">
            <a:extLst>
              <a:ext uri="{FF2B5EF4-FFF2-40B4-BE49-F238E27FC236}">
                <a16:creationId xmlns:a16="http://schemas.microsoft.com/office/drawing/2014/main" id="{19A358AE-2D4D-5393-A0DA-37A1ED7631CE}"/>
              </a:ext>
            </a:extLst>
          </p:cNvPr>
          <p:cNvCxnSpPr>
            <a:cxnSpLocks/>
          </p:cNvCxnSpPr>
          <p:nvPr/>
        </p:nvCxnSpPr>
        <p:spPr>
          <a:xfrm>
            <a:off x="3149499" y="3410596"/>
            <a:ext cx="829056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4" name="Picture 3" descr="A cityscape with lights and a bridge&#10;&#10;Description automatically generated">
            <a:extLst>
              <a:ext uri="{FF2B5EF4-FFF2-40B4-BE49-F238E27FC236}">
                <a16:creationId xmlns:a16="http://schemas.microsoft.com/office/drawing/2014/main" id="{19C780D0-F93C-3527-BE82-56E9D4A923D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514600" y="-1"/>
            <a:ext cx="9677400" cy="2590799"/>
          </a:xfrm>
          <a:prstGeom prst="rect">
            <a:avLst/>
          </a:prstGeom>
        </p:spPr>
      </p:pic>
    </p:spTree>
    <p:extLst>
      <p:ext uri="{BB962C8B-B14F-4D97-AF65-F5344CB8AC3E}">
        <p14:creationId xmlns:p14="http://schemas.microsoft.com/office/powerpoint/2010/main" val="18307941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58107-335C-CF51-0EBE-E08A042261E4}"/>
              </a:ext>
            </a:extLst>
          </p:cNvPr>
          <p:cNvSpPr>
            <a:spLocks noGrp="1"/>
          </p:cNvSpPr>
          <p:nvPr>
            <p:ph type="title"/>
          </p:nvPr>
        </p:nvSpPr>
        <p:spPr/>
        <p:txBody>
          <a:bodyPr/>
          <a:lstStyle/>
          <a:p>
            <a:pPr algn="l"/>
            <a:r>
              <a:rPr lang="en-US" dirty="0"/>
              <a:t>Check Out Our Blogs</a:t>
            </a:r>
          </a:p>
        </p:txBody>
      </p:sp>
      <p:sp>
        <p:nvSpPr>
          <p:cNvPr id="3" name="Text Placeholder 2">
            <a:extLst>
              <a:ext uri="{FF2B5EF4-FFF2-40B4-BE49-F238E27FC236}">
                <a16:creationId xmlns:a16="http://schemas.microsoft.com/office/drawing/2014/main" id="{8B1EAEF9-DCBB-EBF9-2D8A-52D7FEF5BEA2}"/>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25558350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FB20FC6-7D31-1497-A89E-C75372F59156}"/>
              </a:ext>
            </a:extLst>
          </p:cNvPr>
          <p:cNvSpPr>
            <a:spLocks noGrp="1"/>
          </p:cNvSpPr>
          <p:nvPr>
            <p:ph type="title"/>
          </p:nvPr>
        </p:nvSpPr>
        <p:spPr/>
        <p:txBody>
          <a:bodyPr>
            <a:normAutofit/>
          </a:bodyPr>
          <a:lstStyle/>
          <a:p>
            <a:r>
              <a:rPr lang="en-US" sz="2200" dirty="0"/>
              <a:t>Training and Special Services</a:t>
            </a:r>
          </a:p>
        </p:txBody>
      </p:sp>
      <p:sp>
        <p:nvSpPr>
          <p:cNvPr id="5" name="Text Placeholder 4">
            <a:extLst>
              <a:ext uri="{FF2B5EF4-FFF2-40B4-BE49-F238E27FC236}">
                <a16:creationId xmlns:a16="http://schemas.microsoft.com/office/drawing/2014/main" id="{4885C39B-5660-1858-AFE0-6E40157CA031}"/>
              </a:ext>
            </a:extLst>
          </p:cNvPr>
          <p:cNvSpPr>
            <a:spLocks noGrp="1"/>
          </p:cNvSpPr>
          <p:nvPr>
            <p:ph type="body" sz="half" idx="2"/>
          </p:nvPr>
        </p:nvSpPr>
        <p:spPr/>
        <p:txBody>
          <a:bodyPr>
            <a:normAutofit/>
          </a:bodyPr>
          <a:lstStyle/>
          <a:p>
            <a:pPr lvl="0"/>
            <a:r>
              <a:rPr lang="en-US" sz="1600" dirty="0"/>
              <a:t>Advanced education opportunities to keep you current on key industry topics </a:t>
            </a:r>
          </a:p>
          <a:p>
            <a:pPr lvl="0"/>
            <a:r>
              <a:rPr lang="en-US" sz="1600" dirty="0"/>
              <a:t>Consulting services for complex issues</a:t>
            </a:r>
          </a:p>
        </p:txBody>
      </p:sp>
      <p:sp>
        <p:nvSpPr>
          <p:cNvPr id="8" name="Rounded Rectangle 9">
            <a:hlinkClick r:id="rId3"/>
            <a:extLst>
              <a:ext uri="{FF2B5EF4-FFF2-40B4-BE49-F238E27FC236}">
                <a16:creationId xmlns:a16="http://schemas.microsoft.com/office/drawing/2014/main" id="{053EFD5E-16B3-26D8-74B8-AE4DDCBAEA63}"/>
              </a:ext>
            </a:extLst>
          </p:cNvPr>
          <p:cNvSpPr/>
          <p:nvPr/>
        </p:nvSpPr>
        <p:spPr>
          <a:xfrm>
            <a:off x="10305724" y="5903674"/>
            <a:ext cx="1459468" cy="314960"/>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LEARN MORE</a:t>
            </a:r>
          </a:p>
        </p:txBody>
      </p:sp>
      <p:sp>
        <p:nvSpPr>
          <p:cNvPr id="9" name="Rounded Rectangle 3">
            <a:hlinkClick r:id="rId4"/>
            <a:extLst>
              <a:ext uri="{FF2B5EF4-FFF2-40B4-BE49-F238E27FC236}">
                <a16:creationId xmlns:a16="http://schemas.microsoft.com/office/drawing/2014/main" id="{8F18BD3E-F745-94B2-6C2D-ED699EF9FA44}"/>
              </a:ext>
            </a:extLst>
          </p:cNvPr>
          <p:cNvSpPr/>
          <p:nvPr/>
        </p:nvSpPr>
        <p:spPr>
          <a:xfrm>
            <a:off x="5626912" y="2719497"/>
            <a:ext cx="1459468" cy="31496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LEARN MORE</a:t>
            </a:r>
          </a:p>
        </p:txBody>
      </p:sp>
      <p:sp>
        <p:nvSpPr>
          <p:cNvPr id="12" name="Rounded Rectangle 7">
            <a:hlinkClick r:id="rId5"/>
            <a:extLst>
              <a:ext uri="{FF2B5EF4-FFF2-40B4-BE49-F238E27FC236}">
                <a16:creationId xmlns:a16="http://schemas.microsoft.com/office/drawing/2014/main" id="{91F37799-BA86-A2D7-BDB2-FD2E85749EE0}"/>
              </a:ext>
            </a:extLst>
          </p:cNvPr>
          <p:cNvSpPr/>
          <p:nvPr/>
        </p:nvSpPr>
        <p:spPr>
          <a:xfrm>
            <a:off x="5634113" y="5903674"/>
            <a:ext cx="1459468" cy="31496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LEARN MORE</a:t>
            </a:r>
          </a:p>
        </p:txBody>
      </p:sp>
      <p:sp>
        <p:nvSpPr>
          <p:cNvPr id="2" name="Rounded Rectangle 5">
            <a:hlinkClick r:id="rId6"/>
            <a:extLst>
              <a:ext uri="{FF2B5EF4-FFF2-40B4-BE49-F238E27FC236}">
                <a16:creationId xmlns:a16="http://schemas.microsoft.com/office/drawing/2014/main" id="{A4ADB17F-85E2-8850-0FA3-956B4A7136C1}"/>
              </a:ext>
            </a:extLst>
          </p:cNvPr>
          <p:cNvSpPr/>
          <p:nvPr/>
        </p:nvSpPr>
        <p:spPr>
          <a:xfrm>
            <a:off x="10298523" y="2719497"/>
            <a:ext cx="1459468" cy="314960"/>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LEARN MORE</a:t>
            </a:r>
          </a:p>
        </p:txBody>
      </p:sp>
    </p:spTree>
    <p:extLst>
      <p:ext uri="{BB962C8B-B14F-4D97-AF65-F5344CB8AC3E}">
        <p14:creationId xmlns:p14="http://schemas.microsoft.com/office/powerpoint/2010/main" val="4186160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D1B908-0FB5-480F-BFF5-3E821C3B59A2}"/>
              </a:ext>
            </a:extLst>
          </p:cNvPr>
          <p:cNvSpPr>
            <a:spLocks noGrp="1"/>
          </p:cNvSpPr>
          <p:nvPr>
            <p:ph type="title"/>
          </p:nvPr>
        </p:nvSpPr>
        <p:spPr/>
        <p:txBody>
          <a:bodyPr/>
          <a:lstStyle/>
          <a:p>
            <a:r>
              <a:rPr lang="en-US" b="1" dirty="0"/>
              <a:t>Questions?</a:t>
            </a:r>
          </a:p>
        </p:txBody>
      </p:sp>
    </p:spTree>
    <p:extLst>
      <p:ext uri="{BB962C8B-B14F-4D97-AF65-F5344CB8AC3E}">
        <p14:creationId xmlns:p14="http://schemas.microsoft.com/office/powerpoint/2010/main" val="329941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D3B60-946C-0137-7709-A285594E55F6}"/>
            </a:ext>
          </a:extLst>
        </p:cNvPr>
        <p:cNvGrpSpPr/>
        <p:nvPr/>
      </p:nvGrpSpPr>
      <p:grpSpPr>
        <a:xfrm>
          <a:off x="0" y="0"/>
          <a:ext cx="0" cy="0"/>
          <a:chOff x="0" y="0"/>
          <a:chExt cx="0" cy="0"/>
        </a:xfrm>
      </p:grpSpPr>
      <p:pic>
        <p:nvPicPr>
          <p:cNvPr id="5" name="Picture Placeholder 4" descr="A person covering her eyes with her hands&#10;&#10;Description automatically generated">
            <a:extLst>
              <a:ext uri="{FF2B5EF4-FFF2-40B4-BE49-F238E27FC236}">
                <a16:creationId xmlns:a16="http://schemas.microsoft.com/office/drawing/2014/main" id="{1D5F2C2E-3F55-408F-383C-4512611C1FC1}"/>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0" y="8965"/>
            <a:ext cx="12192000" cy="6606988"/>
          </a:xfrm>
        </p:spPr>
      </p:pic>
      <p:sp>
        <p:nvSpPr>
          <p:cNvPr id="2" name="Title 1">
            <a:extLst>
              <a:ext uri="{FF2B5EF4-FFF2-40B4-BE49-F238E27FC236}">
                <a16:creationId xmlns:a16="http://schemas.microsoft.com/office/drawing/2014/main" id="{55EDBEFE-A413-4DBA-E662-F97A889D7160}"/>
              </a:ext>
            </a:extLst>
          </p:cNvPr>
          <p:cNvSpPr>
            <a:spLocks noGrp="1"/>
          </p:cNvSpPr>
          <p:nvPr>
            <p:ph type="title"/>
          </p:nvPr>
        </p:nvSpPr>
        <p:spPr/>
        <p:txBody>
          <a:bodyPr>
            <a:normAutofit fontScale="90000"/>
          </a:bodyPr>
          <a:lstStyle/>
          <a:p>
            <a:pPr algn="ctr">
              <a:lnSpc>
                <a:spcPct val="100000"/>
              </a:lnSpc>
            </a:pPr>
            <a:r>
              <a:rPr lang="en-US" sz="5400" dirty="0">
                <a:solidFill>
                  <a:schemeClr val="accent1"/>
                </a:solidFill>
                <a:effectLst>
                  <a:outerShdw blurRad="38100" dist="38100" dir="2700000" algn="tl">
                    <a:srgbClr val="000000">
                      <a:alpha val="43137"/>
                    </a:srgbClr>
                  </a:outerShdw>
                </a:effectLst>
              </a:rPr>
              <a:t>California’s New General Industry </a:t>
            </a:r>
            <a:br>
              <a:rPr lang="en-US" sz="5400" dirty="0">
                <a:solidFill>
                  <a:schemeClr val="accent1"/>
                </a:solidFill>
                <a:effectLst>
                  <a:outerShdw blurRad="38100" dist="38100" dir="2700000" algn="tl">
                    <a:srgbClr val="000000">
                      <a:alpha val="43137"/>
                    </a:srgbClr>
                  </a:outerShdw>
                </a:effectLst>
              </a:rPr>
            </a:br>
            <a:r>
              <a:rPr lang="en-US" sz="5400" dirty="0">
                <a:solidFill>
                  <a:schemeClr val="accent1"/>
                </a:solidFill>
                <a:effectLst>
                  <a:outerShdw blurRad="38100" dist="38100" dir="2700000" algn="tl">
                    <a:srgbClr val="000000">
                      <a:alpha val="43137"/>
                    </a:srgbClr>
                  </a:outerShdw>
                </a:effectLst>
              </a:rPr>
              <a:t>Workplace Violence Law (SB 553)</a:t>
            </a:r>
          </a:p>
        </p:txBody>
      </p:sp>
    </p:spTree>
    <p:extLst>
      <p:ext uri="{BB962C8B-B14F-4D97-AF65-F5344CB8AC3E}">
        <p14:creationId xmlns:p14="http://schemas.microsoft.com/office/powerpoint/2010/main" val="11435085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420166BA-825A-51AD-B475-691298B3C391}"/>
              </a:ext>
            </a:extLst>
          </p:cNvPr>
          <p:cNvSpPr>
            <a:spLocks noGrp="1"/>
          </p:cNvSpPr>
          <p:nvPr>
            <p:ph type="title"/>
          </p:nvPr>
        </p:nvSpPr>
        <p:spPr>
          <a:xfrm>
            <a:off x="503206" y="333616"/>
            <a:ext cx="10515600" cy="854075"/>
          </a:xfrm>
        </p:spPr>
        <p:txBody>
          <a:bodyPr/>
          <a:lstStyle/>
          <a:p>
            <a:r>
              <a:rPr lang="en-US" dirty="0"/>
              <a:t>Contact Information</a:t>
            </a:r>
          </a:p>
        </p:txBody>
      </p:sp>
      <p:sp>
        <p:nvSpPr>
          <p:cNvPr id="26" name="Text Placeholder 25">
            <a:extLst>
              <a:ext uri="{FF2B5EF4-FFF2-40B4-BE49-F238E27FC236}">
                <a16:creationId xmlns:a16="http://schemas.microsoft.com/office/drawing/2014/main" id="{E14A72C8-FFFC-7B8A-3E19-FC56866042D6}"/>
              </a:ext>
            </a:extLst>
          </p:cNvPr>
          <p:cNvSpPr>
            <a:spLocks noGrp="1"/>
          </p:cNvSpPr>
          <p:nvPr>
            <p:ph type="body" sz="quarter" idx="23"/>
          </p:nvPr>
        </p:nvSpPr>
        <p:spPr>
          <a:xfrm>
            <a:off x="4286227" y="3757279"/>
            <a:ext cx="3055951" cy="523266"/>
          </a:xfrm>
        </p:spPr>
        <p:txBody>
          <a:bodyPr>
            <a:normAutofit/>
          </a:bodyPr>
          <a:lstStyle/>
          <a:p>
            <a:r>
              <a:rPr lang="en-US" sz="2400" dirty="0"/>
              <a:t>Rachel L. Conn</a:t>
            </a:r>
          </a:p>
        </p:txBody>
      </p:sp>
      <p:pic>
        <p:nvPicPr>
          <p:cNvPr id="2" name="Picture 1" descr="A person in a blue shirt&#10;&#10;Description automatically generated">
            <a:extLst>
              <a:ext uri="{FF2B5EF4-FFF2-40B4-BE49-F238E27FC236}">
                <a16:creationId xmlns:a16="http://schemas.microsoft.com/office/drawing/2014/main" id="{E7037F8B-EB20-52C5-296D-AA29165BF8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69083" y="1310237"/>
            <a:ext cx="2125662" cy="2430858"/>
          </a:xfrm>
          <a:prstGeom prst="rect">
            <a:avLst/>
          </a:prstGeom>
          <a:effectLst>
            <a:outerShdw blurRad="50800" dist="38100" dir="2700000" algn="tl" rotWithShape="0">
              <a:prstClr val="black">
                <a:alpha val="40000"/>
              </a:prstClr>
            </a:outerShdw>
          </a:effectLst>
        </p:spPr>
      </p:pic>
      <p:sp>
        <p:nvSpPr>
          <p:cNvPr id="12" name="Text Placeholder 25">
            <a:extLst>
              <a:ext uri="{FF2B5EF4-FFF2-40B4-BE49-F238E27FC236}">
                <a16:creationId xmlns:a16="http://schemas.microsoft.com/office/drawing/2014/main" id="{6797F4DA-7E4E-1626-0AFD-CC4B36A07994}"/>
              </a:ext>
            </a:extLst>
          </p:cNvPr>
          <p:cNvSpPr txBox="1">
            <a:spLocks/>
          </p:cNvSpPr>
          <p:nvPr/>
        </p:nvSpPr>
        <p:spPr>
          <a:xfrm>
            <a:off x="4203939" y="3741095"/>
            <a:ext cx="3055951" cy="523266"/>
          </a:xfrm>
          <a:prstGeom prst="rect">
            <a:avLst/>
          </a:prstGeom>
        </p:spPr>
        <p:txBody>
          <a:bodyPr vert="horz" lIns="91440" tIns="45720" rIns="91440" bIns="45720" rtlCol="0" anchor="b">
            <a:normAutofit/>
          </a:bodyPr>
          <a:lstStyle>
            <a:lvl1pPr marL="0" indent="0" algn="ctr" defTabSz="914400" rtl="0" eaLnBrk="1" latinLnBrk="0" hangingPunct="1">
              <a:lnSpc>
                <a:spcPct val="100000"/>
              </a:lnSpc>
              <a:spcBef>
                <a:spcPts val="1000"/>
              </a:spcBef>
              <a:spcAft>
                <a:spcPts val="900"/>
              </a:spcAft>
              <a:buFont typeface="Arial" panose="020B0604020202020204" pitchFamily="34" charset="0"/>
              <a:buNone/>
              <a:defRPr sz="2800" b="1" kern="1200">
                <a:solidFill>
                  <a:schemeClr val="accent5"/>
                </a:solidFill>
                <a:latin typeface="+mn-lt"/>
                <a:ea typeface="+mn-ea"/>
                <a:cs typeface="+mn-cs"/>
              </a:defRPr>
            </a:lvl1pPr>
            <a:lvl2pPr marL="457200" indent="0" algn="l" defTabSz="914400" rtl="0" eaLnBrk="1" latinLnBrk="0" hangingPunct="1">
              <a:lnSpc>
                <a:spcPct val="100000"/>
              </a:lnSpc>
              <a:spcBef>
                <a:spcPts val="500"/>
              </a:spcBef>
              <a:spcAft>
                <a:spcPts val="900"/>
              </a:spcAft>
              <a:buFont typeface="Calibri" panose="020F0502020204030204" pitchFamily="34" charset="0"/>
              <a:buNone/>
              <a:defRPr sz="28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500"/>
              </a:spcBef>
              <a:spcAft>
                <a:spcPts val="900"/>
              </a:spcAft>
              <a:buFont typeface="Arial" panose="020B0604020202020204" pitchFamily="34" charset="0"/>
              <a:buChar char="•"/>
              <a:defRPr sz="2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500"/>
              </a:spcBef>
              <a:spcAft>
                <a:spcPts val="900"/>
              </a:spcAft>
              <a:buFont typeface="Calibri" panose="020F0502020204030204" pitchFamily="34" charset="0"/>
              <a:buChar char="̶"/>
              <a:defRPr sz="2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500"/>
              </a:spcBef>
              <a:spcAft>
                <a:spcPts val="900"/>
              </a:spcAft>
              <a:buFont typeface="Arial" panose="020B0604020202020204" pitchFamily="34" charset="0"/>
              <a:buChar char="•"/>
              <a:defRPr sz="2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p>
        </p:txBody>
      </p:sp>
      <p:sp>
        <p:nvSpPr>
          <p:cNvPr id="13" name="Text Placeholder 26">
            <a:extLst>
              <a:ext uri="{FF2B5EF4-FFF2-40B4-BE49-F238E27FC236}">
                <a16:creationId xmlns:a16="http://schemas.microsoft.com/office/drawing/2014/main" id="{A82D624E-787F-0556-99FF-3F8DDE171971}"/>
              </a:ext>
            </a:extLst>
          </p:cNvPr>
          <p:cNvSpPr txBox="1">
            <a:spLocks/>
          </p:cNvSpPr>
          <p:nvPr/>
        </p:nvSpPr>
        <p:spPr>
          <a:xfrm>
            <a:off x="4203939" y="4280545"/>
            <a:ext cx="3055951" cy="278806"/>
          </a:xfrm>
          <a:prstGeom prst="rect">
            <a:avLst/>
          </a:prstGeom>
        </p:spPr>
        <p:txBody>
          <a:bodyPr vert="horz" lIns="91440" tIns="45720" rIns="91440" bIns="45720" rtlCol="0" anchor="b">
            <a:no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500"/>
              </a:spcBef>
              <a:spcAft>
                <a:spcPts val="900"/>
              </a:spcAft>
              <a:buFont typeface="Calibri" panose="020F050202020403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500"/>
              </a:spcBef>
              <a:spcAft>
                <a:spcPts val="900"/>
              </a:spcAft>
              <a:buFont typeface="Arial" panose="020B0604020202020204" pitchFamily="34" charset="0"/>
              <a:buChar char="•"/>
              <a:defRPr sz="2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500"/>
              </a:spcBef>
              <a:spcAft>
                <a:spcPts val="900"/>
              </a:spcAft>
              <a:buFont typeface="Calibri" panose="020F0502020204030204" pitchFamily="34" charset="0"/>
              <a:buChar char="̶"/>
              <a:defRPr sz="2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500"/>
              </a:spcBef>
              <a:spcAft>
                <a:spcPts val="900"/>
              </a:spcAft>
              <a:buFont typeface="Arial" panose="020B0604020202020204" pitchFamily="34" charset="0"/>
              <a:buChar char="•"/>
              <a:defRPr sz="2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14" name="Text Placeholder 27">
            <a:extLst>
              <a:ext uri="{FF2B5EF4-FFF2-40B4-BE49-F238E27FC236}">
                <a16:creationId xmlns:a16="http://schemas.microsoft.com/office/drawing/2014/main" id="{569BC91E-8C59-C8B5-AEBC-2F86DBAC0410}"/>
              </a:ext>
            </a:extLst>
          </p:cNvPr>
          <p:cNvSpPr txBox="1">
            <a:spLocks/>
          </p:cNvSpPr>
          <p:nvPr/>
        </p:nvSpPr>
        <p:spPr>
          <a:xfrm>
            <a:off x="4121650" y="4543033"/>
            <a:ext cx="3220528" cy="365125"/>
          </a:xfrm>
          <a:prstGeom prst="rect">
            <a:avLst/>
          </a:prstGeom>
        </p:spPr>
        <p:txBody>
          <a:bodyPr vert="horz" lIns="91440" tIns="45720" rIns="91440" bIns="45720" rtlCol="0" anchor="b">
            <a:noAutofit/>
          </a:bodyPr>
          <a:lstStyle>
            <a:lvl1pPr marL="0" indent="0" algn="ctr" defTabSz="914400" rtl="0" eaLnBrk="1" latinLnBrk="0" hangingPunct="1">
              <a:lnSpc>
                <a:spcPct val="100000"/>
              </a:lnSpc>
              <a:spcBef>
                <a:spcPts val="1000"/>
              </a:spcBef>
              <a:spcAft>
                <a:spcPts val="900"/>
              </a:spcAft>
              <a:buFont typeface="Arial" panose="020B0604020202020204" pitchFamily="34" charset="0"/>
              <a:buNone/>
              <a:defRPr sz="1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500"/>
              </a:spcBef>
              <a:spcAft>
                <a:spcPts val="900"/>
              </a:spcAft>
              <a:buFont typeface="Calibri" panose="020F050202020403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500"/>
              </a:spcBef>
              <a:spcAft>
                <a:spcPts val="900"/>
              </a:spcAft>
              <a:buFont typeface="Arial" panose="020B0604020202020204" pitchFamily="34" charset="0"/>
              <a:buChar char="•"/>
              <a:defRPr sz="2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500"/>
              </a:spcBef>
              <a:spcAft>
                <a:spcPts val="900"/>
              </a:spcAft>
              <a:buFont typeface="Calibri" panose="020F0502020204030204" pitchFamily="34" charset="0"/>
              <a:buChar char="̶"/>
              <a:defRPr sz="2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500"/>
              </a:spcBef>
              <a:spcAft>
                <a:spcPts val="900"/>
              </a:spcAft>
              <a:buFont typeface="Arial" panose="020B0604020202020204" pitchFamily="34" charset="0"/>
              <a:buChar char="•"/>
              <a:defRPr sz="2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prstClr val="black"/>
                </a:solidFill>
                <a:latin typeface="Calibri"/>
              </a:rPr>
              <a:t>OSHA • Workplace Safety Group</a:t>
            </a:r>
            <a:r>
              <a:rPr lang="en-US" dirty="0"/>
              <a:t> </a:t>
            </a:r>
          </a:p>
        </p:txBody>
      </p:sp>
      <p:sp>
        <p:nvSpPr>
          <p:cNvPr id="16" name="Text Placeholder 28">
            <a:extLst>
              <a:ext uri="{FF2B5EF4-FFF2-40B4-BE49-F238E27FC236}">
                <a16:creationId xmlns:a16="http://schemas.microsoft.com/office/drawing/2014/main" id="{4519B416-77FD-38BA-53A7-CCC20C77DA85}"/>
              </a:ext>
            </a:extLst>
          </p:cNvPr>
          <p:cNvSpPr txBox="1">
            <a:spLocks/>
          </p:cNvSpPr>
          <p:nvPr/>
        </p:nvSpPr>
        <p:spPr>
          <a:xfrm>
            <a:off x="4203939" y="4916513"/>
            <a:ext cx="3055951" cy="365125"/>
          </a:xfrm>
          <a:prstGeom prst="rect">
            <a:avLst/>
          </a:prstGeom>
        </p:spPr>
        <p:txBody>
          <a:bodyPr vert="horz" lIns="91440" tIns="45720" rIns="91440" bIns="45720" rtlCol="0" anchor="b">
            <a:normAutofit lnSpcReduction="10000"/>
          </a:bodyPr>
          <a:lstStyle>
            <a:lvl1pPr marL="0" indent="0" algn="ctr" defTabSz="914400" rtl="0" eaLnBrk="1" latinLnBrk="0" hangingPunct="1">
              <a:lnSpc>
                <a:spcPct val="100000"/>
              </a:lnSpc>
              <a:spcBef>
                <a:spcPts val="1000"/>
              </a:spcBef>
              <a:spcAft>
                <a:spcPts val="900"/>
              </a:spcAft>
              <a:buFont typeface="Arial" panose="020B0604020202020204" pitchFamily="34" charset="0"/>
              <a:buNone/>
              <a:defRPr sz="1800" b="1" kern="1200">
                <a:solidFill>
                  <a:schemeClr val="accent5"/>
                </a:solidFill>
                <a:latin typeface="+mn-lt"/>
                <a:ea typeface="+mn-ea"/>
                <a:cs typeface="+mn-cs"/>
              </a:defRPr>
            </a:lvl1pPr>
            <a:lvl2pPr marL="685800" indent="-228600" algn="l" defTabSz="914400" rtl="0" eaLnBrk="1" latinLnBrk="0" hangingPunct="1">
              <a:lnSpc>
                <a:spcPct val="100000"/>
              </a:lnSpc>
              <a:spcBef>
                <a:spcPts val="500"/>
              </a:spcBef>
              <a:spcAft>
                <a:spcPts val="900"/>
              </a:spcAft>
              <a:buFont typeface="Calibri" panose="020F050202020403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500"/>
              </a:spcBef>
              <a:spcAft>
                <a:spcPts val="900"/>
              </a:spcAft>
              <a:buFont typeface="Arial" panose="020B0604020202020204" pitchFamily="34" charset="0"/>
              <a:buChar char="•"/>
              <a:defRPr sz="2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500"/>
              </a:spcBef>
              <a:spcAft>
                <a:spcPts val="900"/>
              </a:spcAft>
              <a:buFont typeface="Calibri" panose="020F0502020204030204" pitchFamily="34" charset="0"/>
              <a:buChar char="̶"/>
              <a:defRPr sz="2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500"/>
              </a:spcBef>
              <a:spcAft>
                <a:spcPts val="900"/>
              </a:spcAft>
              <a:buFont typeface="Arial" panose="020B0604020202020204" pitchFamily="34" charset="0"/>
              <a:buChar char="•"/>
              <a:defRPr sz="2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Conn Maciel Carey LLP</a:t>
            </a:r>
          </a:p>
        </p:txBody>
      </p:sp>
      <p:sp>
        <p:nvSpPr>
          <p:cNvPr id="17" name="Text Placeholder 29">
            <a:extLst>
              <a:ext uri="{FF2B5EF4-FFF2-40B4-BE49-F238E27FC236}">
                <a16:creationId xmlns:a16="http://schemas.microsoft.com/office/drawing/2014/main" id="{6D985C2C-BDE8-F0CF-4F4D-B529FA00A177}"/>
              </a:ext>
            </a:extLst>
          </p:cNvPr>
          <p:cNvSpPr txBox="1">
            <a:spLocks/>
          </p:cNvSpPr>
          <p:nvPr/>
        </p:nvSpPr>
        <p:spPr>
          <a:xfrm>
            <a:off x="4203939" y="5281638"/>
            <a:ext cx="3055951" cy="338138"/>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1000"/>
              </a:spcBef>
              <a:spcAft>
                <a:spcPts val="900"/>
              </a:spcAft>
              <a:buFont typeface="Arial" panose="020B0604020202020204" pitchFamily="34" charset="0"/>
              <a:buNone/>
              <a:defRPr sz="1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500"/>
              </a:spcBef>
              <a:spcAft>
                <a:spcPts val="900"/>
              </a:spcAft>
              <a:buFont typeface="Calibri" panose="020F050202020403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500"/>
              </a:spcBef>
              <a:spcAft>
                <a:spcPts val="900"/>
              </a:spcAft>
              <a:buFont typeface="Arial" panose="020B0604020202020204" pitchFamily="34" charset="0"/>
              <a:buChar char="•"/>
              <a:defRPr sz="2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500"/>
              </a:spcBef>
              <a:spcAft>
                <a:spcPts val="900"/>
              </a:spcAft>
              <a:buFont typeface="Calibri" panose="020F0502020204030204" pitchFamily="34" charset="0"/>
              <a:buChar char="̶"/>
              <a:defRPr sz="2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500"/>
              </a:spcBef>
              <a:spcAft>
                <a:spcPts val="900"/>
              </a:spcAft>
              <a:buFont typeface="Arial" panose="020B0604020202020204" pitchFamily="34" charset="0"/>
              <a:buChar char="•"/>
              <a:defRPr sz="2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solidFill>
              </a:rPr>
              <a:t>San Francisco, CA</a:t>
            </a:r>
          </a:p>
        </p:txBody>
      </p:sp>
      <p:sp>
        <p:nvSpPr>
          <p:cNvPr id="18" name="Text Placeholder 30">
            <a:extLst>
              <a:ext uri="{FF2B5EF4-FFF2-40B4-BE49-F238E27FC236}">
                <a16:creationId xmlns:a16="http://schemas.microsoft.com/office/drawing/2014/main" id="{B1957B41-8ADA-C0C8-19C0-BA32C6046E93}"/>
              </a:ext>
            </a:extLst>
          </p:cNvPr>
          <p:cNvSpPr txBox="1">
            <a:spLocks/>
          </p:cNvSpPr>
          <p:nvPr/>
        </p:nvSpPr>
        <p:spPr>
          <a:xfrm>
            <a:off x="4203939" y="5652144"/>
            <a:ext cx="3055951" cy="365125"/>
          </a:xfrm>
          <a:prstGeom prst="rect">
            <a:avLst/>
          </a:prstGeom>
        </p:spPr>
        <p:txBody>
          <a:bodyPr vert="horz" lIns="91440" tIns="45720" rIns="91440" bIns="45720" rtlCol="0" anchor="b">
            <a:noAutofit/>
          </a:bodyPr>
          <a:lstStyle>
            <a:lvl1pPr marL="0" indent="0" algn="ctr" defTabSz="914400" rtl="0" eaLnBrk="1" latinLnBrk="0" hangingPunct="1">
              <a:lnSpc>
                <a:spcPct val="100000"/>
              </a:lnSpc>
              <a:spcBef>
                <a:spcPts val="1000"/>
              </a:spcBef>
              <a:spcAft>
                <a:spcPts val="900"/>
              </a:spcAft>
              <a:buFont typeface="Arial" panose="020B0604020202020204" pitchFamily="34" charset="0"/>
              <a:buNone/>
              <a:defRPr sz="1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500"/>
              </a:spcBef>
              <a:spcAft>
                <a:spcPts val="900"/>
              </a:spcAft>
              <a:buFont typeface="Calibri" panose="020F050202020403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500"/>
              </a:spcBef>
              <a:spcAft>
                <a:spcPts val="900"/>
              </a:spcAft>
              <a:buFont typeface="Arial" panose="020B0604020202020204" pitchFamily="34" charset="0"/>
              <a:buChar char="•"/>
              <a:defRPr sz="2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500"/>
              </a:spcBef>
              <a:spcAft>
                <a:spcPts val="900"/>
              </a:spcAft>
              <a:buFont typeface="Calibri" panose="020F0502020204030204" pitchFamily="34" charset="0"/>
              <a:buChar char="̶"/>
              <a:defRPr sz="2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500"/>
              </a:spcBef>
              <a:spcAft>
                <a:spcPts val="900"/>
              </a:spcAft>
              <a:buFont typeface="Arial" panose="020B0604020202020204" pitchFamily="34" charset="0"/>
              <a:buChar char="•"/>
              <a:defRPr sz="2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solidFill>
              </a:rPr>
              <a:t>415.866.4849</a:t>
            </a:r>
          </a:p>
        </p:txBody>
      </p:sp>
      <p:sp>
        <p:nvSpPr>
          <p:cNvPr id="19" name="Text Placeholder 31">
            <a:extLst>
              <a:ext uri="{FF2B5EF4-FFF2-40B4-BE49-F238E27FC236}">
                <a16:creationId xmlns:a16="http://schemas.microsoft.com/office/drawing/2014/main" id="{CA30E6EE-B636-6DEC-B2A6-8A5C4FE1F004}"/>
              </a:ext>
            </a:extLst>
          </p:cNvPr>
          <p:cNvSpPr txBox="1">
            <a:spLocks/>
          </p:cNvSpPr>
          <p:nvPr/>
        </p:nvSpPr>
        <p:spPr>
          <a:xfrm>
            <a:off x="4203939" y="6017269"/>
            <a:ext cx="3055951" cy="365125"/>
          </a:xfrm>
          <a:prstGeom prst="rect">
            <a:avLst/>
          </a:prstGeom>
        </p:spPr>
        <p:txBody>
          <a:bodyPr vert="horz" lIns="91440" tIns="45720" rIns="91440" bIns="45720" rtlCol="0" anchor="b">
            <a:noAutofit/>
          </a:bodyPr>
          <a:lstStyle>
            <a:lvl1pPr marL="0" indent="0" algn="ctr" defTabSz="914400" rtl="0" eaLnBrk="1" latinLnBrk="0" hangingPunct="1">
              <a:lnSpc>
                <a:spcPct val="100000"/>
              </a:lnSpc>
              <a:spcBef>
                <a:spcPts val="1000"/>
              </a:spcBef>
              <a:spcAft>
                <a:spcPts val="900"/>
              </a:spcAft>
              <a:buFont typeface="Arial" panose="020B0604020202020204" pitchFamily="34" charset="0"/>
              <a:buNone/>
              <a:defRPr sz="1800" b="1" kern="1200">
                <a:solidFill>
                  <a:schemeClr val="accent5"/>
                </a:solidFill>
                <a:latin typeface="+mn-lt"/>
                <a:ea typeface="+mn-ea"/>
                <a:cs typeface="+mn-cs"/>
              </a:defRPr>
            </a:lvl1pPr>
            <a:lvl2pPr marL="685800" indent="-228600" algn="l" defTabSz="914400" rtl="0" eaLnBrk="1" latinLnBrk="0" hangingPunct="1">
              <a:lnSpc>
                <a:spcPct val="100000"/>
              </a:lnSpc>
              <a:spcBef>
                <a:spcPts val="500"/>
              </a:spcBef>
              <a:spcAft>
                <a:spcPts val="900"/>
              </a:spcAft>
              <a:buFont typeface="Calibri" panose="020F050202020403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500"/>
              </a:spcBef>
              <a:spcAft>
                <a:spcPts val="900"/>
              </a:spcAft>
              <a:buFont typeface="Arial" panose="020B0604020202020204" pitchFamily="34" charset="0"/>
              <a:buChar char="•"/>
              <a:defRPr sz="2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500"/>
              </a:spcBef>
              <a:spcAft>
                <a:spcPts val="900"/>
              </a:spcAft>
              <a:buFont typeface="Calibri" panose="020F0502020204030204" pitchFamily="34" charset="0"/>
              <a:buChar char="̶"/>
              <a:defRPr sz="2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500"/>
              </a:spcBef>
              <a:spcAft>
                <a:spcPts val="900"/>
              </a:spcAft>
              <a:buFont typeface="Arial" panose="020B0604020202020204" pitchFamily="34" charset="0"/>
              <a:buChar char="•"/>
              <a:defRPr sz="2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hlinkClick r:id="rId4"/>
              </a:rPr>
              <a:t>rconn@connmaciel.com</a:t>
            </a:r>
            <a:r>
              <a:rPr lang="en-US" dirty="0"/>
              <a:t> </a:t>
            </a:r>
          </a:p>
        </p:txBody>
      </p:sp>
      <p:sp>
        <p:nvSpPr>
          <p:cNvPr id="20" name="Text Placeholder 25">
            <a:extLst>
              <a:ext uri="{FF2B5EF4-FFF2-40B4-BE49-F238E27FC236}">
                <a16:creationId xmlns:a16="http://schemas.microsoft.com/office/drawing/2014/main" id="{72E5C212-B148-66FA-F1B8-4A37685C69C1}"/>
              </a:ext>
            </a:extLst>
          </p:cNvPr>
          <p:cNvSpPr txBox="1">
            <a:spLocks/>
          </p:cNvSpPr>
          <p:nvPr/>
        </p:nvSpPr>
        <p:spPr>
          <a:xfrm>
            <a:off x="7880567" y="3741095"/>
            <a:ext cx="3055951" cy="523266"/>
          </a:xfrm>
          <a:prstGeom prst="rect">
            <a:avLst/>
          </a:prstGeom>
        </p:spPr>
        <p:txBody>
          <a:bodyPr vert="horz" lIns="91440" tIns="45720" rIns="91440" bIns="45720" rtlCol="0" anchor="b">
            <a:normAutofit/>
          </a:bodyPr>
          <a:lstStyle>
            <a:lvl1pPr marL="0" indent="0" algn="ctr" defTabSz="914400" rtl="0" eaLnBrk="1" latinLnBrk="0" hangingPunct="1">
              <a:lnSpc>
                <a:spcPct val="100000"/>
              </a:lnSpc>
              <a:spcBef>
                <a:spcPts val="1000"/>
              </a:spcBef>
              <a:spcAft>
                <a:spcPts val="900"/>
              </a:spcAft>
              <a:buFont typeface="Arial" panose="020B0604020202020204" pitchFamily="34" charset="0"/>
              <a:buNone/>
              <a:defRPr sz="2800" b="1" kern="1200">
                <a:solidFill>
                  <a:schemeClr val="accent5"/>
                </a:solidFill>
                <a:latin typeface="+mn-lt"/>
                <a:ea typeface="+mn-ea"/>
                <a:cs typeface="+mn-cs"/>
              </a:defRPr>
            </a:lvl1pPr>
            <a:lvl2pPr marL="457200" indent="0" algn="l" defTabSz="914400" rtl="0" eaLnBrk="1" latinLnBrk="0" hangingPunct="1">
              <a:lnSpc>
                <a:spcPct val="100000"/>
              </a:lnSpc>
              <a:spcBef>
                <a:spcPts val="500"/>
              </a:spcBef>
              <a:spcAft>
                <a:spcPts val="900"/>
              </a:spcAft>
              <a:buFont typeface="Calibri" panose="020F0502020204030204" pitchFamily="34" charset="0"/>
              <a:buNone/>
              <a:defRPr sz="28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500"/>
              </a:spcBef>
              <a:spcAft>
                <a:spcPts val="900"/>
              </a:spcAft>
              <a:buFont typeface="Arial" panose="020B0604020202020204" pitchFamily="34" charset="0"/>
              <a:buChar char="•"/>
              <a:defRPr sz="2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500"/>
              </a:spcBef>
              <a:spcAft>
                <a:spcPts val="900"/>
              </a:spcAft>
              <a:buFont typeface="Calibri" panose="020F0502020204030204" pitchFamily="34" charset="0"/>
              <a:buChar char="̶"/>
              <a:defRPr sz="2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500"/>
              </a:spcBef>
              <a:spcAft>
                <a:spcPts val="900"/>
              </a:spcAft>
              <a:buFont typeface="Arial" panose="020B0604020202020204" pitchFamily="34" charset="0"/>
              <a:buChar char="•"/>
              <a:defRPr sz="2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p>
        </p:txBody>
      </p:sp>
      <p:sp>
        <p:nvSpPr>
          <p:cNvPr id="21" name="Text Placeholder 26">
            <a:extLst>
              <a:ext uri="{FF2B5EF4-FFF2-40B4-BE49-F238E27FC236}">
                <a16:creationId xmlns:a16="http://schemas.microsoft.com/office/drawing/2014/main" id="{A3545A47-8B1C-B6AE-0DD4-1D613A1AECE6}"/>
              </a:ext>
            </a:extLst>
          </p:cNvPr>
          <p:cNvSpPr txBox="1">
            <a:spLocks/>
          </p:cNvSpPr>
          <p:nvPr/>
        </p:nvSpPr>
        <p:spPr>
          <a:xfrm>
            <a:off x="7880567" y="4280545"/>
            <a:ext cx="3055951" cy="278806"/>
          </a:xfrm>
          <a:prstGeom prst="rect">
            <a:avLst/>
          </a:prstGeom>
        </p:spPr>
        <p:txBody>
          <a:bodyPr vert="horz" lIns="91440" tIns="45720" rIns="91440" bIns="45720" rtlCol="0" anchor="b">
            <a:no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500"/>
              </a:spcBef>
              <a:spcAft>
                <a:spcPts val="900"/>
              </a:spcAft>
              <a:buFont typeface="Calibri" panose="020F050202020403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500"/>
              </a:spcBef>
              <a:spcAft>
                <a:spcPts val="900"/>
              </a:spcAft>
              <a:buFont typeface="Arial" panose="020B0604020202020204" pitchFamily="34" charset="0"/>
              <a:buChar char="•"/>
              <a:defRPr sz="2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500"/>
              </a:spcBef>
              <a:spcAft>
                <a:spcPts val="900"/>
              </a:spcAft>
              <a:buFont typeface="Calibri" panose="020F0502020204030204" pitchFamily="34" charset="0"/>
              <a:buChar char="̶"/>
              <a:defRPr sz="2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500"/>
              </a:spcBef>
              <a:spcAft>
                <a:spcPts val="900"/>
              </a:spcAft>
              <a:buFont typeface="Arial" panose="020B0604020202020204" pitchFamily="34" charset="0"/>
              <a:buChar char="•"/>
              <a:defRPr sz="2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2" name="Text Placeholder 27">
            <a:extLst>
              <a:ext uri="{FF2B5EF4-FFF2-40B4-BE49-F238E27FC236}">
                <a16:creationId xmlns:a16="http://schemas.microsoft.com/office/drawing/2014/main" id="{79514444-4A7E-A43C-36A3-E985DF812C4B}"/>
              </a:ext>
            </a:extLst>
          </p:cNvPr>
          <p:cNvSpPr txBox="1">
            <a:spLocks/>
          </p:cNvSpPr>
          <p:nvPr/>
        </p:nvSpPr>
        <p:spPr>
          <a:xfrm>
            <a:off x="7798278" y="4543033"/>
            <a:ext cx="3220528" cy="365125"/>
          </a:xfrm>
          <a:prstGeom prst="rect">
            <a:avLst/>
          </a:prstGeom>
        </p:spPr>
        <p:txBody>
          <a:bodyPr vert="horz" lIns="91440" tIns="45720" rIns="91440" bIns="45720" rtlCol="0" anchor="b">
            <a:noAutofit/>
          </a:bodyPr>
          <a:lstStyle>
            <a:lvl1pPr marL="0" indent="0" algn="ctr" defTabSz="914400" rtl="0" eaLnBrk="1" latinLnBrk="0" hangingPunct="1">
              <a:lnSpc>
                <a:spcPct val="100000"/>
              </a:lnSpc>
              <a:spcBef>
                <a:spcPts val="1000"/>
              </a:spcBef>
              <a:spcAft>
                <a:spcPts val="900"/>
              </a:spcAft>
              <a:buFont typeface="Arial" panose="020B0604020202020204" pitchFamily="34" charset="0"/>
              <a:buNone/>
              <a:defRPr sz="1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500"/>
              </a:spcBef>
              <a:spcAft>
                <a:spcPts val="900"/>
              </a:spcAft>
              <a:buFont typeface="Calibri" panose="020F050202020403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500"/>
              </a:spcBef>
              <a:spcAft>
                <a:spcPts val="900"/>
              </a:spcAft>
              <a:buFont typeface="Arial" panose="020B0604020202020204" pitchFamily="34" charset="0"/>
              <a:buChar char="•"/>
              <a:defRPr sz="2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500"/>
              </a:spcBef>
              <a:spcAft>
                <a:spcPts val="900"/>
              </a:spcAft>
              <a:buFont typeface="Calibri" panose="020F0502020204030204" pitchFamily="34" charset="0"/>
              <a:buChar char="̶"/>
              <a:defRPr sz="2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500"/>
              </a:spcBef>
              <a:spcAft>
                <a:spcPts val="900"/>
              </a:spcAft>
              <a:buFont typeface="Arial" panose="020B0604020202020204" pitchFamily="34" charset="0"/>
              <a:buChar char="•"/>
              <a:defRPr sz="2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3" name="Text Placeholder 28">
            <a:extLst>
              <a:ext uri="{FF2B5EF4-FFF2-40B4-BE49-F238E27FC236}">
                <a16:creationId xmlns:a16="http://schemas.microsoft.com/office/drawing/2014/main" id="{A3DB4E57-3157-854F-00C0-663E42E15850}"/>
              </a:ext>
            </a:extLst>
          </p:cNvPr>
          <p:cNvSpPr txBox="1">
            <a:spLocks/>
          </p:cNvSpPr>
          <p:nvPr/>
        </p:nvSpPr>
        <p:spPr>
          <a:xfrm>
            <a:off x="7880567" y="4916513"/>
            <a:ext cx="3055951" cy="365125"/>
          </a:xfrm>
          <a:prstGeom prst="rect">
            <a:avLst/>
          </a:prstGeom>
        </p:spPr>
        <p:txBody>
          <a:bodyPr vert="horz" lIns="91440" tIns="45720" rIns="91440" bIns="45720" rtlCol="0" anchor="b">
            <a:normAutofit lnSpcReduction="10000"/>
          </a:bodyPr>
          <a:lstStyle>
            <a:lvl1pPr marL="0" indent="0" algn="ctr" defTabSz="914400" rtl="0" eaLnBrk="1" latinLnBrk="0" hangingPunct="1">
              <a:lnSpc>
                <a:spcPct val="100000"/>
              </a:lnSpc>
              <a:spcBef>
                <a:spcPts val="1000"/>
              </a:spcBef>
              <a:spcAft>
                <a:spcPts val="900"/>
              </a:spcAft>
              <a:buFont typeface="Arial" panose="020B0604020202020204" pitchFamily="34" charset="0"/>
              <a:buNone/>
              <a:defRPr sz="1800" b="1" kern="1200">
                <a:solidFill>
                  <a:schemeClr val="accent5"/>
                </a:solidFill>
                <a:latin typeface="+mn-lt"/>
                <a:ea typeface="+mn-ea"/>
                <a:cs typeface="+mn-cs"/>
              </a:defRPr>
            </a:lvl1pPr>
            <a:lvl2pPr marL="685800" indent="-228600" algn="l" defTabSz="914400" rtl="0" eaLnBrk="1" latinLnBrk="0" hangingPunct="1">
              <a:lnSpc>
                <a:spcPct val="100000"/>
              </a:lnSpc>
              <a:spcBef>
                <a:spcPts val="500"/>
              </a:spcBef>
              <a:spcAft>
                <a:spcPts val="900"/>
              </a:spcAft>
              <a:buFont typeface="Calibri" panose="020F050202020403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500"/>
              </a:spcBef>
              <a:spcAft>
                <a:spcPts val="900"/>
              </a:spcAft>
              <a:buFont typeface="Arial" panose="020B0604020202020204" pitchFamily="34" charset="0"/>
              <a:buChar char="•"/>
              <a:defRPr sz="2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500"/>
              </a:spcBef>
              <a:spcAft>
                <a:spcPts val="900"/>
              </a:spcAft>
              <a:buFont typeface="Calibri" panose="020F0502020204030204" pitchFamily="34" charset="0"/>
              <a:buChar char="̶"/>
              <a:defRPr sz="2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500"/>
              </a:spcBef>
              <a:spcAft>
                <a:spcPts val="900"/>
              </a:spcAft>
              <a:buFont typeface="Arial" panose="020B0604020202020204" pitchFamily="34" charset="0"/>
              <a:buChar char="•"/>
              <a:defRPr sz="2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8" name="Text Placeholder 26">
            <a:extLst>
              <a:ext uri="{FF2B5EF4-FFF2-40B4-BE49-F238E27FC236}">
                <a16:creationId xmlns:a16="http://schemas.microsoft.com/office/drawing/2014/main" id="{5211B86A-A52A-2721-20F8-48CC04DA6C94}"/>
              </a:ext>
            </a:extLst>
          </p:cNvPr>
          <p:cNvSpPr txBox="1">
            <a:spLocks/>
          </p:cNvSpPr>
          <p:nvPr/>
        </p:nvSpPr>
        <p:spPr>
          <a:xfrm>
            <a:off x="4203939" y="4297942"/>
            <a:ext cx="3055951" cy="278806"/>
          </a:xfrm>
          <a:prstGeom prst="rect">
            <a:avLst/>
          </a:prstGeom>
        </p:spPr>
        <p:txBody>
          <a:bodyPr vert="horz" lIns="91440" tIns="45720" rIns="91440" bIns="45720" rtlCol="0" anchor="b">
            <a:no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500"/>
              </a:spcBef>
              <a:spcAft>
                <a:spcPts val="900"/>
              </a:spcAft>
              <a:buFont typeface="Calibri" panose="020F050202020403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500"/>
              </a:spcBef>
              <a:spcAft>
                <a:spcPts val="900"/>
              </a:spcAft>
              <a:buFont typeface="Arial" panose="020B0604020202020204" pitchFamily="34" charset="0"/>
              <a:buChar char="•"/>
              <a:defRPr sz="2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500"/>
              </a:spcBef>
              <a:spcAft>
                <a:spcPts val="900"/>
              </a:spcAft>
              <a:buFont typeface="Calibri" panose="020F0502020204030204" pitchFamily="34" charset="0"/>
              <a:buChar char="̶"/>
              <a:defRPr sz="2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500"/>
              </a:spcBef>
              <a:spcAft>
                <a:spcPts val="900"/>
              </a:spcAft>
              <a:buFont typeface="Arial" panose="020B0604020202020204" pitchFamily="34" charset="0"/>
              <a:buChar char="•"/>
              <a:defRPr sz="2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solidFill>
              </a:rPr>
              <a:t>California Practice Chair</a:t>
            </a:r>
          </a:p>
        </p:txBody>
      </p:sp>
    </p:spTree>
    <p:extLst>
      <p:ext uri="{BB962C8B-B14F-4D97-AF65-F5344CB8AC3E}">
        <p14:creationId xmlns:p14="http://schemas.microsoft.com/office/powerpoint/2010/main" val="2666972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EE0B-26F1-ABD7-1F56-49EDFF7574F5}"/>
              </a:ext>
            </a:extLst>
          </p:cNvPr>
          <p:cNvSpPr>
            <a:spLocks noGrp="1"/>
          </p:cNvSpPr>
          <p:nvPr>
            <p:ph type="title"/>
          </p:nvPr>
        </p:nvSpPr>
        <p:spPr>
          <a:xfrm>
            <a:off x="1333500" y="502250"/>
            <a:ext cx="10515600" cy="1050325"/>
          </a:xfrm>
        </p:spPr>
        <p:txBody>
          <a:bodyPr>
            <a:normAutofit/>
          </a:bodyPr>
          <a:lstStyle/>
          <a:p>
            <a:r>
              <a:rPr lang="en-US" sz="4200" spc="-50" dirty="0"/>
              <a:t>SB 553 – Workplace Violence Prevention</a:t>
            </a:r>
          </a:p>
        </p:txBody>
      </p:sp>
      <p:pic>
        <p:nvPicPr>
          <p:cNvPr id="4" name="Content Placeholder 3">
            <a:extLst>
              <a:ext uri="{FF2B5EF4-FFF2-40B4-BE49-F238E27FC236}">
                <a16:creationId xmlns:a16="http://schemas.microsoft.com/office/drawing/2014/main" id="{13B7A2B8-8B4C-032F-5854-A9459C415A54}"/>
              </a:ext>
            </a:extLst>
          </p:cNvPr>
          <p:cNvPicPr>
            <a:picLocks noGrp="1" noChangeAspect="1"/>
          </p:cNvPicPr>
          <p:nvPr>
            <p:ph idx="1"/>
          </p:nvPr>
        </p:nvPicPr>
        <p:blipFill>
          <a:blip r:embed="rId3"/>
          <a:stretch>
            <a:fillRect/>
          </a:stretch>
        </p:blipFill>
        <p:spPr>
          <a:xfrm>
            <a:off x="161925" y="1552575"/>
            <a:ext cx="11582400" cy="4495958"/>
          </a:xfrm>
          <a:prstGeom prst="rect">
            <a:avLst/>
          </a:prstGeom>
        </p:spPr>
      </p:pic>
    </p:spTree>
    <p:extLst>
      <p:ext uri="{BB962C8B-B14F-4D97-AF65-F5344CB8AC3E}">
        <p14:creationId xmlns:p14="http://schemas.microsoft.com/office/powerpoint/2010/main" val="3171682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40AA4-65D7-92AC-6E24-0C800E501314}"/>
              </a:ext>
            </a:extLst>
          </p:cNvPr>
          <p:cNvSpPr>
            <a:spLocks noGrp="1"/>
          </p:cNvSpPr>
          <p:nvPr>
            <p:ph type="title"/>
          </p:nvPr>
        </p:nvSpPr>
        <p:spPr/>
        <p:txBody>
          <a:bodyPr/>
          <a:lstStyle/>
          <a:p>
            <a:r>
              <a:rPr lang="en-US" dirty="0"/>
              <a:t>SB 553- Authorized Employee Representatives</a:t>
            </a:r>
          </a:p>
        </p:txBody>
      </p:sp>
      <p:sp>
        <p:nvSpPr>
          <p:cNvPr id="3" name="Content Placeholder 2">
            <a:extLst>
              <a:ext uri="{FF2B5EF4-FFF2-40B4-BE49-F238E27FC236}">
                <a16:creationId xmlns:a16="http://schemas.microsoft.com/office/drawing/2014/main" id="{14F04C7A-BA74-3DC1-C07F-7E78F226857D}"/>
              </a:ext>
            </a:extLst>
          </p:cNvPr>
          <p:cNvSpPr>
            <a:spLocks noGrp="1"/>
          </p:cNvSpPr>
          <p:nvPr>
            <p:ph idx="1"/>
          </p:nvPr>
        </p:nvSpPr>
        <p:spPr/>
        <p:txBody>
          <a:bodyPr/>
          <a:lstStyle/>
          <a:p>
            <a:r>
              <a:rPr lang="en-US" sz="2600" dirty="0">
                <a:solidFill>
                  <a:schemeClr val="tx1"/>
                </a:solidFill>
                <a:cs typeface="Times New Roman" panose="02020603050405020304" pitchFamily="18" charset="0"/>
              </a:rPr>
              <a:t>Not defined by the statute, but typically defined by Cal/OSHA as:</a:t>
            </a:r>
          </a:p>
          <a:p>
            <a:r>
              <a:rPr lang="en-US" sz="2600" b="0" i="0" dirty="0">
                <a:solidFill>
                  <a:schemeClr val="tx1"/>
                </a:solidFill>
                <a:effectLst/>
                <a:cs typeface="Times New Roman" panose="02020603050405020304" pitchFamily="18" charset="0"/>
              </a:rPr>
              <a:t>“An authorized employee representative is an authorized collective bargaining agent of employees.” 8 CCR </a:t>
            </a:r>
            <a:r>
              <a:rPr lang="en-US" sz="2600" i="0" dirty="0">
                <a:solidFill>
                  <a:schemeClr val="tx1"/>
                </a:solidFill>
                <a:effectLst/>
                <a:cs typeface="Times New Roman" panose="02020603050405020304" pitchFamily="18" charset="0"/>
              </a:rPr>
              <a:t>§ 14300.35</a:t>
            </a:r>
          </a:p>
          <a:p>
            <a:r>
              <a:rPr lang="en-US" sz="2600" b="1" u="sng" dirty="0">
                <a:solidFill>
                  <a:schemeClr val="tx1"/>
                </a:solidFill>
                <a:cs typeface="Times New Roman" panose="02020603050405020304" pitchFamily="18" charset="0"/>
              </a:rPr>
              <a:t>Authorized Employee Representatives Rights under SB 553:</a:t>
            </a:r>
          </a:p>
          <a:p>
            <a:pPr lvl="1"/>
            <a:r>
              <a:rPr lang="en-US" sz="2600" dirty="0">
                <a:solidFill>
                  <a:schemeClr val="tx1"/>
                </a:solidFill>
                <a:cs typeface="Times New Roman" panose="02020603050405020304" pitchFamily="18" charset="0"/>
              </a:rPr>
              <a:t>Access to Plan at all times</a:t>
            </a:r>
          </a:p>
          <a:p>
            <a:pPr lvl="1"/>
            <a:r>
              <a:rPr lang="en-US" sz="2600" dirty="0">
                <a:solidFill>
                  <a:schemeClr val="tx1"/>
                </a:solidFill>
                <a:cs typeface="Times New Roman" panose="02020603050405020304" pitchFamily="18" charset="0"/>
              </a:rPr>
              <a:t>Active involvement in developing &amp; implementing the Plan</a:t>
            </a:r>
          </a:p>
          <a:p>
            <a:pPr lvl="2"/>
            <a:r>
              <a:rPr lang="en-US" sz="2600" dirty="0">
                <a:solidFill>
                  <a:schemeClr val="tx1"/>
                </a:solidFill>
                <a:cs typeface="Times New Roman" panose="02020603050405020304" pitchFamily="18" charset="0"/>
              </a:rPr>
              <a:t>Including but not limited to</a:t>
            </a:r>
            <a:r>
              <a:rPr lang="en-US" sz="2600" dirty="0">
                <a:solidFill>
                  <a:schemeClr val="tx1"/>
                </a:solidFill>
                <a:ea typeface="Tahoma" panose="020B0604030504040204" pitchFamily="34" charset="0"/>
                <a:cs typeface="Times New Roman" panose="02020603050405020304" pitchFamily="18" charset="0"/>
              </a:rPr>
              <a:t>: </a:t>
            </a:r>
            <a:r>
              <a:rPr lang="en-US" sz="2600" b="0" i="0" dirty="0">
                <a:solidFill>
                  <a:schemeClr val="tx1"/>
                </a:solidFill>
                <a:effectLst/>
                <a:ea typeface="Tahoma" panose="020B0604030504040204" pitchFamily="34" charset="0"/>
                <a:cs typeface="Times New Roman" panose="02020603050405020304" pitchFamily="18" charset="0"/>
              </a:rPr>
              <a:t>participation in identifying, evaluating, and correcting workplace violence hazards, in designing and implementing training, and in reporting and investigating workplace violence incidents</a:t>
            </a:r>
            <a:endParaRPr lang="en-US" sz="2600" dirty="0">
              <a:solidFill>
                <a:schemeClr val="tx1"/>
              </a:solidFill>
              <a:ea typeface="Tahoma" panose="020B0604030504040204" pitchFamily="34" charset="0"/>
              <a:cs typeface="Times New Roman" panose="02020603050405020304" pitchFamily="18" charset="0"/>
            </a:endParaRPr>
          </a:p>
          <a:p>
            <a:pPr lvl="1"/>
            <a:endParaRPr lang="en-US" dirty="0">
              <a:solidFill>
                <a:srgbClr val="333333"/>
              </a:solidFill>
              <a:latin typeface="Times New Roman" panose="02020603050405020304" pitchFamily="18" charset="0"/>
            </a:endParaRPr>
          </a:p>
          <a:p>
            <a:pPr lvl="1"/>
            <a:endParaRPr lang="en-US" dirty="0">
              <a:solidFill>
                <a:srgbClr val="333333"/>
              </a:solidFill>
              <a:latin typeface="Times New Roman" panose="02020603050405020304" pitchFamily="18" charset="0"/>
            </a:endParaRPr>
          </a:p>
          <a:p>
            <a:pPr lvl="1"/>
            <a:endParaRPr lang="en-US" i="0" dirty="0">
              <a:solidFill>
                <a:srgbClr val="333333"/>
              </a:solidFill>
              <a:effectLst/>
              <a:latin typeface="Times New Roman" panose="02020603050405020304" pitchFamily="18" charset="0"/>
            </a:endParaRPr>
          </a:p>
          <a:p>
            <a:pPr algn="l"/>
            <a:endParaRPr lang="en-US" b="0" i="0" dirty="0">
              <a:solidFill>
                <a:srgbClr val="000000"/>
              </a:solidFill>
              <a:effectLst/>
              <a:latin typeface="Times New Roman" panose="02020603050405020304" pitchFamily="18" charset="0"/>
            </a:endParaRPr>
          </a:p>
          <a:p>
            <a:endParaRPr lang="en-US" dirty="0"/>
          </a:p>
        </p:txBody>
      </p:sp>
    </p:spTree>
    <p:extLst>
      <p:ext uri="{BB962C8B-B14F-4D97-AF65-F5344CB8AC3E}">
        <p14:creationId xmlns:p14="http://schemas.microsoft.com/office/powerpoint/2010/main" val="150934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8BE04-0601-CEEC-6953-85A290D81E57}"/>
              </a:ext>
            </a:extLst>
          </p:cNvPr>
          <p:cNvSpPr>
            <a:spLocks noGrp="1"/>
          </p:cNvSpPr>
          <p:nvPr>
            <p:ph type="title"/>
          </p:nvPr>
        </p:nvSpPr>
        <p:spPr/>
        <p:txBody>
          <a:bodyPr/>
          <a:lstStyle/>
          <a:p>
            <a:r>
              <a:rPr lang="en-US" dirty="0"/>
              <a:t>SB 553- Authorized Employee Representatives</a:t>
            </a:r>
          </a:p>
        </p:txBody>
      </p:sp>
      <p:sp>
        <p:nvSpPr>
          <p:cNvPr id="3" name="Content Placeholder 2">
            <a:extLst>
              <a:ext uri="{FF2B5EF4-FFF2-40B4-BE49-F238E27FC236}">
                <a16:creationId xmlns:a16="http://schemas.microsoft.com/office/drawing/2014/main" id="{4E6BECD1-EDEC-A14F-2F6F-60D7C7D62D02}"/>
              </a:ext>
            </a:extLst>
          </p:cNvPr>
          <p:cNvSpPr>
            <a:spLocks noGrp="1"/>
          </p:cNvSpPr>
          <p:nvPr>
            <p:ph idx="1"/>
          </p:nvPr>
        </p:nvSpPr>
        <p:spPr/>
        <p:txBody>
          <a:bodyPr/>
          <a:lstStyle/>
          <a:p>
            <a:r>
              <a:rPr lang="en-US" dirty="0">
                <a:solidFill>
                  <a:srgbClr val="333333"/>
                </a:solidFill>
              </a:rPr>
              <a:t>A</a:t>
            </a:r>
            <a:r>
              <a:rPr lang="en-US" b="0" i="0" dirty="0">
                <a:solidFill>
                  <a:srgbClr val="333333"/>
                </a:solidFill>
                <a:effectLst/>
              </a:rPr>
              <a:t>ctive involvement of employees and authorized employee representatives in reviewing the plan</a:t>
            </a:r>
          </a:p>
          <a:p>
            <a:r>
              <a:rPr lang="en-US" dirty="0">
                <a:solidFill>
                  <a:srgbClr val="333333"/>
                </a:solidFill>
              </a:rPr>
              <a:t>Access to records:</a:t>
            </a:r>
          </a:p>
          <a:p>
            <a:pPr lvl="1"/>
            <a:r>
              <a:rPr lang="en-US" dirty="0">
                <a:solidFill>
                  <a:srgbClr val="333333"/>
                </a:solidFill>
              </a:rPr>
              <a:t>Training, inspections, &amp; violent incident logs </a:t>
            </a:r>
            <a:endParaRPr lang="en-US" dirty="0"/>
          </a:p>
        </p:txBody>
      </p:sp>
    </p:spTree>
    <p:extLst>
      <p:ext uri="{BB962C8B-B14F-4D97-AF65-F5344CB8AC3E}">
        <p14:creationId xmlns:p14="http://schemas.microsoft.com/office/powerpoint/2010/main" val="3477046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AC422-5342-5CED-2C45-C5B62D9CD023}"/>
              </a:ext>
            </a:extLst>
          </p:cNvPr>
          <p:cNvSpPr>
            <a:spLocks noGrp="1"/>
          </p:cNvSpPr>
          <p:nvPr>
            <p:ph type="title"/>
          </p:nvPr>
        </p:nvSpPr>
        <p:spPr>
          <a:xfrm>
            <a:off x="4336870" y="750026"/>
            <a:ext cx="6152606" cy="1549037"/>
          </a:xfrm>
        </p:spPr>
        <p:txBody>
          <a:bodyPr>
            <a:noAutofit/>
          </a:bodyPr>
          <a:lstStyle/>
          <a:p>
            <a:r>
              <a:rPr lang="en-US" sz="3600" baseline="0" dirty="0"/>
              <a:t>Practical Implementation Advice: </a:t>
            </a:r>
            <a:br>
              <a:rPr lang="en-US" sz="3600" baseline="0" dirty="0"/>
            </a:br>
            <a:r>
              <a:rPr lang="en-US" sz="2000" i="1" baseline="0" dirty="0"/>
              <a:t>Employee and Authorized Employee Representative Involvement</a:t>
            </a:r>
            <a:endParaRPr lang="en-US" sz="2800" dirty="0"/>
          </a:p>
        </p:txBody>
      </p:sp>
      <p:sp>
        <p:nvSpPr>
          <p:cNvPr id="3" name="Content Placeholder 2">
            <a:extLst>
              <a:ext uri="{FF2B5EF4-FFF2-40B4-BE49-F238E27FC236}">
                <a16:creationId xmlns:a16="http://schemas.microsoft.com/office/drawing/2014/main" id="{725006F4-E331-1F63-0281-A8854DEFA3AA}"/>
              </a:ext>
            </a:extLst>
          </p:cNvPr>
          <p:cNvSpPr>
            <a:spLocks noGrp="1"/>
          </p:cNvSpPr>
          <p:nvPr>
            <p:ph type="body" sz="quarter" idx="15"/>
          </p:nvPr>
        </p:nvSpPr>
        <p:spPr>
          <a:xfrm>
            <a:off x="4432299" y="2671171"/>
            <a:ext cx="7376841" cy="3807687"/>
          </a:xfrm>
        </p:spPr>
        <p:txBody>
          <a:bodyPr>
            <a:noAutofit/>
          </a:bodyPr>
          <a:lstStyle/>
          <a:p>
            <a:pPr marL="234950" indent="-234950">
              <a:spcBef>
                <a:spcPts val="0"/>
              </a:spcBef>
              <a:buFont typeface="Arial" panose="020B0604020202020204" pitchFamily="34" charset="0"/>
              <a:buChar char="•"/>
            </a:pPr>
            <a:r>
              <a:rPr lang="en-US" sz="2200" dirty="0">
                <a:solidFill>
                  <a:schemeClr val="tx1"/>
                </a:solidFill>
              </a:rPr>
              <a:t>How can employees provide feedback on the WVPP?</a:t>
            </a:r>
          </a:p>
          <a:p>
            <a:pPr lvl="2">
              <a:spcBef>
                <a:spcPts val="0"/>
              </a:spcBef>
              <a:buFont typeface="Calibri" panose="020F0502020204030204" pitchFamily="34" charset="0"/>
              <a:buChar char="–"/>
            </a:pPr>
            <a:r>
              <a:rPr lang="en-US" sz="2200" kern="100" dirty="0">
                <a:solidFill>
                  <a:schemeClr val="tx1"/>
                </a:solidFill>
                <a:effectLst/>
                <a:ea typeface="Calibri" panose="020F0502020204030204" pitchFamily="34" charset="0"/>
                <a:cs typeface="Times New Roman" panose="02020603050405020304" pitchFamily="18" charset="0"/>
              </a:rPr>
              <a:t>To whom?</a:t>
            </a:r>
          </a:p>
          <a:p>
            <a:pPr lvl="2">
              <a:spcBef>
                <a:spcPts val="0"/>
              </a:spcBef>
              <a:buFont typeface="Calibri" panose="020F0502020204030204" pitchFamily="34" charset="0"/>
              <a:buChar char="–"/>
            </a:pPr>
            <a:r>
              <a:rPr lang="en-US" sz="2200" kern="100" dirty="0">
                <a:solidFill>
                  <a:schemeClr val="tx1"/>
                </a:solidFill>
                <a:effectLst/>
                <a:ea typeface="Calibri" panose="020F0502020204030204" pitchFamily="34" charset="0"/>
                <a:cs typeface="Times New Roman" panose="02020603050405020304" pitchFamily="18" charset="0"/>
              </a:rPr>
              <a:t>Hotline?</a:t>
            </a:r>
          </a:p>
          <a:p>
            <a:pPr lvl="2">
              <a:spcBef>
                <a:spcPts val="0"/>
              </a:spcBef>
              <a:buFont typeface="Calibri" panose="020F0502020204030204" pitchFamily="34" charset="0"/>
              <a:buChar char="–"/>
            </a:pPr>
            <a:r>
              <a:rPr lang="en-US" sz="2200" kern="100" dirty="0">
                <a:solidFill>
                  <a:schemeClr val="tx1"/>
                </a:solidFill>
                <a:effectLst/>
                <a:ea typeface="Calibri" panose="020F0502020204030204" pitchFamily="34" charset="0"/>
                <a:cs typeface="Times New Roman" panose="02020603050405020304" pitchFamily="18" charset="0"/>
              </a:rPr>
              <a:t>Anonymous reporting?</a:t>
            </a:r>
          </a:p>
          <a:p>
            <a:pPr lvl="2">
              <a:spcBef>
                <a:spcPts val="0"/>
              </a:spcBef>
              <a:buFont typeface="Calibri" panose="020F0502020204030204" pitchFamily="34" charset="0"/>
              <a:buChar char="–"/>
            </a:pPr>
            <a:r>
              <a:rPr lang="en-US" sz="2200" kern="100" dirty="0">
                <a:solidFill>
                  <a:schemeClr val="tx1"/>
                </a:solidFill>
                <a:effectLst/>
                <a:ea typeface="Calibri" panose="020F0502020204030204" pitchFamily="34" charset="0"/>
                <a:cs typeface="Times New Roman" panose="02020603050405020304" pitchFamily="18" charset="0"/>
              </a:rPr>
              <a:t>Safety committees? </a:t>
            </a:r>
          </a:p>
          <a:p>
            <a:pPr lvl="2">
              <a:spcBef>
                <a:spcPts val="0"/>
              </a:spcBef>
              <a:buFont typeface="Calibri" panose="020F0502020204030204" pitchFamily="34" charset="0"/>
              <a:buChar char="–"/>
            </a:pPr>
            <a:r>
              <a:rPr lang="en-US" sz="2200" kern="100" dirty="0">
                <a:solidFill>
                  <a:schemeClr val="tx1"/>
                </a:solidFill>
                <a:effectLst/>
                <a:ea typeface="Calibri" panose="020F0502020204030204" pitchFamily="34" charset="0"/>
                <a:cs typeface="Times New Roman" panose="02020603050405020304" pitchFamily="18" charset="0"/>
              </a:rPr>
              <a:t>Morning huddles?</a:t>
            </a:r>
          </a:p>
          <a:p>
            <a:pPr lvl="2">
              <a:spcBef>
                <a:spcPts val="0"/>
              </a:spcBef>
              <a:spcAft>
                <a:spcPts val="1200"/>
              </a:spcAft>
              <a:buFont typeface="Calibri" panose="020F0502020204030204" pitchFamily="34" charset="0"/>
              <a:buChar char="–"/>
            </a:pPr>
            <a:r>
              <a:rPr lang="en-US" sz="2200" kern="100" dirty="0">
                <a:solidFill>
                  <a:schemeClr val="tx1"/>
                </a:solidFill>
                <a:effectLst/>
                <a:ea typeface="Calibri" panose="020F0502020204030204" pitchFamily="34" charset="0"/>
                <a:cs typeface="Times New Roman" panose="02020603050405020304" pitchFamily="18" charset="0"/>
              </a:rPr>
              <a:t>Safety meetings?</a:t>
            </a:r>
            <a:endParaRPr lang="en-US" sz="2200" kern="100" dirty="0">
              <a:solidFill>
                <a:schemeClr val="tx1"/>
              </a:solidFill>
              <a:ea typeface="Calibri" panose="020F0502020204030204" pitchFamily="34" charset="0"/>
              <a:cs typeface="Times New Roman" panose="02020603050405020304" pitchFamily="18" charset="0"/>
            </a:endParaRPr>
          </a:p>
          <a:p>
            <a:pPr marL="234950" indent="-234950">
              <a:spcBef>
                <a:spcPts val="0"/>
              </a:spcBef>
              <a:spcAft>
                <a:spcPts val="0"/>
              </a:spcAft>
              <a:buFont typeface="Arial" panose="020B0604020202020204" pitchFamily="34" charset="0"/>
              <a:buChar char="•"/>
            </a:pPr>
            <a:r>
              <a:rPr lang="en-US" sz="2200" kern="100" dirty="0">
                <a:solidFill>
                  <a:schemeClr val="tx1"/>
                </a:solidFill>
                <a:ea typeface="Calibri" panose="020F0502020204030204" pitchFamily="34" charset="0"/>
                <a:cs typeface="Times New Roman" panose="02020603050405020304" pitchFamily="18" charset="0"/>
              </a:rPr>
              <a:t>How will the company encourage participation in inspections and development of training material and the plan?</a:t>
            </a:r>
            <a:endParaRPr lang="en-US" sz="2200" dirty="0">
              <a:solidFill>
                <a:schemeClr val="tx1"/>
              </a:solidFill>
            </a:endParaRPr>
          </a:p>
          <a:p>
            <a:pPr>
              <a:spcBef>
                <a:spcPts val="0"/>
              </a:spcBef>
              <a:spcAft>
                <a:spcPts val="0"/>
              </a:spcAft>
            </a:pPr>
            <a:endParaRPr lang="en-US" sz="2200" dirty="0"/>
          </a:p>
          <a:p>
            <a:pPr lvl="1">
              <a:spcBef>
                <a:spcPts val="0"/>
              </a:spcBef>
              <a:spcAft>
                <a:spcPts val="0"/>
              </a:spcAft>
            </a:pPr>
            <a:endParaRPr lang="en-US" sz="2200" dirty="0"/>
          </a:p>
        </p:txBody>
      </p:sp>
      <p:pic>
        <p:nvPicPr>
          <p:cNvPr id="6" name="Picture Placeholder 5">
            <a:extLst>
              <a:ext uri="{FF2B5EF4-FFF2-40B4-BE49-F238E27FC236}">
                <a16:creationId xmlns:a16="http://schemas.microsoft.com/office/drawing/2014/main" id="{43CCAEF6-4769-4F84-3357-CC0A682664CD}"/>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a:stretch/>
        </p:blipFill>
        <p:spPr>
          <a:xfrm>
            <a:off x="0" y="0"/>
            <a:ext cx="4114800" cy="6629135"/>
          </a:xfrm>
        </p:spPr>
      </p:pic>
    </p:spTree>
    <p:extLst>
      <p:ext uri="{BB962C8B-B14F-4D97-AF65-F5344CB8AC3E}">
        <p14:creationId xmlns:p14="http://schemas.microsoft.com/office/powerpoint/2010/main" val="88761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36B6-E4D4-B6F7-E80A-58FDAD84BD94}"/>
              </a:ext>
            </a:extLst>
          </p:cNvPr>
          <p:cNvSpPr>
            <a:spLocks noGrp="1"/>
          </p:cNvSpPr>
          <p:nvPr>
            <p:ph type="title"/>
          </p:nvPr>
        </p:nvSpPr>
        <p:spPr>
          <a:xfrm>
            <a:off x="838200" y="389347"/>
            <a:ext cx="10515600" cy="1050325"/>
          </a:xfrm>
        </p:spPr>
        <p:txBody>
          <a:bodyPr>
            <a:noAutofit/>
          </a:bodyPr>
          <a:lstStyle/>
          <a:p>
            <a:pPr>
              <a:lnSpc>
                <a:spcPts val="3600"/>
              </a:lnSpc>
            </a:pPr>
            <a:r>
              <a:rPr lang="en-US" sz="3900" dirty="0">
                <a:solidFill>
                  <a:schemeClr val="accent6"/>
                </a:solidFill>
              </a:rPr>
              <a:t>Workplace Violence Restraining Order</a:t>
            </a:r>
            <a:br>
              <a:rPr lang="en-US" sz="3800" dirty="0">
                <a:solidFill>
                  <a:schemeClr val="accent6"/>
                </a:solidFill>
              </a:rPr>
            </a:br>
            <a:r>
              <a:rPr lang="en-US" sz="3100" dirty="0">
                <a:solidFill>
                  <a:schemeClr val="accent6"/>
                </a:solidFill>
              </a:rPr>
              <a:t>CA Code of Civil Procedure 527.8</a:t>
            </a:r>
          </a:p>
        </p:txBody>
      </p:sp>
      <p:sp>
        <p:nvSpPr>
          <p:cNvPr id="3" name="Content Placeholder 2">
            <a:extLst>
              <a:ext uri="{FF2B5EF4-FFF2-40B4-BE49-F238E27FC236}">
                <a16:creationId xmlns:a16="http://schemas.microsoft.com/office/drawing/2014/main" id="{6247B52D-6067-B1DE-E697-AA3294F459D1}"/>
              </a:ext>
            </a:extLst>
          </p:cNvPr>
          <p:cNvSpPr>
            <a:spLocks noGrp="1"/>
          </p:cNvSpPr>
          <p:nvPr>
            <p:ph idx="1"/>
          </p:nvPr>
        </p:nvSpPr>
        <p:spPr>
          <a:xfrm>
            <a:off x="497461" y="1553656"/>
            <a:ext cx="11284964" cy="4713794"/>
          </a:xfrm>
        </p:spPr>
        <p:txBody>
          <a:bodyPr>
            <a:noAutofit/>
          </a:bodyPr>
          <a:lstStyle/>
          <a:p>
            <a:pPr>
              <a:lnSpc>
                <a:spcPts val="3100"/>
              </a:lnSpc>
              <a:spcBef>
                <a:spcPts val="0"/>
              </a:spcBef>
              <a:spcAft>
                <a:spcPts val="1800"/>
              </a:spcAft>
            </a:pPr>
            <a:r>
              <a:rPr lang="en-US" sz="2550" dirty="0">
                <a:solidFill>
                  <a:schemeClr val="tx1">
                    <a:lumMod val="85000"/>
                    <a:lumOff val="15000"/>
                  </a:schemeClr>
                </a:solidFill>
              </a:rPr>
              <a:t>Under Calif. law, courts can make orders to protect an employee from suffering unlawful violence or credible threats of violence at the workplace</a:t>
            </a:r>
          </a:p>
          <a:p>
            <a:pPr>
              <a:lnSpc>
                <a:spcPts val="3000"/>
              </a:lnSpc>
              <a:spcBef>
                <a:spcPts val="0"/>
              </a:spcBef>
              <a:spcAft>
                <a:spcPts val="700"/>
              </a:spcAft>
            </a:pPr>
            <a:r>
              <a:rPr lang="en-US" sz="2550" dirty="0">
                <a:solidFill>
                  <a:schemeClr val="tx1">
                    <a:lumMod val="85000"/>
                    <a:lumOff val="15000"/>
                  </a:schemeClr>
                </a:solidFill>
              </a:rPr>
              <a:t>The court can order a person to:</a:t>
            </a:r>
          </a:p>
          <a:p>
            <a:pPr lvl="1">
              <a:spcBef>
                <a:spcPts val="0"/>
              </a:spcBef>
              <a:spcAft>
                <a:spcPts val="700"/>
              </a:spcAft>
              <a:buFont typeface="Calibri" panose="020F0502020204030204" pitchFamily="34" charset="0"/>
              <a:buChar char="≠"/>
            </a:pPr>
            <a:r>
              <a:rPr lang="en-US" sz="2400" dirty="0">
                <a:solidFill>
                  <a:schemeClr val="tx1">
                    <a:lumMod val="85000"/>
                    <a:lumOff val="15000"/>
                  </a:schemeClr>
                </a:solidFill>
              </a:rPr>
              <a:t>Not harass or threaten the employee</a:t>
            </a:r>
          </a:p>
          <a:p>
            <a:pPr lvl="1">
              <a:spcBef>
                <a:spcPts val="0"/>
              </a:spcBef>
              <a:spcAft>
                <a:spcPts val="700"/>
              </a:spcAft>
              <a:buFont typeface="Calibri" panose="020F0502020204030204" pitchFamily="34" charset="0"/>
              <a:buChar char="≠"/>
            </a:pPr>
            <a:r>
              <a:rPr lang="en-US" sz="2400" dirty="0">
                <a:solidFill>
                  <a:schemeClr val="tx1">
                    <a:lumMod val="85000"/>
                    <a:lumOff val="15000"/>
                  </a:schemeClr>
                </a:solidFill>
              </a:rPr>
              <a:t>Not contact or go near the employee</a:t>
            </a:r>
          </a:p>
          <a:p>
            <a:pPr lvl="1">
              <a:spcBef>
                <a:spcPts val="0"/>
              </a:spcBef>
              <a:spcAft>
                <a:spcPts val="1800"/>
              </a:spcAft>
              <a:buFont typeface="Calibri" panose="020F0502020204030204" pitchFamily="34" charset="0"/>
              <a:buChar char="≠"/>
            </a:pPr>
            <a:r>
              <a:rPr lang="en-US" sz="2400" dirty="0">
                <a:solidFill>
                  <a:schemeClr val="tx1">
                    <a:lumMod val="85000"/>
                    <a:lumOff val="15000"/>
                  </a:schemeClr>
                </a:solidFill>
              </a:rPr>
              <a:t>Not have a gun</a:t>
            </a:r>
          </a:p>
          <a:p>
            <a:pPr>
              <a:lnSpc>
                <a:spcPts val="3000"/>
              </a:lnSpc>
              <a:spcBef>
                <a:spcPts val="0"/>
              </a:spcBef>
              <a:spcAft>
                <a:spcPts val="900"/>
              </a:spcAft>
            </a:pPr>
            <a:r>
              <a:rPr lang="en-US" sz="2550" dirty="0">
                <a:solidFill>
                  <a:schemeClr val="tx1">
                    <a:lumMod val="85000"/>
                    <a:lumOff val="15000"/>
                  </a:schemeClr>
                </a:solidFill>
              </a:rPr>
              <a:t>Employees cannot ask for Workplace Violence Protective Orders (only Employers)</a:t>
            </a:r>
          </a:p>
          <a:p>
            <a:pPr>
              <a:lnSpc>
                <a:spcPts val="3000"/>
              </a:lnSpc>
              <a:spcBef>
                <a:spcPts val="0"/>
              </a:spcBef>
              <a:spcAft>
                <a:spcPts val="900"/>
              </a:spcAft>
            </a:pPr>
            <a:r>
              <a:rPr lang="en-US" sz="2550" dirty="0">
                <a:solidFill>
                  <a:schemeClr val="tx1">
                    <a:lumMod val="85000"/>
                    <a:lumOff val="15000"/>
                  </a:schemeClr>
                </a:solidFill>
              </a:rPr>
              <a:t>Order can also protect certain family or household members of the employee </a:t>
            </a:r>
          </a:p>
          <a:p>
            <a:pPr>
              <a:lnSpc>
                <a:spcPts val="3000"/>
              </a:lnSpc>
              <a:spcBef>
                <a:spcPts val="0"/>
              </a:spcBef>
              <a:spcAft>
                <a:spcPts val="900"/>
              </a:spcAft>
            </a:pPr>
            <a:r>
              <a:rPr lang="en-US" sz="2550" spc="-40" dirty="0">
                <a:solidFill>
                  <a:schemeClr val="tx1">
                    <a:lumMod val="85000"/>
                    <a:lumOff val="15000"/>
                  </a:schemeClr>
                </a:solidFill>
              </a:rPr>
              <a:t>Can also protect other employees at the same workplace or others of the employer</a:t>
            </a:r>
          </a:p>
          <a:p>
            <a:pPr>
              <a:lnSpc>
                <a:spcPts val="3000"/>
              </a:lnSpc>
              <a:spcBef>
                <a:spcPts val="0"/>
              </a:spcBef>
              <a:spcAft>
                <a:spcPts val="900"/>
              </a:spcAft>
            </a:pPr>
            <a:r>
              <a:rPr lang="en-US" sz="2550" dirty="0">
                <a:solidFill>
                  <a:schemeClr val="tx1">
                    <a:lumMod val="85000"/>
                    <a:lumOff val="15000"/>
                  </a:schemeClr>
                </a:solidFill>
              </a:rPr>
              <a:t>Orders are enforced by law enforcement agencies</a:t>
            </a:r>
          </a:p>
        </p:txBody>
      </p:sp>
    </p:spTree>
    <p:extLst>
      <p:ext uri="{BB962C8B-B14F-4D97-AF65-F5344CB8AC3E}">
        <p14:creationId xmlns:p14="http://schemas.microsoft.com/office/powerpoint/2010/main" val="3446948058"/>
      </p:ext>
    </p:extLst>
  </p:cSld>
  <p:clrMapOvr>
    <a:masterClrMapping/>
  </p:clrMapOvr>
</p:sld>
</file>

<file path=ppt/theme/theme1.xml><?xml version="1.0" encoding="utf-8"?>
<a:theme xmlns:a="http://schemas.openxmlformats.org/drawingml/2006/main" name="3_Office Theme">
  <a:themeElements>
    <a:clrScheme name="2023 CMC Color Palette">
      <a:dk1>
        <a:sysClr val="windowText" lastClr="000000"/>
      </a:dk1>
      <a:lt1>
        <a:sysClr val="window" lastClr="FFFFFF"/>
      </a:lt1>
      <a:dk2>
        <a:srgbClr val="05305B"/>
      </a:dk2>
      <a:lt2>
        <a:srgbClr val="FFFFFF"/>
      </a:lt2>
      <a:accent1>
        <a:srgbClr val="25408F"/>
      </a:accent1>
      <a:accent2>
        <a:srgbClr val="4983AD"/>
      </a:accent2>
      <a:accent3>
        <a:srgbClr val="005D70"/>
      </a:accent3>
      <a:accent4>
        <a:srgbClr val="4A2A52"/>
      </a:accent4>
      <a:accent5>
        <a:srgbClr val="E7752E"/>
      </a:accent5>
      <a:accent6>
        <a:srgbClr val="05305B"/>
      </a:accent6>
      <a:hlink>
        <a:srgbClr val="E7752E"/>
      </a:hlink>
      <a:folHlink>
        <a:srgbClr val="4983A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lOSHA PPT Template Wide" id="{F95C7DE4-B6FB-49D9-B54C-EF0525CA30AD}" vid="{1E2763B0-9AED-47BF-BA70-5CD817D3FFE7}"/>
    </a:ext>
  </a:extLst>
</a:theme>
</file>

<file path=ppt/theme/theme2.xml><?xml version="1.0" encoding="utf-8"?>
<a:theme xmlns:a="http://schemas.openxmlformats.org/drawingml/2006/main" name="2_Office Theme">
  <a:themeElements>
    <a:clrScheme name="2023 CMC Color Palette">
      <a:dk1>
        <a:sysClr val="windowText" lastClr="000000"/>
      </a:dk1>
      <a:lt1>
        <a:sysClr val="window" lastClr="FFFFFF"/>
      </a:lt1>
      <a:dk2>
        <a:srgbClr val="05305B"/>
      </a:dk2>
      <a:lt2>
        <a:srgbClr val="FFFFFF"/>
      </a:lt2>
      <a:accent1>
        <a:srgbClr val="25408F"/>
      </a:accent1>
      <a:accent2>
        <a:srgbClr val="4983AD"/>
      </a:accent2>
      <a:accent3>
        <a:srgbClr val="005D70"/>
      </a:accent3>
      <a:accent4>
        <a:srgbClr val="4A2A52"/>
      </a:accent4>
      <a:accent5>
        <a:srgbClr val="E7752E"/>
      </a:accent5>
      <a:accent6>
        <a:srgbClr val="05305B"/>
      </a:accent6>
      <a:hlink>
        <a:srgbClr val="E7752E"/>
      </a:hlink>
      <a:folHlink>
        <a:srgbClr val="4983A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lOSHA PPT Template Wide" id="{F95C7DE4-B6FB-49D9-B54C-EF0525CA30AD}" vid="{1E2763B0-9AED-47BF-BA70-5CD817D3FFE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B4FC68C97355E44997B0A15C544E1F8" ma:contentTypeVersion="14" ma:contentTypeDescription="Create a new document." ma:contentTypeScope="" ma:versionID="5f28f852a77e70298450990f4707498a">
  <xsd:schema xmlns:xsd="http://www.w3.org/2001/XMLSchema" xmlns:xs="http://www.w3.org/2001/XMLSchema" xmlns:p="http://schemas.microsoft.com/office/2006/metadata/properties" xmlns:ns3="24d0b010-1bc6-4460-aac4-05da304ed873" xmlns:ns4="81062701-7a31-40bb-aa43-bde9af2f5216" targetNamespace="http://schemas.microsoft.com/office/2006/metadata/properties" ma:root="true" ma:fieldsID="b166b2ed37d68f4575ede283c8004b48" ns3:_="" ns4:_="">
    <xsd:import namespace="24d0b010-1bc6-4460-aac4-05da304ed873"/>
    <xsd:import namespace="81062701-7a31-40bb-aa43-bde9af2f521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ObjectDetectorVersions" minOccurs="0"/>
                <xsd:element ref="ns3:MediaServiceAutoTags" minOccurs="0"/>
                <xsd:element ref="ns3:MediaServiceOCR" minOccurs="0"/>
                <xsd:element ref="ns3:MediaServiceGenerationTime" minOccurs="0"/>
                <xsd:element ref="ns3:MediaServiceEventHashCode" minOccurs="0"/>
                <xsd:element ref="ns3:_activity" minOccurs="0"/>
                <xsd:element ref="ns4:SharedWithUsers" minOccurs="0"/>
                <xsd:element ref="ns4:SharedWithDetails" minOccurs="0"/>
                <xsd:element ref="ns4:SharingHintHash"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d0b010-1bc6-4460-aac4-05da304ed8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ystemTags" ma:index="20" nillable="true" ma:displayName="MediaServiceSystemTags" ma:hidden="true" ma:internalName="MediaServiceSystemTags" ma:readOnly="true">
      <xsd:simpleType>
        <xsd:restriction base="dms:Note"/>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1062701-7a31-40bb-aa43-bde9af2f521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24d0b010-1bc6-4460-aac4-05da304ed873" xsi:nil="true"/>
  </documentManagement>
</p:properties>
</file>

<file path=customXml/itemProps1.xml><?xml version="1.0" encoding="utf-8"?>
<ds:datastoreItem xmlns:ds="http://schemas.openxmlformats.org/officeDocument/2006/customXml" ds:itemID="{1382BCC6-FC46-44F4-A6B4-C88B6FA849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4d0b010-1bc6-4460-aac4-05da304ed873"/>
    <ds:schemaRef ds:uri="81062701-7a31-40bb-aa43-bde9af2f52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979387D-DA8D-4DF1-A44F-8359A74D1EE0}">
  <ds:schemaRefs>
    <ds:schemaRef ds:uri="http://schemas.microsoft.com/sharepoint/v3/contenttype/forms"/>
  </ds:schemaRefs>
</ds:datastoreItem>
</file>

<file path=customXml/itemProps3.xml><?xml version="1.0" encoding="utf-8"?>
<ds:datastoreItem xmlns:ds="http://schemas.openxmlformats.org/officeDocument/2006/customXml" ds:itemID="{E335D04B-43F1-4E0E-99DE-5352537308F6}">
  <ds:schemaRefs>
    <ds:schemaRef ds:uri="http://purl.org/dc/elements/1.1/"/>
    <ds:schemaRef ds:uri="http://purl.org/dc/terms/"/>
    <ds:schemaRef ds:uri="http://www.w3.org/XML/1998/namespace"/>
    <ds:schemaRef ds:uri="http://purl.org/dc/dcmitype/"/>
    <ds:schemaRef ds:uri="http://schemas.microsoft.com/office/2006/documentManagement/types"/>
    <ds:schemaRef ds:uri="http://schemas.microsoft.com/office/2006/metadata/properties"/>
    <ds:schemaRef ds:uri="http://schemas.openxmlformats.org/package/2006/metadata/core-properties"/>
    <ds:schemaRef ds:uri="http://schemas.microsoft.com/office/infopath/2007/PartnerControls"/>
    <ds:schemaRef ds:uri="81062701-7a31-40bb-aa43-bde9af2f5216"/>
    <ds:schemaRef ds:uri="24d0b010-1bc6-4460-aac4-05da304ed873"/>
  </ds:schemaRefs>
</ds:datastoreItem>
</file>

<file path=docProps/app.xml><?xml version="1.0" encoding="utf-8"?>
<Properties xmlns="http://schemas.openxmlformats.org/officeDocument/2006/extended-properties" xmlns:vt="http://schemas.openxmlformats.org/officeDocument/2006/docPropsVTypes">
  <Template>2023 OSHA PPT Template Wide</Template>
  <TotalTime>4134</TotalTime>
  <Words>3669</Words>
  <Application>Microsoft Office PowerPoint</Application>
  <PresentationFormat>Widescreen</PresentationFormat>
  <Paragraphs>257</Paragraphs>
  <Slides>40</Slides>
  <Notes>40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40</vt:i4>
      </vt:variant>
    </vt:vector>
  </HeadingPairs>
  <TitlesOfParts>
    <vt:vector size="52" baseType="lpstr">
      <vt:lpstr>Aptos</vt:lpstr>
      <vt:lpstr>Arial</vt:lpstr>
      <vt:lpstr>Calibri</vt:lpstr>
      <vt:lpstr>Calibri (Body)</vt:lpstr>
      <vt:lpstr>Cambria</vt:lpstr>
      <vt:lpstr>Droid Sans</vt:lpstr>
      <vt:lpstr>Impact</vt:lpstr>
      <vt:lpstr>Symbol</vt:lpstr>
      <vt:lpstr>Tahoma</vt:lpstr>
      <vt:lpstr>Times New Roman</vt:lpstr>
      <vt:lpstr>3_Office Theme</vt:lpstr>
      <vt:lpstr>2_Office Theme</vt:lpstr>
      <vt:lpstr>PowerPoint Presentation</vt:lpstr>
      <vt:lpstr>Rachel L. Conn rconn@connmaciel.com • 415-866-4849</vt:lpstr>
      <vt:lpstr>Agenda</vt:lpstr>
      <vt:lpstr>California’s New General Industry  Workplace Violence Law (SB 553)</vt:lpstr>
      <vt:lpstr>SB 553 – Workplace Violence Prevention</vt:lpstr>
      <vt:lpstr>SB 553- Authorized Employee Representatives</vt:lpstr>
      <vt:lpstr>SB 553- Authorized Employee Representatives</vt:lpstr>
      <vt:lpstr>Practical Implementation Advice:  Employee and Authorized Employee Representative Involvement</vt:lpstr>
      <vt:lpstr>Workplace Violence Restraining Order CA Code of Civil Procedure 527.8</vt:lpstr>
      <vt:lpstr>Workplace Violence Restraining Order</vt:lpstr>
      <vt:lpstr>SB 553 – Workplace Violence Restraining  Orders</vt:lpstr>
      <vt:lpstr>SB 428 - TROs: Employee Harassment​</vt:lpstr>
      <vt:lpstr>Cal/OSHA Regulation </vt:lpstr>
      <vt:lpstr>Draft Workplace Violence Prevention Standard</vt:lpstr>
      <vt:lpstr>Draft Workplace Violence Prevention Standard </vt:lpstr>
      <vt:lpstr>Indoor Illness Prevention</vt:lpstr>
      <vt:lpstr>Cal/OSHA Indoor Heat Illness Prevention </vt:lpstr>
      <vt:lpstr>Worker Walkaround Representative Designation Process Rule</vt:lpstr>
      <vt:lpstr>Original Worker Walkaround Representative Rule</vt:lpstr>
      <vt:lpstr>2013 Interpretation of Union Inspection Rights</vt:lpstr>
      <vt:lpstr>Worker Walkaround Representative Rulemaking</vt:lpstr>
      <vt:lpstr>Final Worker Walkaround Representative Rule</vt:lpstr>
      <vt:lpstr>Final Worker Walkaround Representative Rule</vt:lpstr>
      <vt:lpstr>Who May Get To “Walkaround” Your Facility?</vt:lpstr>
      <vt:lpstr>Fed/OSHA FAQs</vt:lpstr>
      <vt:lpstr>Fed/OSHA FAQs</vt:lpstr>
      <vt:lpstr>Fed/OSHA FAQs</vt:lpstr>
      <vt:lpstr>What are the Risks? </vt:lpstr>
      <vt:lpstr>Legal Challenge to Worker Walkaround Rule</vt:lpstr>
      <vt:lpstr>Cal/OSHA &amp; Worker Walkaround Rule </vt:lpstr>
      <vt:lpstr>Top Tips and Strategies for Employers</vt:lpstr>
      <vt:lpstr>Top Tips and Strategies for Employers</vt:lpstr>
      <vt:lpstr>Top Tips and Strategies for Employers</vt:lpstr>
      <vt:lpstr>PowerPoint Presentation</vt:lpstr>
      <vt:lpstr>PowerPoint Presentation</vt:lpstr>
      <vt:lpstr>Scan the QR code below for event updates and to register.</vt:lpstr>
      <vt:lpstr>Check Out Our Blogs</vt:lpstr>
      <vt:lpstr>Training and Special Services</vt:lpstr>
      <vt:lpstr>Questions?</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Crossroads of Occupational Safety and Health and Employment Law: Workplace Violence Prevention</dc:title>
  <dc:creator>Theresa Green</dc:creator>
  <cp:lastModifiedBy>Rachel L. Conn</cp:lastModifiedBy>
  <cp:revision>57</cp:revision>
  <cp:lastPrinted>2024-09-16T21:16:39Z</cp:lastPrinted>
  <dcterms:created xsi:type="dcterms:W3CDTF">2023-09-26T13:02:44Z</dcterms:created>
  <dcterms:modified xsi:type="dcterms:W3CDTF">2024-09-16T23:34:41Z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0x010100DB4FC68C97355E44997B0A15C544E1F8</vt:lpwstr>
  </property>
</Properties>
</file>